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51.xml" ContentType="application/vnd.openxmlformats-officedocument.presentationml.tags+xml"/>
  <Override PartName="/ppt/notesSlides/notesSlide3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theme/themeOverride6.xml" ContentType="application/vnd.openxmlformats-officedocument.themeOverr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theme/themeOverride7.xml" ContentType="application/vnd.openxmlformats-officedocument.themeOverr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charts/chart17.xml" ContentType="application/vnd.openxmlformats-officedocument.drawingml.chart+xml"/>
  <Override PartName="/ppt/theme/themeOverride8.xml" ContentType="application/vnd.openxmlformats-officedocument.themeOverride+xml"/>
  <Override PartName="/ppt/charts/chart18.xml" ContentType="application/vnd.openxmlformats-officedocument.drawingml.chart+xml"/>
  <Override PartName="/ppt/theme/themeOverride9.xml" ContentType="application/vnd.openxmlformats-officedocument.themeOverride+xml"/>
  <Override PartName="/ppt/charts/chart19.xml" ContentType="application/vnd.openxmlformats-officedocument.drawingml.chart+xml"/>
  <Override PartName="/ppt/theme/themeOverride10.xml" ContentType="application/vnd.openxmlformats-officedocument.themeOverride+xml"/>
  <Override PartName="/ppt/tags/tag170.xml" ContentType="application/vnd.openxmlformats-officedocument.presentationml.tags+xml"/>
  <Override PartName="/ppt/charts/chart20.xml" ContentType="application/vnd.openxmlformats-officedocument.drawingml.chart+xml"/>
  <Override PartName="/ppt/theme/themeOverride11.xml" ContentType="application/vnd.openxmlformats-officedocument.themeOverride+xml"/>
  <Override PartName="/ppt/tags/tag171.xml" ContentType="application/vnd.openxmlformats-officedocument.presentationml.tags+xml"/>
  <Override PartName="/ppt/charts/chart21.xml" ContentType="application/vnd.openxmlformats-officedocument.drawingml.chart+xml"/>
  <Override PartName="/ppt/theme/themeOverride12.xml" ContentType="application/vnd.openxmlformats-officedocument.themeOverr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theme/themeOverride13.xml" ContentType="application/vnd.openxmlformats-officedocument.themeOverr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charts/chart3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colors17.xml" ContentType="application/vnd.ms-office.chartcolorstyle+xml"/>
  <Override PartName="/ppt/charts/style17.xml" ContentType="application/vnd.ms-office.chartstyle+xml"/>
  <Override PartName="/ppt/charts/colors18.xml" ContentType="application/vnd.ms-office.chartcolorstyle+xml"/>
  <Override PartName="/ppt/charts/style18.xml" ContentType="application/vnd.ms-office.chartstyle+xml"/>
  <Override PartName="/ppt/charts/colors19.xml" ContentType="application/vnd.ms-office.chartcolorstyle+xml"/>
  <Override PartName="/ppt/charts/style1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58"/>
  </p:notesMasterIdLst>
  <p:sldIdLst>
    <p:sldId id="294" r:id="rId3"/>
    <p:sldId id="29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14" r:id="rId48"/>
    <p:sldId id="305" r:id="rId49"/>
    <p:sldId id="306" r:id="rId50"/>
    <p:sldId id="315" r:id="rId51"/>
    <p:sldId id="308" r:id="rId52"/>
    <p:sldId id="309" r:id="rId53"/>
    <p:sldId id="310" r:id="rId54"/>
    <p:sldId id="311" r:id="rId55"/>
    <p:sldId id="312" r:id="rId56"/>
    <p:sldId id="313" r:id="rId57"/>
  </p:sldIdLst>
  <p:sldSz cx="9144000" cy="6858000" type="screen4x3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3.xml"/><Relationship Id="rId4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4.xml"/><Relationship Id="rId4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5.xml"/><Relationship Id="rId4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6.xml"/><Relationship Id="rId4" Type="http://schemas.microsoft.com/office/2011/relationships/chartStyle" Target="style6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C:\Users\&#350;ule\Downloads\TEPAV_&#304;l%20Baz&#305;nda%20G&#246;stergeler_27012022%20(2)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C:\Users\&#350;ule\Downloads\TEPAV_&#304;l%20Baz&#305;nda%20G&#246;stergeler_27012022%20(2)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7.xml"/><Relationship Id="rId4" Type="http://schemas.microsoft.com/office/2011/relationships/chartStyle" Target="style9.xm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8.xml"/><Relationship Id="rId4" Type="http://schemas.microsoft.com/office/2011/relationships/chartStyle" Target="style10.xml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9.xml"/><Relationship Id="rId4" Type="http://schemas.microsoft.com/office/2011/relationships/chartStyle" Target="style11.xml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0.xml"/><Relationship Id="rId4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1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2.xml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oleObject" Target="file:///C:\Users\&#350;ule\Desktop\TEPAV%20YEN&#304;\TEPAV%20OCAK\TEPAV_&#304;l%20Baz&#305;nda%20G&#246;stergeler_27012022%20(1)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oleObject" Target="file:///C:\Users\&#350;ule\Desktop\TEPAV%20YEN&#304;\TEPAV%20OCAK\TEPAV_&#304;l%20Baz&#305;nda%20G&#246;stergeler_27012022%20(1)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2" Type="http://schemas.microsoft.com/office/2011/relationships/chartColorStyle" Target="colors16.xml"/><Relationship Id="rId1" Type="http://schemas.openxmlformats.org/officeDocument/2006/relationships/oleObject" Target="file:///C:\Users\&#350;ule\Desktop\TEPAV%20YEN&#304;\TEPAV%20OCAK\TEPAV_&#304;l%20Baz&#305;nda%20G&#246;stergeler_27012022%20(1)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oleObject" Target="file:///C:\Users\&#350;ule\Desktop\TEPAV%20YEN&#304;\TEPAV%20OCAK\TEPAV_&#304;l%20Baz&#305;nda%20G&#246;stergeler_27012022%20(1)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0.xlsb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1.xlsb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2.xlsb"/></Relationships>
</file>

<file path=ppt/charts/_rels/chart29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13.xml"/><Relationship Id="rId4" Type="http://schemas.microsoft.com/office/2011/relationships/chartStyle" Target="style18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30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oleObject" Target="file:///C:\Users\&#350;ule\Desktop\TEPAV%20YEN&#304;\TEPAV%20OCAK\bir&#231;ok%20d&#252;zenleme%20bu%20excel%20dosyas&#305;na%20g&#246;re%20yap&#305;ld&#305;%20.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20061825605132685"/>
          <c:w val="0.73451327433628322"/>
          <c:h val="0.638889860989598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827160493827160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1,5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7.0609100790321455E-3"/>
                  <c:y val="-0.5191398084823056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50-4729-A948-541DDF376B6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7465133281627454"/>
                      <c:h val="0.139541916154479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2.4398759999999999</c:v>
                </c:pt>
                <c:pt idx="1">
                  <c:v>3.1018330000000001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50-4729-A948-541DDF376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50642048"/>
        <c:axId val="150430848"/>
      </c:barChart>
      <c:catAx>
        <c:axId val="15064204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50430848"/>
        <c:crosses val="min"/>
        <c:auto val="0"/>
        <c:lblAlgn val="ctr"/>
        <c:lblOffset val="100"/>
        <c:noMultiLvlLbl val="0"/>
      </c:catAx>
      <c:valAx>
        <c:axId val="150430848"/>
        <c:scaling>
          <c:orientation val="minMax"/>
          <c:max val="3.1018330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064204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Kahramanmaraş</a:t>
            </a:r>
            <a:r>
              <a:rPr lang="tr-TR" baseline="0"/>
              <a:t> </a:t>
            </a:r>
            <a:endParaRPr lang="tr-TR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İthalat!$S$3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İthalat!$R$4:$R$68</c:f>
              <c:numCache>
                <c:formatCode>General</c:formatCode>
                <c:ptCount val="65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İthalat!$S$4:$S$68</c:f>
              <c:numCache>
                <c:formatCode>#,##0</c:formatCode>
                <c:ptCount val="65"/>
                <c:pt idx="0">
                  <c:v>72594</c:v>
                </c:pt>
                <c:pt idx="1">
                  <c:v>69221</c:v>
                </c:pt>
                <c:pt idx="2">
                  <c:v>80501</c:v>
                </c:pt>
                <c:pt idx="3">
                  <c:v>113647</c:v>
                </c:pt>
                <c:pt idx="4">
                  <c:v>122998</c:v>
                </c:pt>
                <c:pt idx="5">
                  <c:v>132834</c:v>
                </c:pt>
                <c:pt idx="6">
                  <c:v>125982</c:v>
                </c:pt>
                <c:pt idx="7">
                  <c:v>118501</c:v>
                </c:pt>
                <c:pt idx="8">
                  <c:v>119933</c:v>
                </c:pt>
                <c:pt idx="9">
                  <c:v>98677</c:v>
                </c:pt>
                <c:pt idx="10">
                  <c:v>165212</c:v>
                </c:pt>
                <c:pt idx="11" formatCode="General">
                  <c:v>83467.741999999998</c:v>
                </c:pt>
                <c:pt idx="12" formatCode="General">
                  <c:v>79052.432000000001</c:v>
                </c:pt>
                <c:pt idx="13" formatCode="General">
                  <c:v>87489.088000000003</c:v>
                </c:pt>
                <c:pt idx="14" formatCode="General">
                  <c:v>84672.68</c:v>
                </c:pt>
                <c:pt idx="15" formatCode="General">
                  <c:v>97189.607999999993</c:v>
                </c:pt>
                <c:pt idx="16" formatCode="General">
                  <c:v>71092.457999999999</c:v>
                </c:pt>
                <c:pt idx="17" formatCode="General">
                  <c:v>91749.585000000006</c:v>
                </c:pt>
                <c:pt idx="18" formatCode="General">
                  <c:v>108356.844</c:v>
                </c:pt>
                <c:pt idx="19" formatCode="General">
                  <c:v>83370.8</c:v>
                </c:pt>
                <c:pt idx="20" formatCode="General">
                  <c:v>62419.133999999998</c:v>
                </c:pt>
                <c:pt idx="21" formatCode="General">
                  <c:v>62092.614999999998</c:v>
                </c:pt>
                <c:pt idx="22" formatCode="General">
                  <c:v>71459.573000000004</c:v>
                </c:pt>
                <c:pt idx="23" formatCode="General">
                  <c:v>49272.85</c:v>
                </c:pt>
                <c:pt idx="24" formatCode="General">
                  <c:v>58402.773000000001</c:v>
                </c:pt>
                <c:pt idx="25" formatCode="General">
                  <c:v>81533.481</c:v>
                </c:pt>
                <c:pt idx="26" formatCode="General">
                  <c:v>103611.982</c:v>
                </c:pt>
                <c:pt idx="27" formatCode="General">
                  <c:v>132974.103</c:v>
                </c:pt>
                <c:pt idx="28" formatCode="General">
                  <c:v>70062.345000000001</c:v>
                </c:pt>
                <c:pt idx="29" formatCode="General">
                  <c:v>138256.93299999999</c:v>
                </c:pt>
                <c:pt idx="30" formatCode="General">
                  <c:v>112170.63</c:v>
                </c:pt>
                <c:pt idx="31" formatCode="General">
                  <c:v>103205.906</c:v>
                </c:pt>
                <c:pt idx="32" formatCode="General">
                  <c:v>98011.865000000005</c:v>
                </c:pt>
                <c:pt idx="33" formatCode="General">
                  <c:v>85913.754000000001</c:v>
                </c:pt>
                <c:pt idx="34" formatCode="General">
                  <c:v>100881.254</c:v>
                </c:pt>
                <c:pt idx="35" formatCode="General">
                  <c:v>95780.788</c:v>
                </c:pt>
                <c:pt idx="36" formatCode="General">
                  <c:v>89788.892999999996</c:v>
                </c:pt>
                <c:pt idx="37" formatCode="General">
                  <c:v>118705.69500000001</c:v>
                </c:pt>
                <c:pt idx="38" formatCode="General">
                  <c:v>114679.64</c:v>
                </c:pt>
                <c:pt idx="39" formatCode="General">
                  <c:v>156322.166</c:v>
                </c:pt>
                <c:pt idx="40" formatCode="General">
                  <c:v>118679.44100000001</c:v>
                </c:pt>
                <c:pt idx="41" formatCode="General">
                  <c:v>103435.37</c:v>
                </c:pt>
                <c:pt idx="42" formatCode="General">
                  <c:v>78617.520999999993</c:v>
                </c:pt>
                <c:pt idx="43" formatCode="General">
                  <c:v>58742.040999999997</c:v>
                </c:pt>
                <c:pt idx="44" formatCode="General">
                  <c:v>51996.457000000002</c:v>
                </c:pt>
                <c:pt idx="45" formatCode="General">
                  <c:v>73695.519</c:v>
                </c:pt>
                <c:pt idx="46" formatCode="General">
                  <c:v>65801.258000000002</c:v>
                </c:pt>
                <c:pt idx="47" formatCode="General">
                  <c:v>86344.429000000004</c:v>
                </c:pt>
                <c:pt idx="48" formatCode="General">
                  <c:v>101397.289</c:v>
                </c:pt>
                <c:pt idx="49" formatCode="General">
                  <c:v>119282.16800000001</c:v>
                </c:pt>
                <c:pt idx="50" formatCode="General">
                  <c:v>99289.919999999998</c:v>
                </c:pt>
                <c:pt idx="51" formatCode="General">
                  <c:v>158722.617</c:v>
                </c:pt>
                <c:pt idx="52" formatCode="General">
                  <c:v>128569.70699999999</c:v>
                </c:pt>
                <c:pt idx="53" formatCode="General">
                  <c:v>147257.05600000001</c:v>
                </c:pt>
                <c:pt idx="54" formatCode="General">
                  <c:v>109561.852</c:v>
                </c:pt>
                <c:pt idx="55" formatCode="General">
                  <c:v>99139.301999999996</c:v>
                </c:pt>
                <c:pt idx="56" formatCode="General">
                  <c:v>96302.512000000002</c:v>
                </c:pt>
                <c:pt idx="57" formatCode="General">
                  <c:v>98718.713000000003</c:v>
                </c:pt>
                <c:pt idx="58" formatCode="General">
                  <c:v>75916.263000000006</c:v>
                </c:pt>
                <c:pt idx="59" formatCode="General">
                  <c:v>78910.414000000004</c:v>
                </c:pt>
                <c:pt idx="60" formatCode="General">
                  <c:v>93747.320999999996</c:v>
                </c:pt>
                <c:pt idx="61" formatCode="General">
                  <c:v>109907.838</c:v>
                </c:pt>
                <c:pt idx="62" formatCode="General">
                  <c:v>111695.838</c:v>
                </c:pt>
                <c:pt idx="63" formatCode="General">
                  <c:v>114554.26300000001</c:v>
                </c:pt>
                <c:pt idx="64" formatCode="General">
                  <c:v>117230.213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İthalat!$T$3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333399"/>
              </a:solidFill>
              <a:round/>
            </a:ln>
            <a:effectLst/>
          </c:spPr>
          <c:marker>
            <c:symbol val="none"/>
          </c:marker>
          <c:cat>
            <c:numRef>
              <c:f>İthalat!$R$4:$R$68</c:f>
              <c:numCache>
                <c:formatCode>General</c:formatCode>
                <c:ptCount val="65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İthalat!$T$4:$T$68</c:f>
              <c:numCache>
                <c:formatCode>#,##0</c:formatCode>
                <c:ptCount val="65"/>
                <c:pt idx="0">
                  <c:v>91187</c:v>
                </c:pt>
                <c:pt idx="1">
                  <c:v>90957</c:v>
                </c:pt>
                <c:pt idx="2">
                  <c:v>117351</c:v>
                </c:pt>
                <c:pt idx="3">
                  <c:v>112968</c:v>
                </c:pt>
                <c:pt idx="4">
                  <c:v>87754</c:v>
                </c:pt>
                <c:pt idx="5">
                  <c:v>110698</c:v>
                </c:pt>
                <c:pt idx="6">
                  <c:v>94054</c:v>
                </c:pt>
                <c:pt idx="7">
                  <c:v>114425</c:v>
                </c:pt>
                <c:pt idx="8">
                  <c:v>133294</c:v>
                </c:pt>
                <c:pt idx="9">
                  <c:v>118132</c:v>
                </c:pt>
                <c:pt idx="10">
                  <c:v>129987</c:v>
                </c:pt>
                <c:pt idx="11" formatCode="General">
                  <c:v>75781.183000000005</c:v>
                </c:pt>
                <c:pt idx="12" formatCode="General">
                  <c:v>71406.714000000007</c:v>
                </c:pt>
                <c:pt idx="13" formatCode="General">
                  <c:v>71653.331000000006</c:v>
                </c:pt>
                <c:pt idx="14" formatCode="General">
                  <c:v>42370.017</c:v>
                </c:pt>
                <c:pt idx="15" formatCode="General">
                  <c:v>48753.491999999998</c:v>
                </c:pt>
                <c:pt idx="16" formatCode="General">
                  <c:v>70609.337</c:v>
                </c:pt>
                <c:pt idx="17" formatCode="General">
                  <c:v>79158.356</c:v>
                </c:pt>
                <c:pt idx="18" formatCode="General">
                  <c:v>66179.759000000005</c:v>
                </c:pt>
                <c:pt idx="19" formatCode="General">
                  <c:v>81993.952000000005</c:v>
                </c:pt>
                <c:pt idx="20" formatCode="General">
                  <c:v>84226.717000000004</c:v>
                </c:pt>
                <c:pt idx="21" formatCode="General">
                  <c:v>75837.903999999995</c:v>
                </c:pt>
                <c:pt idx="22" formatCode="General">
                  <c:v>93377.838000000003</c:v>
                </c:pt>
                <c:pt idx="23" formatCode="General">
                  <c:v>77139.512000000002</c:v>
                </c:pt>
                <c:pt idx="24" formatCode="General">
                  <c:v>72589.922999999995</c:v>
                </c:pt>
                <c:pt idx="25" formatCode="General">
                  <c:v>80129.129000000001</c:v>
                </c:pt>
                <c:pt idx="26" formatCode="General">
                  <c:v>88193.668000000005</c:v>
                </c:pt>
                <c:pt idx="27" formatCode="General">
                  <c:v>85445.394</c:v>
                </c:pt>
                <c:pt idx="28" formatCode="General">
                  <c:v>65227.161999999997</c:v>
                </c:pt>
                <c:pt idx="29" formatCode="General">
                  <c:v>76931.873999999996</c:v>
                </c:pt>
                <c:pt idx="30" formatCode="General">
                  <c:v>62382.343999999997</c:v>
                </c:pt>
                <c:pt idx="31" formatCode="General">
                  <c:v>72812.25</c:v>
                </c:pt>
                <c:pt idx="32" formatCode="General">
                  <c:v>76589.024000000005</c:v>
                </c:pt>
                <c:pt idx="33" formatCode="General">
                  <c:v>71825.472999999998</c:v>
                </c:pt>
                <c:pt idx="34" formatCode="General">
                  <c:v>61483.118000000002</c:v>
                </c:pt>
                <c:pt idx="35" formatCode="General">
                  <c:v>86115.75</c:v>
                </c:pt>
                <c:pt idx="36" formatCode="General">
                  <c:v>89388.774000000005</c:v>
                </c:pt>
                <c:pt idx="37" formatCode="General">
                  <c:v>96980.817999999999</c:v>
                </c:pt>
                <c:pt idx="38" formatCode="General">
                  <c:v>84905.233999999997</c:v>
                </c:pt>
                <c:pt idx="39" formatCode="General">
                  <c:v>90209.862999999998</c:v>
                </c:pt>
                <c:pt idx="40" formatCode="General">
                  <c:v>73820.175000000003</c:v>
                </c:pt>
                <c:pt idx="41" formatCode="General">
                  <c:v>78208.441999999995</c:v>
                </c:pt>
                <c:pt idx="42" formatCode="General">
                  <c:v>69666.343999999997</c:v>
                </c:pt>
                <c:pt idx="43" formatCode="General">
                  <c:v>85110.817999999999</c:v>
                </c:pt>
                <c:pt idx="44" formatCode="General">
                  <c:v>82876.595000000001</c:v>
                </c:pt>
                <c:pt idx="45" formatCode="General">
                  <c:v>75195.232999999993</c:v>
                </c:pt>
                <c:pt idx="46" formatCode="General">
                  <c:v>66120.055999999997</c:v>
                </c:pt>
                <c:pt idx="47" formatCode="General">
                  <c:v>79874.137000000002</c:v>
                </c:pt>
                <c:pt idx="48" formatCode="General">
                  <c:v>77008.582999999999</c:v>
                </c:pt>
                <c:pt idx="49" formatCode="General">
                  <c:v>94913.922999999995</c:v>
                </c:pt>
                <c:pt idx="50" formatCode="General">
                  <c:v>77207.391000000003</c:v>
                </c:pt>
                <c:pt idx="51" formatCode="General">
                  <c:v>74072.962</c:v>
                </c:pt>
                <c:pt idx="52" formatCode="General">
                  <c:v>70995.259000000005</c:v>
                </c:pt>
                <c:pt idx="53" formatCode="General">
                  <c:v>70131.92</c:v>
                </c:pt>
                <c:pt idx="54" formatCode="General">
                  <c:v>73461.834000000003</c:v>
                </c:pt>
                <c:pt idx="55" formatCode="General">
                  <c:v>73003.648000000001</c:v>
                </c:pt>
                <c:pt idx="56" formatCode="General">
                  <c:v>81753.395000000004</c:v>
                </c:pt>
                <c:pt idx="57" formatCode="General">
                  <c:v>81406.209000000003</c:v>
                </c:pt>
                <c:pt idx="58" formatCode="General">
                  <c:v>81856.455000000002</c:v>
                </c:pt>
                <c:pt idx="59" formatCode="General">
                  <c:v>70601.301000000007</c:v>
                </c:pt>
                <c:pt idx="60" formatCode="General">
                  <c:v>72943.180999999997</c:v>
                </c:pt>
                <c:pt idx="61" formatCode="General">
                  <c:v>74926.521999999997</c:v>
                </c:pt>
                <c:pt idx="62" formatCode="General">
                  <c:v>70698.236999999994</c:v>
                </c:pt>
                <c:pt idx="63" formatCode="General">
                  <c:v>76724.914000000004</c:v>
                </c:pt>
                <c:pt idx="64" formatCode="General">
                  <c:v>78160.896999999997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124544"/>
        <c:axId val="166406784"/>
      </c:lineChart>
      <c:catAx>
        <c:axId val="16612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06784"/>
        <c:crosses val="autoZero"/>
        <c:auto val="1"/>
        <c:lblAlgn val="ctr"/>
        <c:lblOffset val="100"/>
        <c:noMultiLvlLbl val="0"/>
      </c:catAx>
      <c:valAx>
        <c:axId val="16640678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12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135087719298245"/>
          <c:y val="0.82144408445959494"/>
          <c:w val="0.46101140350877196"/>
          <c:h val="9.6015758454137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Şanlıurfa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İthalat!$K$5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333399"/>
              </a:solidFill>
              <a:round/>
            </a:ln>
            <a:effectLst/>
          </c:spPr>
          <c:marker>
            <c:symbol val="none"/>
          </c:marker>
          <c:cat>
            <c:numRef>
              <c:f>İthalat!$J$6:$J$76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İthalat!$K$6:$K$76</c:f>
              <c:numCache>
                <c:formatCode>#,##0</c:formatCode>
                <c:ptCount val="71"/>
                <c:pt idx="0">
                  <c:v>30415</c:v>
                </c:pt>
                <c:pt idx="1">
                  <c:v>22859</c:v>
                </c:pt>
                <c:pt idx="2">
                  <c:v>27634</c:v>
                </c:pt>
                <c:pt idx="3">
                  <c:v>28141</c:v>
                </c:pt>
                <c:pt idx="4">
                  <c:v>33483</c:v>
                </c:pt>
                <c:pt idx="5">
                  <c:v>27810</c:v>
                </c:pt>
                <c:pt idx="6">
                  <c:v>30251</c:v>
                </c:pt>
                <c:pt idx="7">
                  <c:v>35406</c:v>
                </c:pt>
                <c:pt idx="8">
                  <c:v>24060</c:v>
                </c:pt>
                <c:pt idx="9">
                  <c:v>25543</c:v>
                </c:pt>
                <c:pt idx="10">
                  <c:v>38851</c:v>
                </c:pt>
                <c:pt idx="11" formatCode="General">
                  <c:v>26132.449000000001</c:v>
                </c:pt>
                <c:pt idx="12" formatCode="General">
                  <c:v>23260.016</c:v>
                </c:pt>
                <c:pt idx="13" formatCode="General">
                  <c:v>19165.621999999999</c:v>
                </c:pt>
                <c:pt idx="14" formatCode="General">
                  <c:v>22010.414000000001</c:v>
                </c:pt>
                <c:pt idx="15" formatCode="General">
                  <c:v>12279.57</c:v>
                </c:pt>
                <c:pt idx="16" formatCode="General">
                  <c:v>15540.305</c:v>
                </c:pt>
                <c:pt idx="17" formatCode="General">
                  <c:v>15984.73</c:v>
                </c:pt>
                <c:pt idx="18" formatCode="General">
                  <c:v>16468.349999999999</c:v>
                </c:pt>
                <c:pt idx="19" formatCode="General">
                  <c:v>18078.184000000001</c:v>
                </c:pt>
                <c:pt idx="20" formatCode="General">
                  <c:v>19395.131000000001</c:v>
                </c:pt>
                <c:pt idx="21" formatCode="General">
                  <c:v>22045.668000000001</c:v>
                </c:pt>
                <c:pt idx="22" formatCode="General">
                  <c:v>21162.167000000001</c:v>
                </c:pt>
                <c:pt idx="23" formatCode="General">
                  <c:v>11159.522000000001</c:v>
                </c:pt>
                <c:pt idx="24" formatCode="General">
                  <c:v>12139.757</c:v>
                </c:pt>
                <c:pt idx="25" formatCode="General">
                  <c:v>17654.437000000002</c:v>
                </c:pt>
                <c:pt idx="26" formatCode="General">
                  <c:v>18426.669000000002</c:v>
                </c:pt>
                <c:pt idx="27" formatCode="General">
                  <c:v>17166.098999999998</c:v>
                </c:pt>
                <c:pt idx="28" formatCode="General">
                  <c:v>12026.789000000001</c:v>
                </c:pt>
                <c:pt idx="29" formatCode="General">
                  <c:v>18279.985000000001</c:v>
                </c:pt>
                <c:pt idx="30" formatCode="General">
                  <c:v>19623.112000000001</c:v>
                </c:pt>
                <c:pt idx="31" formatCode="General">
                  <c:v>19283.816999999999</c:v>
                </c:pt>
                <c:pt idx="32" formatCode="General">
                  <c:v>15702.23</c:v>
                </c:pt>
                <c:pt idx="33" formatCode="General">
                  <c:v>17942.182000000001</c:v>
                </c:pt>
                <c:pt idx="34" formatCode="General">
                  <c:v>23613.532999999999</c:v>
                </c:pt>
                <c:pt idx="35" formatCode="General">
                  <c:v>15234.566000000001</c:v>
                </c:pt>
                <c:pt idx="36" formatCode="General">
                  <c:v>14057.775</c:v>
                </c:pt>
                <c:pt idx="37" formatCode="General">
                  <c:v>11671.349</c:v>
                </c:pt>
                <c:pt idx="38" formatCode="General">
                  <c:v>9263.0990000000002</c:v>
                </c:pt>
                <c:pt idx="39" formatCode="General">
                  <c:v>11733.674000000001</c:v>
                </c:pt>
                <c:pt idx="40" formatCode="General">
                  <c:v>9158.8539999999994</c:v>
                </c:pt>
                <c:pt idx="41" formatCode="General">
                  <c:v>18054.912</c:v>
                </c:pt>
                <c:pt idx="42" formatCode="General">
                  <c:v>23501.712</c:v>
                </c:pt>
                <c:pt idx="43" formatCode="General">
                  <c:v>12741.353999999999</c:v>
                </c:pt>
                <c:pt idx="44" formatCode="General">
                  <c:v>6680.3419999999996</c:v>
                </c:pt>
                <c:pt idx="45" formatCode="General">
                  <c:v>7469.1149999999998</c:v>
                </c:pt>
                <c:pt idx="46" formatCode="General">
                  <c:v>8967.48</c:v>
                </c:pt>
                <c:pt idx="47" formatCode="General">
                  <c:v>15418.534</c:v>
                </c:pt>
                <c:pt idx="48" formatCode="General">
                  <c:v>11603.380999999999</c:v>
                </c:pt>
                <c:pt idx="49" formatCode="General">
                  <c:v>13242.112999999999</c:v>
                </c:pt>
                <c:pt idx="50" formatCode="General">
                  <c:v>11314.632</c:v>
                </c:pt>
                <c:pt idx="51" formatCode="General">
                  <c:v>17178.041000000001</c:v>
                </c:pt>
                <c:pt idx="52" formatCode="General">
                  <c:v>19009.094000000001</c:v>
                </c:pt>
                <c:pt idx="53" formatCode="General">
                  <c:v>14070.603999999999</c:v>
                </c:pt>
                <c:pt idx="54" formatCode="General">
                  <c:v>17106.704000000002</c:v>
                </c:pt>
                <c:pt idx="55" formatCode="General">
                  <c:v>12699.377</c:v>
                </c:pt>
                <c:pt idx="56" formatCode="General">
                  <c:v>11905.985000000001</c:v>
                </c:pt>
                <c:pt idx="57" formatCode="General">
                  <c:v>8572.2919999999995</c:v>
                </c:pt>
                <c:pt idx="58" formatCode="General">
                  <c:v>10377.433000000001</c:v>
                </c:pt>
                <c:pt idx="59" formatCode="General">
                  <c:v>10302.599</c:v>
                </c:pt>
                <c:pt idx="60" formatCode="General">
                  <c:v>20201.278999999999</c:v>
                </c:pt>
                <c:pt idx="61" formatCode="General">
                  <c:v>13989.508</c:v>
                </c:pt>
                <c:pt idx="62" formatCode="General">
                  <c:v>12912.454</c:v>
                </c:pt>
                <c:pt idx="63" formatCode="General">
                  <c:v>13731.857</c:v>
                </c:pt>
                <c:pt idx="64" formatCode="General">
                  <c:v>16270.189</c:v>
                </c:pt>
                <c:pt idx="65" formatCode="General">
                  <c:v>7652.3130000000001</c:v>
                </c:pt>
                <c:pt idx="66" formatCode="General">
                  <c:v>7966.7560000000003</c:v>
                </c:pt>
                <c:pt idx="67" formatCode="General">
                  <c:v>13155.856</c:v>
                </c:pt>
                <c:pt idx="68" formatCode="General">
                  <c:v>7566.0290000000005</c:v>
                </c:pt>
                <c:pt idx="69" formatCode="General">
                  <c:v>9164.0210000000006</c:v>
                </c:pt>
                <c:pt idx="70" formatCode="General">
                  <c:v>8916.5529999999999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İthalat!$L$5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İthalat!$J$6:$J$76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İthalat!$L$6:$L$76</c:f>
              <c:numCache>
                <c:formatCode>#,##0</c:formatCode>
                <c:ptCount val="71"/>
                <c:pt idx="0">
                  <c:v>15410</c:v>
                </c:pt>
                <c:pt idx="1">
                  <c:v>18326</c:v>
                </c:pt>
                <c:pt idx="2">
                  <c:v>19691</c:v>
                </c:pt>
                <c:pt idx="3">
                  <c:v>18142</c:v>
                </c:pt>
                <c:pt idx="4">
                  <c:v>15847</c:v>
                </c:pt>
                <c:pt idx="5">
                  <c:v>15654</c:v>
                </c:pt>
                <c:pt idx="6">
                  <c:v>13135</c:v>
                </c:pt>
                <c:pt idx="7">
                  <c:v>13396</c:v>
                </c:pt>
                <c:pt idx="8">
                  <c:v>19584</c:v>
                </c:pt>
                <c:pt idx="9">
                  <c:v>18679</c:v>
                </c:pt>
                <c:pt idx="10">
                  <c:v>17133</c:v>
                </c:pt>
                <c:pt idx="11" formatCode="General">
                  <c:v>10986.225</c:v>
                </c:pt>
                <c:pt idx="12" formatCode="General">
                  <c:v>10022.175999999999</c:v>
                </c:pt>
                <c:pt idx="13" formatCode="General">
                  <c:v>10874.743</c:v>
                </c:pt>
                <c:pt idx="14" formatCode="General">
                  <c:v>9753.3029999999999</c:v>
                </c:pt>
                <c:pt idx="15" formatCode="General">
                  <c:v>11176.214</c:v>
                </c:pt>
                <c:pt idx="16" formatCode="General">
                  <c:v>15247.923000000001</c:v>
                </c:pt>
                <c:pt idx="17" formatCode="General">
                  <c:v>11634.825999999999</c:v>
                </c:pt>
                <c:pt idx="18" formatCode="General">
                  <c:v>10326.709999999999</c:v>
                </c:pt>
                <c:pt idx="19" formatCode="General">
                  <c:v>11351.531000000001</c:v>
                </c:pt>
                <c:pt idx="20" formatCode="General">
                  <c:v>18841.253000000001</c:v>
                </c:pt>
                <c:pt idx="21" formatCode="General">
                  <c:v>14203.733</c:v>
                </c:pt>
                <c:pt idx="22" formatCode="General">
                  <c:v>19145.89</c:v>
                </c:pt>
                <c:pt idx="23" formatCode="General">
                  <c:v>10327.514999999999</c:v>
                </c:pt>
                <c:pt idx="24" formatCode="General">
                  <c:v>10324.030000000001</c:v>
                </c:pt>
                <c:pt idx="25" formatCode="General">
                  <c:v>16466.707999999999</c:v>
                </c:pt>
                <c:pt idx="26" formatCode="General">
                  <c:v>12609.462</c:v>
                </c:pt>
                <c:pt idx="27" formatCode="General">
                  <c:v>15704.704</c:v>
                </c:pt>
                <c:pt idx="28" formatCode="General">
                  <c:v>6100.1790000000001</c:v>
                </c:pt>
                <c:pt idx="29" formatCode="General">
                  <c:v>12582.046</c:v>
                </c:pt>
                <c:pt idx="30" formatCode="General">
                  <c:v>10285.678</c:v>
                </c:pt>
                <c:pt idx="31" formatCode="General">
                  <c:v>13445.38</c:v>
                </c:pt>
                <c:pt idx="32" formatCode="General">
                  <c:v>15818.534</c:v>
                </c:pt>
                <c:pt idx="33" formatCode="General">
                  <c:v>17659.062000000002</c:v>
                </c:pt>
                <c:pt idx="34" formatCode="General">
                  <c:v>12550.161</c:v>
                </c:pt>
                <c:pt idx="35" formatCode="General">
                  <c:v>13272.41</c:v>
                </c:pt>
                <c:pt idx="36" formatCode="General">
                  <c:v>13100.379000000001</c:v>
                </c:pt>
                <c:pt idx="37" formatCode="General">
                  <c:v>11867.057000000001</c:v>
                </c:pt>
                <c:pt idx="38" formatCode="General">
                  <c:v>9846.6380000000008</c:v>
                </c:pt>
                <c:pt idx="39" formatCode="General">
                  <c:v>12488.884</c:v>
                </c:pt>
                <c:pt idx="40" formatCode="General">
                  <c:v>10167.083000000001</c:v>
                </c:pt>
                <c:pt idx="41" formatCode="General">
                  <c:v>11062.832</c:v>
                </c:pt>
                <c:pt idx="42" formatCode="General">
                  <c:v>13119.995000000001</c:v>
                </c:pt>
                <c:pt idx="43" formatCode="General">
                  <c:v>13846.312</c:v>
                </c:pt>
                <c:pt idx="44" formatCode="General">
                  <c:v>14940.272000000001</c:v>
                </c:pt>
                <c:pt idx="45" formatCode="General">
                  <c:v>15235.491</c:v>
                </c:pt>
                <c:pt idx="46" formatCode="General">
                  <c:v>11167.338</c:v>
                </c:pt>
                <c:pt idx="47" formatCode="General">
                  <c:v>13588.885</c:v>
                </c:pt>
                <c:pt idx="48" formatCode="General">
                  <c:v>13548.606</c:v>
                </c:pt>
                <c:pt idx="49" formatCode="General">
                  <c:v>15057.236000000001</c:v>
                </c:pt>
                <c:pt idx="50" formatCode="General">
                  <c:v>11583.8</c:v>
                </c:pt>
                <c:pt idx="51" formatCode="General">
                  <c:v>13590.353999999999</c:v>
                </c:pt>
                <c:pt idx="52" formatCode="General">
                  <c:v>9599.8539999999994</c:v>
                </c:pt>
                <c:pt idx="53" formatCode="General">
                  <c:v>8926.5959999999995</c:v>
                </c:pt>
                <c:pt idx="54" formatCode="General">
                  <c:v>10175.286</c:v>
                </c:pt>
                <c:pt idx="55" formatCode="General">
                  <c:v>9687.4969999999994</c:v>
                </c:pt>
                <c:pt idx="56" formatCode="General">
                  <c:v>11545.963</c:v>
                </c:pt>
                <c:pt idx="57" formatCode="General">
                  <c:v>10647.753000000001</c:v>
                </c:pt>
                <c:pt idx="58" formatCode="General">
                  <c:v>15557.098</c:v>
                </c:pt>
                <c:pt idx="59" formatCode="General">
                  <c:v>14336.877</c:v>
                </c:pt>
                <c:pt idx="60" formatCode="General">
                  <c:v>18349.136999999999</c:v>
                </c:pt>
                <c:pt idx="61" formatCode="General">
                  <c:v>20858.03</c:v>
                </c:pt>
                <c:pt idx="62" formatCode="General">
                  <c:v>22323.685000000001</c:v>
                </c:pt>
                <c:pt idx="63" formatCode="General">
                  <c:v>18292.447</c:v>
                </c:pt>
                <c:pt idx="64" formatCode="General">
                  <c:v>15934.891</c:v>
                </c:pt>
                <c:pt idx="65" formatCode="General">
                  <c:v>12064.168</c:v>
                </c:pt>
                <c:pt idx="66" formatCode="General">
                  <c:v>14073.624</c:v>
                </c:pt>
                <c:pt idx="67" formatCode="General">
                  <c:v>12017.234</c:v>
                </c:pt>
                <c:pt idx="68" formatCode="General">
                  <c:v>14958.246999999999</c:v>
                </c:pt>
                <c:pt idx="69" formatCode="General">
                  <c:v>12937.665000000001</c:v>
                </c:pt>
                <c:pt idx="70" formatCode="General">
                  <c:v>15478.535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610816"/>
        <c:axId val="166612352"/>
      </c:lineChart>
      <c:catAx>
        <c:axId val="16661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612352"/>
        <c:crosses val="autoZero"/>
        <c:auto val="1"/>
        <c:lblAlgn val="ctr"/>
        <c:lblOffset val="100"/>
        <c:noMultiLvlLbl val="0"/>
      </c:catAx>
      <c:valAx>
        <c:axId val="16661235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610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506432748538012"/>
          <c:y val="0.86086494252873558"/>
          <c:w val="0.44987105263157895"/>
          <c:h val="0.139135057471264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Gaziantep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90394817669068"/>
          <c:y val="0.20875000000000005"/>
          <c:w val="0.76796699614675823"/>
          <c:h val="0.58711447581146625"/>
        </c:manualLayout>
      </c:layout>
      <c:lineChart>
        <c:grouping val="standard"/>
        <c:varyColors val="0"/>
        <c:ser>
          <c:idx val="0"/>
          <c:order val="0"/>
          <c:tx>
            <c:strRef>
              <c:f>İthalat!$V$19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İthalat!$U$20:$U$90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İthalat!$V$20:$V$90</c:f>
              <c:numCache>
                <c:formatCode>#,##0</c:formatCode>
                <c:ptCount val="71"/>
                <c:pt idx="0">
                  <c:v>476452.42599999998</c:v>
                </c:pt>
                <c:pt idx="1">
                  <c:v>516583.06900000002</c:v>
                </c:pt>
                <c:pt idx="2">
                  <c:v>640735.37600000005</c:v>
                </c:pt>
                <c:pt idx="3">
                  <c:v>649599.55000000005</c:v>
                </c:pt>
                <c:pt idx="4">
                  <c:v>614600.11800000002</c:v>
                </c:pt>
                <c:pt idx="5">
                  <c:v>723854.56900000002</c:v>
                </c:pt>
                <c:pt idx="6">
                  <c:v>501641.92700000003</c:v>
                </c:pt>
                <c:pt idx="7">
                  <c:v>590415.61899999995</c:v>
                </c:pt>
                <c:pt idx="8">
                  <c:v>618127.27099999995</c:v>
                </c:pt>
                <c:pt idx="9">
                  <c:v>552811.75899999996</c:v>
                </c:pt>
                <c:pt idx="10">
                  <c:v>680918.58</c:v>
                </c:pt>
                <c:pt idx="11">
                  <c:v>421554.24800000002</c:v>
                </c:pt>
                <c:pt idx="12">
                  <c:v>414494.674</c:v>
                </c:pt>
                <c:pt idx="13">
                  <c:v>454263.26299999998</c:v>
                </c:pt>
                <c:pt idx="14">
                  <c:v>476400.19699999999</c:v>
                </c:pt>
                <c:pt idx="15">
                  <c:v>400618.16499999998</c:v>
                </c:pt>
                <c:pt idx="16">
                  <c:v>436266.74699999997</c:v>
                </c:pt>
                <c:pt idx="17">
                  <c:v>423341.05499999999</c:v>
                </c:pt>
                <c:pt idx="18">
                  <c:v>397728.45500000002</c:v>
                </c:pt>
                <c:pt idx="19">
                  <c:v>456525.50300000003</c:v>
                </c:pt>
                <c:pt idx="20">
                  <c:v>374937.45</c:v>
                </c:pt>
                <c:pt idx="21">
                  <c:v>457201.04599999997</c:v>
                </c:pt>
                <c:pt idx="22">
                  <c:v>563606.79099999997</c:v>
                </c:pt>
                <c:pt idx="23">
                  <c:v>378365.71500000003</c:v>
                </c:pt>
                <c:pt idx="24">
                  <c:v>387580.55200000003</c:v>
                </c:pt>
                <c:pt idx="25">
                  <c:v>445192.75199999998</c:v>
                </c:pt>
                <c:pt idx="26">
                  <c:v>458204.88400000002</c:v>
                </c:pt>
                <c:pt idx="27">
                  <c:v>484737.66899999999</c:v>
                </c:pt>
                <c:pt idx="28">
                  <c:v>405154.84100000001</c:v>
                </c:pt>
                <c:pt idx="29">
                  <c:v>458076.96</c:v>
                </c:pt>
                <c:pt idx="30">
                  <c:v>387718.66800000001</c:v>
                </c:pt>
                <c:pt idx="31">
                  <c:v>408985.538</c:v>
                </c:pt>
                <c:pt idx="32">
                  <c:v>397647.93400000001</c:v>
                </c:pt>
                <c:pt idx="33">
                  <c:v>407370.538</c:v>
                </c:pt>
                <c:pt idx="34">
                  <c:v>446596.33899999998</c:v>
                </c:pt>
                <c:pt idx="35">
                  <c:v>449038.14299999998</c:v>
                </c:pt>
                <c:pt idx="36">
                  <c:v>398149.27399999998</c:v>
                </c:pt>
                <c:pt idx="37">
                  <c:v>469912.76699999999</c:v>
                </c:pt>
                <c:pt idx="38">
                  <c:v>466167.86200000002</c:v>
                </c:pt>
                <c:pt idx="39">
                  <c:v>474112.35700000002</c:v>
                </c:pt>
                <c:pt idx="40">
                  <c:v>389094.33899999998</c:v>
                </c:pt>
                <c:pt idx="41">
                  <c:v>438281.973</c:v>
                </c:pt>
                <c:pt idx="42">
                  <c:v>361118.027</c:v>
                </c:pt>
                <c:pt idx="43">
                  <c:v>348878.484</c:v>
                </c:pt>
                <c:pt idx="44">
                  <c:v>399362.82799999998</c:v>
                </c:pt>
                <c:pt idx="45">
                  <c:v>333227.06</c:v>
                </c:pt>
                <c:pt idx="46">
                  <c:v>347132.658</c:v>
                </c:pt>
                <c:pt idx="47">
                  <c:v>390343.522</c:v>
                </c:pt>
                <c:pt idx="48">
                  <c:v>331726.13199999998</c:v>
                </c:pt>
                <c:pt idx="49">
                  <c:v>431250.62199999997</c:v>
                </c:pt>
                <c:pt idx="50">
                  <c:v>450003.73100000003</c:v>
                </c:pt>
                <c:pt idx="51">
                  <c:v>481484.24599999998</c:v>
                </c:pt>
                <c:pt idx="52">
                  <c:v>449135.97100000002</c:v>
                </c:pt>
                <c:pt idx="53">
                  <c:v>428282.90600000002</c:v>
                </c:pt>
                <c:pt idx="54">
                  <c:v>443232.87300000002</c:v>
                </c:pt>
                <c:pt idx="55">
                  <c:v>426534.10399999999</c:v>
                </c:pt>
                <c:pt idx="56">
                  <c:v>398921.41399999999</c:v>
                </c:pt>
                <c:pt idx="57">
                  <c:v>429903.37400000001</c:v>
                </c:pt>
                <c:pt idx="58">
                  <c:v>408004.10499999998</c:v>
                </c:pt>
                <c:pt idx="59">
                  <c:v>361787.61700000003</c:v>
                </c:pt>
                <c:pt idx="60">
                  <c:v>387343.88900000002</c:v>
                </c:pt>
                <c:pt idx="61">
                  <c:v>376893.19500000001</c:v>
                </c:pt>
                <c:pt idx="62">
                  <c:v>388531.36</c:v>
                </c:pt>
                <c:pt idx="63">
                  <c:v>379196.08299999998</c:v>
                </c:pt>
                <c:pt idx="64">
                  <c:v>391559.07900000003</c:v>
                </c:pt>
                <c:pt idx="65">
                  <c:v>352558.32199999999</c:v>
                </c:pt>
                <c:pt idx="66">
                  <c:v>373859.91600000003</c:v>
                </c:pt>
                <c:pt idx="67">
                  <c:v>337224.033</c:v>
                </c:pt>
                <c:pt idx="68">
                  <c:v>331218.80200000003</c:v>
                </c:pt>
                <c:pt idx="69">
                  <c:v>442070.38299999997</c:v>
                </c:pt>
                <c:pt idx="70">
                  <c:v>385115.02799999999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İthalat!$W$19</c:f>
              <c:strCache>
                <c:ptCount val="1"/>
                <c:pt idx="0">
                  <c:v>ihracat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İthalat!$U$20:$U$90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İthalat!$W$20:$W$90</c:f>
              <c:numCache>
                <c:formatCode>#,##0</c:formatCode>
                <c:ptCount val="71"/>
                <c:pt idx="0">
                  <c:v>657268.228</c:v>
                </c:pt>
                <c:pt idx="1">
                  <c:v>733424.93</c:v>
                </c:pt>
                <c:pt idx="2">
                  <c:v>856438.67700000003</c:v>
                </c:pt>
                <c:pt idx="3">
                  <c:v>858795.62300000002</c:v>
                </c:pt>
                <c:pt idx="4">
                  <c:v>718219.59400000004</c:v>
                </c:pt>
                <c:pt idx="5">
                  <c:v>883230.07400000002</c:v>
                </c:pt>
                <c:pt idx="6">
                  <c:v>700138.08499999996</c:v>
                </c:pt>
                <c:pt idx="7">
                  <c:v>855205.64500000002</c:v>
                </c:pt>
                <c:pt idx="8">
                  <c:v>898002.13800000004</c:v>
                </c:pt>
                <c:pt idx="9">
                  <c:v>871589.53399999999</c:v>
                </c:pt>
                <c:pt idx="10">
                  <c:v>885053.38500000001</c:v>
                </c:pt>
                <c:pt idx="11">
                  <c:v>640516.63800000004</c:v>
                </c:pt>
                <c:pt idx="12">
                  <c:v>650568.33100000001</c:v>
                </c:pt>
                <c:pt idx="13">
                  <c:v>617409.97699999996</c:v>
                </c:pt>
                <c:pt idx="14">
                  <c:v>497762.34299999999</c:v>
                </c:pt>
                <c:pt idx="15">
                  <c:v>500054.28</c:v>
                </c:pt>
                <c:pt idx="16">
                  <c:v>665282.16099999996</c:v>
                </c:pt>
                <c:pt idx="17">
                  <c:v>748540.77599999995</c:v>
                </c:pt>
                <c:pt idx="18">
                  <c:v>621005.50800000003</c:v>
                </c:pt>
                <c:pt idx="19">
                  <c:v>776731.91899999999</c:v>
                </c:pt>
                <c:pt idx="20">
                  <c:v>818150.65599999996</c:v>
                </c:pt>
                <c:pt idx="21">
                  <c:v>724874.02800000005</c:v>
                </c:pt>
                <c:pt idx="22">
                  <c:v>903926.87899999996</c:v>
                </c:pt>
                <c:pt idx="23">
                  <c:v>611151.75399999996</c:v>
                </c:pt>
                <c:pt idx="24">
                  <c:v>624175.41099999996</c:v>
                </c:pt>
                <c:pt idx="25">
                  <c:v>675605.18700000003</c:v>
                </c:pt>
                <c:pt idx="26">
                  <c:v>692662.728</c:v>
                </c:pt>
                <c:pt idx="27">
                  <c:v>709488.83499999996</c:v>
                </c:pt>
                <c:pt idx="28">
                  <c:v>447329.70799999998</c:v>
                </c:pt>
                <c:pt idx="29">
                  <c:v>685612.46499999997</c:v>
                </c:pt>
                <c:pt idx="30">
                  <c:v>582496.772</c:v>
                </c:pt>
                <c:pt idx="31">
                  <c:v>696482.63399999996</c:v>
                </c:pt>
                <c:pt idx="32">
                  <c:v>734835.81400000001</c:v>
                </c:pt>
                <c:pt idx="33">
                  <c:v>692978.38699999999</c:v>
                </c:pt>
                <c:pt idx="34">
                  <c:v>659052.34299999999</c:v>
                </c:pt>
                <c:pt idx="35">
                  <c:v>538155.92099999997</c:v>
                </c:pt>
                <c:pt idx="36">
                  <c:v>572351.80299999996</c:v>
                </c:pt>
                <c:pt idx="37">
                  <c:v>644877.09299999999</c:v>
                </c:pt>
                <c:pt idx="38">
                  <c:v>584131.55099999998</c:v>
                </c:pt>
                <c:pt idx="39">
                  <c:v>639495.05000000005</c:v>
                </c:pt>
                <c:pt idx="40">
                  <c:v>500236.30499999999</c:v>
                </c:pt>
                <c:pt idx="41">
                  <c:v>577572.40700000001</c:v>
                </c:pt>
                <c:pt idx="42">
                  <c:v>522869.28899999999</c:v>
                </c:pt>
                <c:pt idx="43">
                  <c:v>635062.30200000003</c:v>
                </c:pt>
                <c:pt idx="44">
                  <c:v>676632.946</c:v>
                </c:pt>
                <c:pt idx="45">
                  <c:v>689031.473</c:v>
                </c:pt>
                <c:pt idx="46">
                  <c:v>628534.72499999998</c:v>
                </c:pt>
                <c:pt idx="47">
                  <c:v>531557.94400000002</c:v>
                </c:pt>
                <c:pt idx="48">
                  <c:v>558472.81400000001</c:v>
                </c:pt>
                <c:pt idx="49">
                  <c:v>654347.15099999995</c:v>
                </c:pt>
                <c:pt idx="50">
                  <c:v>578896.08400000003</c:v>
                </c:pt>
                <c:pt idx="51">
                  <c:v>611782.38699999999</c:v>
                </c:pt>
                <c:pt idx="52">
                  <c:v>497954.245</c:v>
                </c:pt>
                <c:pt idx="53">
                  <c:v>508328.65500000003</c:v>
                </c:pt>
                <c:pt idx="54">
                  <c:v>628164.35900000005</c:v>
                </c:pt>
                <c:pt idx="55">
                  <c:v>546804.07400000002</c:v>
                </c:pt>
                <c:pt idx="56">
                  <c:v>631018.76399999997</c:v>
                </c:pt>
                <c:pt idx="57">
                  <c:v>612201.80700000003</c:v>
                </c:pt>
                <c:pt idx="58">
                  <c:v>630655.68599999999</c:v>
                </c:pt>
                <c:pt idx="59">
                  <c:v>453440.06300000002</c:v>
                </c:pt>
                <c:pt idx="60">
                  <c:v>591837.63500000001</c:v>
                </c:pt>
                <c:pt idx="61">
                  <c:v>628102.66599999997</c:v>
                </c:pt>
                <c:pt idx="62">
                  <c:v>584030.92099999997</c:v>
                </c:pt>
                <c:pt idx="63">
                  <c:v>572940.65700000001</c:v>
                </c:pt>
                <c:pt idx="64">
                  <c:v>620082.679</c:v>
                </c:pt>
                <c:pt idx="65">
                  <c:v>406493.72200000001</c:v>
                </c:pt>
                <c:pt idx="66">
                  <c:v>646351.01599999995</c:v>
                </c:pt>
                <c:pt idx="67">
                  <c:v>523150.07699999999</c:v>
                </c:pt>
                <c:pt idx="68">
                  <c:v>630193.48400000005</c:v>
                </c:pt>
                <c:pt idx="69">
                  <c:v>609085.76800000004</c:v>
                </c:pt>
                <c:pt idx="70">
                  <c:v>594870.22699999996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874944"/>
        <c:axId val="167876480"/>
      </c:lineChart>
      <c:catAx>
        <c:axId val="16787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76480"/>
        <c:crosses val="autoZero"/>
        <c:auto val="1"/>
        <c:lblAlgn val="ctr"/>
        <c:lblOffset val="100"/>
        <c:noMultiLvlLbl val="0"/>
      </c:catAx>
      <c:valAx>
        <c:axId val="16787648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7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914401756708287"/>
          <c:y val="0.91190084812534522"/>
          <c:w val="0.44813298137238966"/>
          <c:h val="8.80991518746547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Adana</a:t>
            </a:r>
          </a:p>
        </c:rich>
      </c:tx>
      <c:layout>
        <c:manualLayout>
          <c:xMode val="edge"/>
          <c:yMode val="edge"/>
          <c:x val="0.42796561555312362"/>
          <c:y val="0.1463008327777975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İthalat!$Y$2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İthalat!$X$3:$X$73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İthalat!$Y$3:$Y$73</c:f>
              <c:numCache>
                <c:formatCode>#,##0</c:formatCode>
                <c:ptCount val="71"/>
                <c:pt idx="0">
                  <c:v>211893.12899999999</c:v>
                </c:pt>
                <c:pt idx="1">
                  <c:v>229929.67499999999</c:v>
                </c:pt>
                <c:pt idx="2">
                  <c:v>269893.79200000002</c:v>
                </c:pt>
                <c:pt idx="3">
                  <c:v>260229.72899999999</c:v>
                </c:pt>
                <c:pt idx="4">
                  <c:v>310004.44799999997</c:v>
                </c:pt>
                <c:pt idx="5">
                  <c:v>290193.85700000002</c:v>
                </c:pt>
                <c:pt idx="6">
                  <c:v>279103.55200000003</c:v>
                </c:pt>
                <c:pt idx="7">
                  <c:v>272057.77</c:v>
                </c:pt>
                <c:pt idx="8">
                  <c:v>375944.37</c:v>
                </c:pt>
                <c:pt idx="9">
                  <c:v>314523.022</c:v>
                </c:pt>
                <c:pt idx="10">
                  <c:v>443569.89899999998</c:v>
                </c:pt>
                <c:pt idx="11">
                  <c:v>170250.87100000001</c:v>
                </c:pt>
                <c:pt idx="12">
                  <c:v>166031.00099999999</c:v>
                </c:pt>
                <c:pt idx="13">
                  <c:v>197402.12100000001</c:v>
                </c:pt>
                <c:pt idx="14">
                  <c:v>150252.65100000001</c:v>
                </c:pt>
                <c:pt idx="15">
                  <c:v>179477.511</c:v>
                </c:pt>
                <c:pt idx="16">
                  <c:v>126030.413</c:v>
                </c:pt>
                <c:pt idx="17">
                  <c:v>178057.62599999999</c:v>
                </c:pt>
                <c:pt idx="18">
                  <c:v>160423.003</c:v>
                </c:pt>
                <c:pt idx="19">
                  <c:v>173195.74600000001</c:v>
                </c:pt>
                <c:pt idx="20">
                  <c:v>188693.06599999999</c:v>
                </c:pt>
                <c:pt idx="21">
                  <c:v>193949.53599999999</c:v>
                </c:pt>
                <c:pt idx="22">
                  <c:v>243354.106</c:v>
                </c:pt>
                <c:pt idx="23">
                  <c:v>136627.258</c:v>
                </c:pt>
                <c:pt idx="24">
                  <c:v>143367.79999999999</c:v>
                </c:pt>
                <c:pt idx="25">
                  <c:v>141583.96100000001</c:v>
                </c:pt>
                <c:pt idx="26">
                  <c:v>180716.552</c:v>
                </c:pt>
                <c:pt idx="27">
                  <c:v>211833.18599999999</c:v>
                </c:pt>
                <c:pt idx="28">
                  <c:v>164031.75399999999</c:v>
                </c:pt>
                <c:pt idx="29">
                  <c:v>220716.861</c:v>
                </c:pt>
                <c:pt idx="30">
                  <c:v>196385.693</c:v>
                </c:pt>
                <c:pt idx="31">
                  <c:v>136856.91099999999</c:v>
                </c:pt>
                <c:pt idx="32">
                  <c:v>178132.902</c:v>
                </c:pt>
                <c:pt idx="33">
                  <c:v>200444.51300000001</c:v>
                </c:pt>
                <c:pt idx="34">
                  <c:v>204036.4</c:v>
                </c:pt>
                <c:pt idx="35">
                  <c:v>210684.49900000001</c:v>
                </c:pt>
                <c:pt idx="36">
                  <c:v>178073.65100000001</c:v>
                </c:pt>
                <c:pt idx="37">
                  <c:v>198518.87599999999</c:v>
                </c:pt>
                <c:pt idx="38">
                  <c:v>189894.07800000001</c:v>
                </c:pt>
                <c:pt idx="39">
                  <c:v>183851.36300000001</c:v>
                </c:pt>
                <c:pt idx="40">
                  <c:v>205199.37599999999</c:v>
                </c:pt>
                <c:pt idx="41">
                  <c:v>189365.95199999999</c:v>
                </c:pt>
                <c:pt idx="42">
                  <c:v>135549.32699999999</c:v>
                </c:pt>
                <c:pt idx="43">
                  <c:v>169074.367</c:v>
                </c:pt>
                <c:pt idx="44">
                  <c:v>133573.49</c:v>
                </c:pt>
                <c:pt idx="45">
                  <c:v>144737.37599999999</c:v>
                </c:pt>
                <c:pt idx="46">
                  <c:v>123886.546</c:v>
                </c:pt>
                <c:pt idx="47">
                  <c:v>135230.65599999999</c:v>
                </c:pt>
                <c:pt idx="48">
                  <c:v>124304.018</c:v>
                </c:pt>
                <c:pt idx="49">
                  <c:v>152659.20800000001</c:v>
                </c:pt>
                <c:pt idx="50">
                  <c:v>152117.353</c:v>
                </c:pt>
                <c:pt idx="51">
                  <c:v>167707.10800000001</c:v>
                </c:pt>
                <c:pt idx="52">
                  <c:v>158491.96900000001</c:v>
                </c:pt>
                <c:pt idx="53">
                  <c:v>219653.16899999999</c:v>
                </c:pt>
                <c:pt idx="54">
                  <c:v>175238.44500000001</c:v>
                </c:pt>
                <c:pt idx="55">
                  <c:v>172856.38200000001</c:v>
                </c:pt>
                <c:pt idx="56">
                  <c:v>179381.14</c:v>
                </c:pt>
                <c:pt idx="57">
                  <c:v>154079.323</c:v>
                </c:pt>
                <c:pt idx="58">
                  <c:v>187912.09400000001</c:v>
                </c:pt>
                <c:pt idx="59">
                  <c:v>105624.717</c:v>
                </c:pt>
                <c:pt idx="60">
                  <c:v>146093.342</c:v>
                </c:pt>
                <c:pt idx="61">
                  <c:v>180107.65299999999</c:v>
                </c:pt>
                <c:pt idx="62">
                  <c:v>155035.82699999999</c:v>
                </c:pt>
                <c:pt idx="63">
                  <c:v>139992.74600000001</c:v>
                </c:pt>
                <c:pt idx="64">
                  <c:v>164860.64499999999</c:v>
                </c:pt>
                <c:pt idx="65">
                  <c:v>123193.178</c:v>
                </c:pt>
                <c:pt idx="66">
                  <c:v>165698.58600000001</c:v>
                </c:pt>
                <c:pt idx="67">
                  <c:v>126215.33100000001</c:v>
                </c:pt>
                <c:pt idx="68">
                  <c:v>111780.514</c:v>
                </c:pt>
                <c:pt idx="69">
                  <c:v>144066.16399999999</c:v>
                </c:pt>
                <c:pt idx="70">
                  <c:v>119679.932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İthalat!$Z$2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İthalat!$X$3:$X$73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İthalat!$Z$3:$Z$73</c:f>
              <c:numCache>
                <c:formatCode>#,##0</c:formatCode>
                <c:ptCount val="71"/>
                <c:pt idx="0">
                  <c:v>166667.48300000001</c:v>
                </c:pt>
                <c:pt idx="1">
                  <c:v>166898.07800000001</c:v>
                </c:pt>
                <c:pt idx="2">
                  <c:v>199320.557</c:v>
                </c:pt>
                <c:pt idx="3">
                  <c:v>188633.41399999999</c:v>
                </c:pt>
                <c:pt idx="4">
                  <c:v>180298.87100000001</c:v>
                </c:pt>
                <c:pt idx="5">
                  <c:v>209072.50099999999</c:v>
                </c:pt>
                <c:pt idx="6">
                  <c:v>180286.98199999999</c:v>
                </c:pt>
                <c:pt idx="7">
                  <c:v>209473.21299999999</c:v>
                </c:pt>
                <c:pt idx="8">
                  <c:v>218242.45600000001</c:v>
                </c:pt>
                <c:pt idx="9">
                  <c:v>235950.323</c:v>
                </c:pt>
                <c:pt idx="10">
                  <c:v>270158.81300000002</c:v>
                </c:pt>
                <c:pt idx="11">
                  <c:v>159981.628</c:v>
                </c:pt>
                <c:pt idx="12">
                  <c:v>155311.82800000001</c:v>
                </c:pt>
                <c:pt idx="13">
                  <c:v>152874.57500000001</c:v>
                </c:pt>
                <c:pt idx="14">
                  <c:v>113907.291</c:v>
                </c:pt>
                <c:pt idx="15">
                  <c:v>121849.68</c:v>
                </c:pt>
                <c:pt idx="16">
                  <c:v>171005.25099999999</c:v>
                </c:pt>
                <c:pt idx="17">
                  <c:v>162058.389</c:v>
                </c:pt>
                <c:pt idx="18">
                  <c:v>140851.755</c:v>
                </c:pt>
                <c:pt idx="19">
                  <c:v>156622.1</c:v>
                </c:pt>
                <c:pt idx="20">
                  <c:v>171018.076</c:v>
                </c:pt>
                <c:pt idx="21">
                  <c:v>172414.696</c:v>
                </c:pt>
                <c:pt idx="22">
                  <c:v>191184.79</c:v>
                </c:pt>
                <c:pt idx="23">
                  <c:v>161324.663</c:v>
                </c:pt>
                <c:pt idx="24">
                  <c:v>153507.71400000001</c:v>
                </c:pt>
                <c:pt idx="25">
                  <c:v>171413.08199999999</c:v>
                </c:pt>
                <c:pt idx="26">
                  <c:v>161510.856</c:v>
                </c:pt>
                <c:pt idx="27">
                  <c:v>181496.92800000001</c:v>
                </c:pt>
                <c:pt idx="28">
                  <c:v>120751.791</c:v>
                </c:pt>
                <c:pt idx="29">
                  <c:v>170232.005</c:v>
                </c:pt>
                <c:pt idx="30">
                  <c:v>140733.851</c:v>
                </c:pt>
                <c:pt idx="31">
                  <c:v>152237.01199999999</c:v>
                </c:pt>
                <c:pt idx="32">
                  <c:v>190415.17300000001</c:v>
                </c:pt>
                <c:pt idx="33">
                  <c:v>180019.924</c:v>
                </c:pt>
                <c:pt idx="34">
                  <c:v>164120.78899999999</c:v>
                </c:pt>
                <c:pt idx="35">
                  <c:v>152936.17000000001</c:v>
                </c:pt>
                <c:pt idx="36">
                  <c:v>145319.52299999999</c:v>
                </c:pt>
                <c:pt idx="37">
                  <c:v>181439.06200000001</c:v>
                </c:pt>
                <c:pt idx="38">
                  <c:v>158330.777</c:v>
                </c:pt>
                <c:pt idx="39">
                  <c:v>183246.55499999999</c:v>
                </c:pt>
                <c:pt idx="40">
                  <c:v>143050.42800000001</c:v>
                </c:pt>
                <c:pt idx="41">
                  <c:v>157492.35699999999</c:v>
                </c:pt>
                <c:pt idx="42">
                  <c:v>165794.128</c:v>
                </c:pt>
                <c:pt idx="43">
                  <c:v>155823.54199999999</c:v>
                </c:pt>
                <c:pt idx="44">
                  <c:v>195697.41899999999</c:v>
                </c:pt>
                <c:pt idx="45">
                  <c:v>194861.89600000001</c:v>
                </c:pt>
                <c:pt idx="46">
                  <c:v>183706.41699999999</c:v>
                </c:pt>
                <c:pt idx="47">
                  <c:v>131226.56200000001</c:v>
                </c:pt>
                <c:pt idx="48">
                  <c:v>125138.38800000001</c:v>
                </c:pt>
                <c:pt idx="49">
                  <c:v>150348.019</c:v>
                </c:pt>
                <c:pt idx="50">
                  <c:v>140035.32699999999</c:v>
                </c:pt>
                <c:pt idx="51">
                  <c:v>160413.28099999999</c:v>
                </c:pt>
                <c:pt idx="52">
                  <c:v>148557.92199999999</c:v>
                </c:pt>
                <c:pt idx="53">
                  <c:v>126923.179</c:v>
                </c:pt>
                <c:pt idx="54">
                  <c:v>174895.943</c:v>
                </c:pt>
                <c:pt idx="55">
                  <c:v>140682.60800000001</c:v>
                </c:pt>
                <c:pt idx="56">
                  <c:v>178162.557</c:v>
                </c:pt>
                <c:pt idx="57">
                  <c:v>186892.61199999999</c:v>
                </c:pt>
                <c:pt idx="58">
                  <c:v>173394.65</c:v>
                </c:pt>
                <c:pt idx="59">
                  <c:v>122226.553</c:v>
                </c:pt>
                <c:pt idx="60">
                  <c:v>124451.77499999999</c:v>
                </c:pt>
                <c:pt idx="61">
                  <c:v>138079.15299999999</c:v>
                </c:pt>
                <c:pt idx="62">
                  <c:v>133181.45000000001</c:v>
                </c:pt>
                <c:pt idx="63">
                  <c:v>134374.745</c:v>
                </c:pt>
                <c:pt idx="64">
                  <c:v>137389.546</c:v>
                </c:pt>
                <c:pt idx="65">
                  <c:v>96232.317999999999</c:v>
                </c:pt>
                <c:pt idx="66">
                  <c:v>129513.962</c:v>
                </c:pt>
                <c:pt idx="67">
                  <c:v>120848.158</c:v>
                </c:pt>
                <c:pt idx="68">
                  <c:v>144607.28200000001</c:v>
                </c:pt>
                <c:pt idx="69">
                  <c:v>159783.15299999999</c:v>
                </c:pt>
                <c:pt idx="70">
                  <c:v>157224.64000000001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770176"/>
        <c:axId val="168776064"/>
      </c:lineChart>
      <c:catAx>
        <c:axId val="16877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776064"/>
        <c:crosses val="autoZero"/>
        <c:auto val="1"/>
        <c:lblAlgn val="ctr"/>
        <c:lblOffset val="100"/>
        <c:noMultiLvlLbl val="0"/>
      </c:catAx>
      <c:valAx>
        <c:axId val="16877606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77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12925917806752"/>
          <c:y val="7.5661708045946519E-2"/>
          <c:w val="0.59276046507080316"/>
          <c:h val="0.67396784671706644"/>
        </c:manualLayout>
      </c:layout>
      <c:lineChart>
        <c:grouping val="standard"/>
        <c:varyColors val="0"/>
        <c:ser>
          <c:idx val="1"/>
          <c:order val="1"/>
          <c:tx>
            <c:strRef>
              <c:f>'4A İl'!$B$89</c:f>
              <c:strCache>
                <c:ptCount val="1"/>
                <c:pt idx="0">
                  <c:v>Kamu Çalışan Sayısı 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'4A İl'!$C$87:$FC$87</c:f>
              <c:numCache>
                <c:formatCode>mmm\-yy</c:formatCode>
                <c:ptCount val="157"/>
                <c:pt idx="0">
                  <c:v>39722</c:v>
                </c:pt>
                <c:pt idx="1">
                  <c:v>39753</c:v>
                </c:pt>
                <c:pt idx="2">
                  <c:v>39783</c:v>
                </c:pt>
                <c:pt idx="3">
                  <c:v>39814</c:v>
                </c:pt>
                <c:pt idx="4">
                  <c:v>39845</c:v>
                </c:pt>
                <c:pt idx="5">
                  <c:v>39873</c:v>
                </c:pt>
                <c:pt idx="6">
                  <c:v>39904</c:v>
                </c:pt>
                <c:pt idx="7">
                  <c:v>39934</c:v>
                </c:pt>
                <c:pt idx="8">
                  <c:v>39965</c:v>
                </c:pt>
                <c:pt idx="9">
                  <c:v>39995</c:v>
                </c:pt>
                <c:pt idx="10">
                  <c:v>40026</c:v>
                </c:pt>
                <c:pt idx="11">
                  <c:v>40057</c:v>
                </c:pt>
                <c:pt idx="12">
                  <c:v>40087</c:v>
                </c:pt>
                <c:pt idx="13">
                  <c:v>40118</c:v>
                </c:pt>
                <c:pt idx="14">
                  <c:v>40148</c:v>
                </c:pt>
                <c:pt idx="15">
                  <c:v>40179</c:v>
                </c:pt>
                <c:pt idx="16">
                  <c:v>40210</c:v>
                </c:pt>
                <c:pt idx="17">
                  <c:v>40238</c:v>
                </c:pt>
                <c:pt idx="18">
                  <c:v>40269</c:v>
                </c:pt>
                <c:pt idx="19">
                  <c:v>40299</c:v>
                </c:pt>
                <c:pt idx="20">
                  <c:v>40330</c:v>
                </c:pt>
                <c:pt idx="21">
                  <c:v>40360</c:v>
                </c:pt>
                <c:pt idx="22">
                  <c:v>40391</c:v>
                </c:pt>
                <c:pt idx="23">
                  <c:v>40422</c:v>
                </c:pt>
                <c:pt idx="24">
                  <c:v>40452</c:v>
                </c:pt>
                <c:pt idx="25">
                  <c:v>40483</c:v>
                </c:pt>
                <c:pt idx="26">
                  <c:v>40513</c:v>
                </c:pt>
                <c:pt idx="27">
                  <c:v>40544</c:v>
                </c:pt>
                <c:pt idx="28">
                  <c:v>40575</c:v>
                </c:pt>
                <c:pt idx="29">
                  <c:v>40603</c:v>
                </c:pt>
                <c:pt idx="30">
                  <c:v>40634</c:v>
                </c:pt>
                <c:pt idx="31">
                  <c:v>40664</c:v>
                </c:pt>
                <c:pt idx="32">
                  <c:v>40695</c:v>
                </c:pt>
                <c:pt idx="33">
                  <c:v>40725</c:v>
                </c:pt>
                <c:pt idx="34">
                  <c:v>40756</c:v>
                </c:pt>
                <c:pt idx="35">
                  <c:v>40787</c:v>
                </c:pt>
                <c:pt idx="36">
                  <c:v>40817</c:v>
                </c:pt>
                <c:pt idx="37">
                  <c:v>40848</c:v>
                </c:pt>
                <c:pt idx="38">
                  <c:v>40878</c:v>
                </c:pt>
                <c:pt idx="39">
                  <c:v>40909</c:v>
                </c:pt>
                <c:pt idx="40">
                  <c:v>40940</c:v>
                </c:pt>
                <c:pt idx="41">
                  <c:v>40969</c:v>
                </c:pt>
                <c:pt idx="42">
                  <c:v>41000</c:v>
                </c:pt>
                <c:pt idx="43">
                  <c:v>41030</c:v>
                </c:pt>
                <c:pt idx="44">
                  <c:v>41061</c:v>
                </c:pt>
                <c:pt idx="45">
                  <c:v>41091</c:v>
                </c:pt>
                <c:pt idx="46">
                  <c:v>41122</c:v>
                </c:pt>
                <c:pt idx="47">
                  <c:v>41153</c:v>
                </c:pt>
                <c:pt idx="48">
                  <c:v>41183</c:v>
                </c:pt>
                <c:pt idx="49">
                  <c:v>41214</c:v>
                </c:pt>
                <c:pt idx="50">
                  <c:v>41244</c:v>
                </c:pt>
                <c:pt idx="51">
                  <c:v>41275</c:v>
                </c:pt>
                <c:pt idx="52">
                  <c:v>41306</c:v>
                </c:pt>
                <c:pt idx="53">
                  <c:v>41334</c:v>
                </c:pt>
                <c:pt idx="54">
                  <c:v>41365</c:v>
                </c:pt>
                <c:pt idx="55">
                  <c:v>41395</c:v>
                </c:pt>
                <c:pt idx="56">
                  <c:v>41426</c:v>
                </c:pt>
                <c:pt idx="57">
                  <c:v>41456</c:v>
                </c:pt>
                <c:pt idx="58">
                  <c:v>41487</c:v>
                </c:pt>
                <c:pt idx="59">
                  <c:v>41518</c:v>
                </c:pt>
                <c:pt idx="60">
                  <c:v>41548</c:v>
                </c:pt>
                <c:pt idx="61">
                  <c:v>41579</c:v>
                </c:pt>
                <c:pt idx="62">
                  <c:v>41609</c:v>
                </c:pt>
                <c:pt idx="63">
                  <c:v>41640</c:v>
                </c:pt>
                <c:pt idx="64">
                  <c:v>41671</c:v>
                </c:pt>
                <c:pt idx="65">
                  <c:v>41699</c:v>
                </c:pt>
                <c:pt idx="66">
                  <c:v>41730</c:v>
                </c:pt>
                <c:pt idx="67">
                  <c:v>41760</c:v>
                </c:pt>
                <c:pt idx="68">
                  <c:v>41791</c:v>
                </c:pt>
                <c:pt idx="69">
                  <c:v>41821</c:v>
                </c:pt>
                <c:pt idx="70">
                  <c:v>41852</c:v>
                </c:pt>
                <c:pt idx="71">
                  <c:v>41883</c:v>
                </c:pt>
                <c:pt idx="72">
                  <c:v>41913</c:v>
                </c:pt>
                <c:pt idx="73">
                  <c:v>41944</c:v>
                </c:pt>
                <c:pt idx="74">
                  <c:v>41974</c:v>
                </c:pt>
                <c:pt idx="75">
                  <c:v>42005</c:v>
                </c:pt>
                <c:pt idx="76">
                  <c:v>42036</c:v>
                </c:pt>
                <c:pt idx="77">
                  <c:v>42064</c:v>
                </c:pt>
                <c:pt idx="78">
                  <c:v>42095</c:v>
                </c:pt>
                <c:pt idx="79">
                  <c:v>42125</c:v>
                </c:pt>
                <c:pt idx="80">
                  <c:v>42156</c:v>
                </c:pt>
                <c:pt idx="81">
                  <c:v>42186</c:v>
                </c:pt>
                <c:pt idx="82">
                  <c:v>42217</c:v>
                </c:pt>
                <c:pt idx="83">
                  <c:v>42248</c:v>
                </c:pt>
                <c:pt idx="84">
                  <c:v>42278</c:v>
                </c:pt>
                <c:pt idx="85">
                  <c:v>42309</c:v>
                </c:pt>
                <c:pt idx="86">
                  <c:v>42339</c:v>
                </c:pt>
                <c:pt idx="87">
                  <c:v>42370</c:v>
                </c:pt>
                <c:pt idx="88">
                  <c:v>42401</c:v>
                </c:pt>
                <c:pt idx="89">
                  <c:v>42430</c:v>
                </c:pt>
                <c:pt idx="90">
                  <c:v>42461</c:v>
                </c:pt>
                <c:pt idx="91">
                  <c:v>42491</c:v>
                </c:pt>
                <c:pt idx="92">
                  <c:v>42522</c:v>
                </c:pt>
                <c:pt idx="93">
                  <c:v>42552</c:v>
                </c:pt>
                <c:pt idx="94">
                  <c:v>42583</c:v>
                </c:pt>
                <c:pt idx="95">
                  <c:v>42614</c:v>
                </c:pt>
                <c:pt idx="96">
                  <c:v>42644</c:v>
                </c:pt>
                <c:pt idx="97">
                  <c:v>42675</c:v>
                </c:pt>
                <c:pt idx="98">
                  <c:v>42705</c:v>
                </c:pt>
                <c:pt idx="99">
                  <c:v>42736</c:v>
                </c:pt>
                <c:pt idx="100">
                  <c:v>42767</c:v>
                </c:pt>
                <c:pt idx="101">
                  <c:v>42795</c:v>
                </c:pt>
                <c:pt idx="102">
                  <c:v>42826</c:v>
                </c:pt>
                <c:pt idx="103">
                  <c:v>42856</c:v>
                </c:pt>
                <c:pt idx="104">
                  <c:v>42887</c:v>
                </c:pt>
                <c:pt idx="105">
                  <c:v>42917</c:v>
                </c:pt>
                <c:pt idx="106">
                  <c:v>42948</c:v>
                </c:pt>
                <c:pt idx="107">
                  <c:v>42979</c:v>
                </c:pt>
                <c:pt idx="108">
                  <c:v>43009</c:v>
                </c:pt>
                <c:pt idx="109">
                  <c:v>43040</c:v>
                </c:pt>
                <c:pt idx="110">
                  <c:v>43070</c:v>
                </c:pt>
                <c:pt idx="111">
                  <c:v>43101</c:v>
                </c:pt>
                <c:pt idx="112">
                  <c:v>43132</c:v>
                </c:pt>
                <c:pt idx="113">
                  <c:v>43160</c:v>
                </c:pt>
                <c:pt idx="114">
                  <c:v>43191</c:v>
                </c:pt>
                <c:pt idx="115">
                  <c:v>43221</c:v>
                </c:pt>
                <c:pt idx="116">
                  <c:v>43252</c:v>
                </c:pt>
                <c:pt idx="117">
                  <c:v>43282</c:v>
                </c:pt>
                <c:pt idx="118">
                  <c:v>43313</c:v>
                </c:pt>
                <c:pt idx="119">
                  <c:v>43344</c:v>
                </c:pt>
                <c:pt idx="120">
                  <c:v>43374</c:v>
                </c:pt>
                <c:pt idx="121">
                  <c:v>43405</c:v>
                </c:pt>
                <c:pt idx="122">
                  <c:v>43435</c:v>
                </c:pt>
                <c:pt idx="123">
                  <c:v>43466</c:v>
                </c:pt>
                <c:pt idx="124">
                  <c:v>43497</c:v>
                </c:pt>
                <c:pt idx="125">
                  <c:v>43525</c:v>
                </c:pt>
                <c:pt idx="126">
                  <c:v>43556</c:v>
                </c:pt>
                <c:pt idx="127">
                  <c:v>43586</c:v>
                </c:pt>
                <c:pt idx="128">
                  <c:v>43617</c:v>
                </c:pt>
                <c:pt idx="129">
                  <c:v>43647</c:v>
                </c:pt>
                <c:pt idx="130">
                  <c:v>43678</c:v>
                </c:pt>
                <c:pt idx="131">
                  <c:v>43709</c:v>
                </c:pt>
                <c:pt idx="132">
                  <c:v>43739</c:v>
                </c:pt>
                <c:pt idx="133">
                  <c:v>43770</c:v>
                </c:pt>
                <c:pt idx="134">
                  <c:v>43800</c:v>
                </c:pt>
                <c:pt idx="135">
                  <c:v>43831</c:v>
                </c:pt>
                <c:pt idx="136">
                  <c:v>43862</c:v>
                </c:pt>
                <c:pt idx="137">
                  <c:v>43891</c:v>
                </c:pt>
                <c:pt idx="138">
                  <c:v>43922</c:v>
                </c:pt>
                <c:pt idx="139">
                  <c:v>43952</c:v>
                </c:pt>
                <c:pt idx="140">
                  <c:v>43983</c:v>
                </c:pt>
                <c:pt idx="141">
                  <c:v>44013</c:v>
                </c:pt>
                <c:pt idx="142">
                  <c:v>44044</c:v>
                </c:pt>
                <c:pt idx="143">
                  <c:v>44075</c:v>
                </c:pt>
                <c:pt idx="144">
                  <c:v>44105</c:v>
                </c:pt>
                <c:pt idx="145">
                  <c:v>44136</c:v>
                </c:pt>
                <c:pt idx="146">
                  <c:v>44166</c:v>
                </c:pt>
                <c:pt idx="147">
                  <c:v>44197</c:v>
                </c:pt>
                <c:pt idx="148">
                  <c:v>44228</c:v>
                </c:pt>
                <c:pt idx="149">
                  <c:v>44256</c:v>
                </c:pt>
                <c:pt idx="150">
                  <c:v>44287</c:v>
                </c:pt>
                <c:pt idx="151">
                  <c:v>44317</c:v>
                </c:pt>
                <c:pt idx="152">
                  <c:v>44348</c:v>
                </c:pt>
                <c:pt idx="153">
                  <c:v>44378</c:v>
                </c:pt>
                <c:pt idx="154">
                  <c:v>44409</c:v>
                </c:pt>
                <c:pt idx="155">
                  <c:v>44440</c:v>
                </c:pt>
                <c:pt idx="156">
                  <c:v>44470</c:v>
                </c:pt>
              </c:numCache>
            </c:numRef>
          </c:cat>
          <c:val>
            <c:numRef>
              <c:f>'4A İl'!$C$89:$FC$89</c:f>
              <c:numCache>
                <c:formatCode>#,##0</c:formatCode>
                <c:ptCount val="157"/>
                <c:pt idx="0">
                  <c:v>27551</c:v>
                </c:pt>
                <c:pt idx="1">
                  <c:v>27698</c:v>
                </c:pt>
                <c:pt idx="2">
                  <c:v>27776</c:v>
                </c:pt>
                <c:pt idx="3">
                  <c:v>27818</c:v>
                </c:pt>
                <c:pt idx="4">
                  <c:v>27874</c:v>
                </c:pt>
                <c:pt idx="5">
                  <c:v>32714</c:v>
                </c:pt>
                <c:pt idx="6">
                  <c:v>32566</c:v>
                </c:pt>
                <c:pt idx="7">
                  <c:v>32540</c:v>
                </c:pt>
                <c:pt idx="8">
                  <c:v>32590</c:v>
                </c:pt>
                <c:pt idx="9">
                  <c:v>32419</c:v>
                </c:pt>
                <c:pt idx="10">
                  <c:v>32109</c:v>
                </c:pt>
                <c:pt idx="11">
                  <c:v>32584</c:v>
                </c:pt>
                <c:pt idx="12">
                  <c:v>32861</c:v>
                </c:pt>
                <c:pt idx="13">
                  <c:v>32444</c:v>
                </c:pt>
                <c:pt idx="14">
                  <c:v>32562</c:v>
                </c:pt>
                <c:pt idx="15">
                  <c:v>32337</c:v>
                </c:pt>
                <c:pt idx="16">
                  <c:v>32597</c:v>
                </c:pt>
                <c:pt idx="17">
                  <c:v>32676</c:v>
                </c:pt>
                <c:pt idx="18">
                  <c:v>32505</c:v>
                </c:pt>
                <c:pt idx="19">
                  <c:v>32532</c:v>
                </c:pt>
                <c:pt idx="20">
                  <c:v>32844</c:v>
                </c:pt>
                <c:pt idx="21">
                  <c:v>33185</c:v>
                </c:pt>
                <c:pt idx="22">
                  <c:v>33242</c:v>
                </c:pt>
                <c:pt idx="23">
                  <c:v>33485</c:v>
                </c:pt>
                <c:pt idx="24">
                  <c:v>33758</c:v>
                </c:pt>
                <c:pt idx="25">
                  <c:v>34016</c:v>
                </c:pt>
                <c:pt idx="26">
                  <c:v>34116</c:v>
                </c:pt>
                <c:pt idx="27">
                  <c:v>34607</c:v>
                </c:pt>
                <c:pt idx="28">
                  <c:v>34739</c:v>
                </c:pt>
                <c:pt idx="29">
                  <c:v>34953</c:v>
                </c:pt>
                <c:pt idx="30">
                  <c:v>34858</c:v>
                </c:pt>
                <c:pt idx="31">
                  <c:v>34951</c:v>
                </c:pt>
                <c:pt idx="32">
                  <c:v>36073</c:v>
                </c:pt>
                <c:pt idx="33">
                  <c:v>36524</c:v>
                </c:pt>
                <c:pt idx="34">
                  <c:v>39069</c:v>
                </c:pt>
                <c:pt idx="35">
                  <c:v>39715</c:v>
                </c:pt>
                <c:pt idx="36">
                  <c:v>40386</c:v>
                </c:pt>
                <c:pt idx="37">
                  <c:v>39430</c:v>
                </c:pt>
                <c:pt idx="38">
                  <c:v>40048</c:v>
                </c:pt>
                <c:pt idx="39">
                  <c:v>40290</c:v>
                </c:pt>
                <c:pt idx="40">
                  <c:v>41134</c:v>
                </c:pt>
                <c:pt idx="41">
                  <c:v>41217</c:v>
                </c:pt>
                <c:pt idx="42">
                  <c:v>41027</c:v>
                </c:pt>
                <c:pt idx="43">
                  <c:v>41247</c:v>
                </c:pt>
                <c:pt idx="44">
                  <c:v>41549</c:v>
                </c:pt>
                <c:pt idx="45">
                  <c:v>41399</c:v>
                </c:pt>
                <c:pt idx="46">
                  <c:v>41788</c:v>
                </c:pt>
                <c:pt idx="47">
                  <c:v>42174</c:v>
                </c:pt>
                <c:pt idx="48">
                  <c:v>41220</c:v>
                </c:pt>
                <c:pt idx="49">
                  <c:v>38147</c:v>
                </c:pt>
                <c:pt idx="50">
                  <c:v>43353</c:v>
                </c:pt>
                <c:pt idx="51">
                  <c:v>42711</c:v>
                </c:pt>
                <c:pt idx="52">
                  <c:v>43465</c:v>
                </c:pt>
                <c:pt idx="53">
                  <c:v>43098</c:v>
                </c:pt>
                <c:pt idx="54">
                  <c:v>43047</c:v>
                </c:pt>
                <c:pt idx="55">
                  <c:v>43097</c:v>
                </c:pt>
                <c:pt idx="56">
                  <c:v>43300</c:v>
                </c:pt>
                <c:pt idx="57">
                  <c:v>43467</c:v>
                </c:pt>
                <c:pt idx="58">
                  <c:v>43193</c:v>
                </c:pt>
                <c:pt idx="59">
                  <c:v>44499</c:v>
                </c:pt>
                <c:pt idx="60">
                  <c:v>47337</c:v>
                </c:pt>
                <c:pt idx="61">
                  <c:v>40981</c:v>
                </c:pt>
                <c:pt idx="62">
                  <c:v>46127</c:v>
                </c:pt>
                <c:pt idx="63">
                  <c:v>46812</c:v>
                </c:pt>
                <c:pt idx="64">
                  <c:v>47211</c:v>
                </c:pt>
                <c:pt idx="65">
                  <c:v>47420</c:v>
                </c:pt>
                <c:pt idx="66">
                  <c:v>47311</c:v>
                </c:pt>
                <c:pt idx="67">
                  <c:v>47401</c:v>
                </c:pt>
                <c:pt idx="68">
                  <c:v>47404</c:v>
                </c:pt>
                <c:pt idx="69">
                  <c:v>47385</c:v>
                </c:pt>
                <c:pt idx="70">
                  <c:v>46625</c:v>
                </c:pt>
                <c:pt idx="71">
                  <c:v>47031</c:v>
                </c:pt>
                <c:pt idx="72">
                  <c:v>48790</c:v>
                </c:pt>
                <c:pt idx="73">
                  <c:v>49162</c:v>
                </c:pt>
                <c:pt idx="74">
                  <c:v>48966</c:v>
                </c:pt>
                <c:pt idx="75">
                  <c:v>49185</c:v>
                </c:pt>
                <c:pt idx="76">
                  <c:v>49103</c:v>
                </c:pt>
                <c:pt idx="77">
                  <c:v>49213</c:v>
                </c:pt>
                <c:pt idx="78">
                  <c:v>49269</c:v>
                </c:pt>
                <c:pt idx="79">
                  <c:v>49345</c:v>
                </c:pt>
                <c:pt idx="80">
                  <c:v>49592</c:v>
                </c:pt>
                <c:pt idx="81">
                  <c:v>49653</c:v>
                </c:pt>
                <c:pt idx="82">
                  <c:v>49788</c:v>
                </c:pt>
                <c:pt idx="83">
                  <c:v>49713</c:v>
                </c:pt>
                <c:pt idx="84">
                  <c:v>53046</c:v>
                </c:pt>
                <c:pt idx="85">
                  <c:v>51200</c:v>
                </c:pt>
                <c:pt idx="86">
                  <c:v>51976</c:v>
                </c:pt>
                <c:pt idx="87">
                  <c:v>51540</c:v>
                </c:pt>
                <c:pt idx="88">
                  <c:v>51687</c:v>
                </c:pt>
                <c:pt idx="89">
                  <c:v>51724</c:v>
                </c:pt>
                <c:pt idx="90">
                  <c:v>52536</c:v>
                </c:pt>
                <c:pt idx="91">
                  <c:v>52932</c:v>
                </c:pt>
                <c:pt idx="92">
                  <c:v>53588</c:v>
                </c:pt>
                <c:pt idx="93">
                  <c:v>53326</c:v>
                </c:pt>
                <c:pt idx="94">
                  <c:v>52968</c:v>
                </c:pt>
                <c:pt idx="95">
                  <c:v>53656</c:v>
                </c:pt>
                <c:pt idx="96">
                  <c:v>53361</c:v>
                </c:pt>
                <c:pt idx="97">
                  <c:v>53066</c:v>
                </c:pt>
                <c:pt idx="98">
                  <c:v>53250</c:v>
                </c:pt>
                <c:pt idx="99">
                  <c:v>53008</c:v>
                </c:pt>
                <c:pt idx="100">
                  <c:v>53322</c:v>
                </c:pt>
                <c:pt idx="101">
                  <c:v>53682</c:v>
                </c:pt>
                <c:pt idx="102">
                  <c:v>53671</c:v>
                </c:pt>
                <c:pt idx="103">
                  <c:v>53689</c:v>
                </c:pt>
                <c:pt idx="104">
                  <c:v>56767</c:v>
                </c:pt>
                <c:pt idx="105">
                  <c:v>53908</c:v>
                </c:pt>
                <c:pt idx="106">
                  <c:v>54134</c:v>
                </c:pt>
                <c:pt idx="107">
                  <c:v>53744</c:v>
                </c:pt>
                <c:pt idx="108">
                  <c:v>53534</c:v>
                </c:pt>
                <c:pt idx="109">
                  <c:v>53541</c:v>
                </c:pt>
                <c:pt idx="110">
                  <c:v>53543</c:v>
                </c:pt>
                <c:pt idx="111">
                  <c:v>53531</c:v>
                </c:pt>
                <c:pt idx="112">
                  <c:v>53454</c:v>
                </c:pt>
                <c:pt idx="113">
                  <c:v>53609</c:v>
                </c:pt>
                <c:pt idx="114">
                  <c:v>53588</c:v>
                </c:pt>
                <c:pt idx="115">
                  <c:v>54049</c:v>
                </c:pt>
                <c:pt idx="116">
                  <c:v>54378</c:v>
                </c:pt>
                <c:pt idx="117">
                  <c:v>54404</c:v>
                </c:pt>
                <c:pt idx="118">
                  <c:v>53985</c:v>
                </c:pt>
                <c:pt idx="119">
                  <c:v>53998</c:v>
                </c:pt>
                <c:pt idx="120">
                  <c:v>54326</c:v>
                </c:pt>
                <c:pt idx="121">
                  <c:v>54249</c:v>
                </c:pt>
                <c:pt idx="122">
                  <c:v>54399</c:v>
                </c:pt>
                <c:pt idx="123">
                  <c:v>54406</c:v>
                </c:pt>
                <c:pt idx="124">
                  <c:v>54781</c:v>
                </c:pt>
                <c:pt idx="125">
                  <c:v>54917</c:v>
                </c:pt>
                <c:pt idx="126">
                  <c:v>54894</c:v>
                </c:pt>
                <c:pt idx="127">
                  <c:v>54855</c:v>
                </c:pt>
                <c:pt idx="128">
                  <c:v>54876</c:v>
                </c:pt>
                <c:pt idx="129">
                  <c:v>54627</c:v>
                </c:pt>
                <c:pt idx="130">
                  <c:v>53923</c:v>
                </c:pt>
                <c:pt idx="131">
                  <c:v>53994</c:v>
                </c:pt>
                <c:pt idx="132">
                  <c:v>54444</c:v>
                </c:pt>
                <c:pt idx="133">
                  <c:v>54802</c:v>
                </c:pt>
                <c:pt idx="134">
                  <c:v>55429</c:v>
                </c:pt>
                <c:pt idx="135">
                  <c:v>55446</c:v>
                </c:pt>
                <c:pt idx="136">
                  <c:v>55735</c:v>
                </c:pt>
                <c:pt idx="137">
                  <c:v>55552</c:v>
                </c:pt>
                <c:pt idx="138">
                  <c:v>55849</c:v>
                </c:pt>
                <c:pt idx="139">
                  <c:v>56091</c:v>
                </c:pt>
                <c:pt idx="140">
                  <c:v>56268</c:v>
                </c:pt>
                <c:pt idx="141">
                  <c:v>56065</c:v>
                </c:pt>
                <c:pt idx="142">
                  <c:v>55882</c:v>
                </c:pt>
                <c:pt idx="143">
                  <c:v>55679</c:v>
                </c:pt>
                <c:pt idx="144">
                  <c:v>56278</c:v>
                </c:pt>
                <c:pt idx="145">
                  <c:v>56607</c:v>
                </c:pt>
                <c:pt idx="146">
                  <c:v>56706</c:v>
                </c:pt>
                <c:pt idx="147">
                  <c:v>56901</c:v>
                </c:pt>
                <c:pt idx="148" formatCode="#,##0;[Red]#,##0">
                  <c:v>56803</c:v>
                </c:pt>
                <c:pt idx="149">
                  <c:v>56814</c:v>
                </c:pt>
                <c:pt idx="150">
                  <c:v>56944</c:v>
                </c:pt>
                <c:pt idx="151">
                  <c:v>56945</c:v>
                </c:pt>
                <c:pt idx="152">
                  <c:v>56978</c:v>
                </c:pt>
                <c:pt idx="153">
                  <c:v>56610</c:v>
                </c:pt>
                <c:pt idx="154">
                  <c:v>56885</c:v>
                </c:pt>
                <c:pt idx="155">
                  <c:v>56209</c:v>
                </c:pt>
                <c:pt idx="156">
                  <c:v>56875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744832"/>
        <c:axId val="65848064"/>
      </c:lineChart>
      <c:lineChart>
        <c:grouping val="standard"/>
        <c:varyColors val="0"/>
        <c:ser>
          <c:idx val="0"/>
          <c:order val="0"/>
          <c:tx>
            <c:strRef>
              <c:f>'4A İl'!$B$88</c:f>
              <c:strCache>
                <c:ptCount val="1"/>
                <c:pt idx="0">
                  <c:v>Sigortalı Ücretli Sayısı </c:v>
                </c:pt>
              </c:strCache>
            </c:strRef>
          </c:tx>
          <c:spPr>
            <a:ln w="444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'4A İl'!$C$87:$FC$87</c:f>
              <c:numCache>
                <c:formatCode>mmm\-yy</c:formatCode>
                <c:ptCount val="157"/>
                <c:pt idx="0">
                  <c:v>39722</c:v>
                </c:pt>
                <c:pt idx="1">
                  <c:v>39753</c:v>
                </c:pt>
                <c:pt idx="2">
                  <c:v>39783</c:v>
                </c:pt>
                <c:pt idx="3">
                  <c:v>39814</c:v>
                </c:pt>
                <c:pt idx="4">
                  <c:v>39845</c:v>
                </c:pt>
                <c:pt idx="5">
                  <c:v>39873</c:v>
                </c:pt>
                <c:pt idx="6">
                  <c:v>39904</c:v>
                </c:pt>
                <c:pt idx="7">
                  <c:v>39934</c:v>
                </c:pt>
                <c:pt idx="8">
                  <c:v>39965</c:v>
                </c:pt>
                <c:pt idx="9">
                  <c:v>39995</c:v>
                </c:pt>
                <c:pt idx="10">
                  <c:v>40026</c:v>
                </c:pt>
                <c:pt idx="11">
                  <c:v>40057</c:v>
                </c:pt>
                <c:pt idx="12">
                  <c:v>40087</c:v>
                </c:pt>
                <c:pt idx="13">
                  <c:v>40118</c:v>
                </c:pt>
                <c:pt idx="14">
                  <c:v>40148</c:v>
                </c:pt>
                <c:pt idx="15">
                  <c:v>40179</c:v>
                </c:pt>
                <c:pt idx="16">
                  <c:v>40210</c:v>
                </c:pt>
                <c:pt idx="17">
                  <c:v>40238</c:v>
                </c:pt>
                <c:pt idx="18">
                  <c:v>40269</c:v>
                </c:pt>
                <c:pt idx="19">
                  <c:v>40299</c:v>
                </c:pt>
                <c:pt idx="20">
                  <c:v>40330</c:v>
                </c:pt>
                <c:pt idx="21">
                  <c:v>40360</c:v>
                </c:pt>
                <c:pt idx="22">
                  <c:v>40391</c:v>
                </c:pt>
                <c:pt idx="23">
                  <c:v>40422</c:v>
                </c:pt>
                <c:pt idx="24">
                  <c:v>40452</c:v>
                </c:pt>
                <c:pt idx="25">
                  <c:v>40483</c:v>
                </c:pt>
                <c:pt idx="26">
                  <c:v>40513</c:v>
                </c:pt>
                <c:pt idx="27">
                  <c:v>40544</c:v>
                </c:pt>
                <c:pt idx="28">
                  <c:v>40575</c:v>
                </c:pt>
                <c:pt idx="29">
                  <c:v>40603</c:v>
                </c:pt>
                <c:pt idx="30">
                  <c:v>40634</c:v>
                </c:pt>
                <c:pt idx="31">
                  <c:v>40664</c:v>
                </c:pt>
                <c:pt idx="32">
                  <c:v>40695</c:v>
                </c:pt>
                <c:pt idx="33">
                  <c:v>40725</c:v>
                </c:pt>
                <c:pt idx="34">
                  <c:v>40756</c:v>
                </c:pt>
                <c:pt idx="35">
                  <c:v>40787</c:v>
                </c:pt>
                <c:pt idx="36">
                  <c:v>40817</c:v>
                </c:pt>
                <c:pt idx="37">
                  <c:v>40848</c:v>
                </c:pt>
                <c:pt idx="38">
                  <c:v>40878</c:v>
                </c:pt>
                <c:pt idx="39">
                  <c:v>40909</c:v>
                </c:pt>
                <c:pt idx="40">
                  <c:v>40940</c:v>
                </c:pt>
                <c:pt idx="41">
                  <c:v>40969</c:v>
                </c:pt>
                <c:pt idx="42">
                  <c:v>41000</c:v>
                </c:pt>
                <c:pt idx="43">
                  <c:v>41030</c:v>
                </c:pt>
                <c:pt idx="44">
                  <c:v>41061</c:v>
                </c:pt>
                <c:pt idx="45">
                  <c:v>41091</c:v>
                </c:pt>
                <c:pt idx="46">
                  <c:v>41122</c:v>
                </c:pt>
                <c:pt idx="47">
                  <c:v>41153</c:v>
                </c:pt>
                <c:pt idx="48">
                  <c:v>41183</c:v>
                </c:pt>
                <c:pt idx="49">
                  <c:v>41214</c:v>
                </c:pt>
                <c:pt idx="50">
                  <c:v>41244</c:v>
                </c:pt>
                <c:pt idx="51">
                  <c:v>41275</c:v>
                </c:pt>
                <c:pt idx="52">
                  <c:v>41306</c:v>
                </c:pt>
                <c:pt idx="53">
                  <c:v>41334</c:v>
                </c:pt>
                <c:pt idx="54">
                  <c:v>41365</c:v>
                </c:pt>
                <c:pt idx="55">
                  <c:v>41395</c:v>
                </c:pt>
                <c:pt idx="56">
                  <c:v>41426</c:v>
                </c:pt>
                <c:pt idx="57">
                  <c:v>41456</c:v>
                </c:pt>
                <c:pt idx="58">
                  <c:v>41487</c:v>
                </c:pt>
                <c:pt idx="59">
                  <c:v>41518</c:v>
                </c:pt>
                <c:pt idx="60">
                  <c:v>41548</c:v>
                </c:pt>
                <c:pt idx="61">
                  <c:v>41579</c:v>
                </c:pt>
                <c:pt idx="62">
                  <c:v>41609</c:v>
                </c:pt>
                <c:pt idx="63">
                  <c:v>41640</c:v>
                </c:pt>
                <c:pt idx="64">
                  <c:v>41671</c:v>
                </c:pt>
                <c:pt idx="65">
                  <c:v>41699</c:v>
                </c:pt>
                <c:pt idx="66">
                  <c:v>41730</c:v>
                </c:pt>
                <c:pt idx="67">
                  <c:v>41760</c:v>
                </c:pt>
                <c:pt idx="68">
                  <c:v>41791</c:v>
                </c:pt>
                <c:pt idx="69">
                  <c:v>41821</c:v>
                </c:pt>
                <c:pt idx="70">
                  <c:v>41852</c:v>
                </c:pt>
                <c:pt idx="71">
                  <c:v>41883</c:v>
                </c:pt>
                <c:pt idx="72">
                  <c:v>41913</c:v>
                </c:pt>
                <c:pt idx="73">
                  <c:v>41944</c:v>
                </c:pt>
                <c:pt idx="74">
                  <c:v>41974</c:v>
                </c:pt>
                <c:pt idx="75">
                  <c:v>42005</c:v>
                </c:pt>
                <c:pt idx="76">
                  <c:v>42036</c:v>
                </c:pt>
                <c:pt idx="77">
                  <c:v>42064</c:v>
                </c:pt>
                <c:pt idx="78">
                  <c:v>42095</c:v>
                </c:pt>
                <c:pt idx="79">
                  <c:v>42125</c:v>
                </c:pt>
                <c:pt idx="80">
                  <c:v>42156</c:v>
                </c:pt>
                <c:pt idx="81">
                  <c:v>42186</c:v>
                </c:pt>
                <c:pt idx="82">
                  <c:v>42217</c:v>
                </c:pt>
                <c:pt idx="83">
                  <c:v>42248</c:v>
                </c:pt>
                <c:pt idx="84">
                  <c:v>42278</c:v>
                </c:pt>
                <c:pt idx="85">
                  <c:v>42309</c:v>
                </c:pt>
                <c:pt idx="86">
                  <c:v>42339</c:v>
                </c:pt>
                <c:pt idx="87">
                  <c:v>42370</c:v>
                </c:pt>
                <c:pt idx="88">
                  <c:v>42401</c:v>
                </c:pt>
                <c:pt idx="89">
                  <c:v>42430</c:v>
                </c:pt>
                <c:pt idx="90">
                  <c:v>42461</c:v>
                </c:pt>
                <c:pt idx="91">
                  <c:v>42491</c:v>
                </c:pt>
                <c:pt idx="92">
                  <c:v>42522</c:v>
                </c:pt>
                <c:pt idx="93">
                  <c:v>42552</c:v>
                </c:pt>
                <c:pt idx="94">
                  <c:v>42583</c:v>
                </c:pt>
                <c:pt idx="95">
                  <c:v>42614</c:v>
                </c:pt>
                <c:pt idx="96">
                  <c:v>42644</c:v>
                </c:pt>
                <c:pt idx="97">
                  <c:v>42675</c:v>
                </c:pt>
                <c:pt idx="98">
                  <c:v>42705</c:v>
                </c:pt>
                <c:pt idx="99">
                  <c:v>42736</c:v>
                </c:pt>
                <c:pt idx="100">
                  <c:v>42767</c:v>
                </c:pt>
                <c:pt idx="101">
                  <c:v>42795</c:v>
                </c:pt>
                <c:pt idx="102">
                  <c:v>42826</c:v>
                </c:pt>
                <c:pt idx="103">
                  <c:v>42856</c:v>
                </c:pt>
                <c:pt idx="104">
                  <c:v>42887</c:v>
                </c:pt>
                <c:pt idx="105">
                  <c:v>42917</c:v>
                </c:pt>
                <c:pt idx="106">
                  <c:v>42948</c:v>
                </c:pt>
                <c:pt idx="107">
                  <c:v>42979</c:v>
                </c:pt>
                <c:pt idx="108">
                  <c:v>43009</c:v>
                </c:pt>
                <c:pt idx="109">
                  <c:v>43040</c:v>
                </c:pt>
                <c:pt idx="110">
                  <c:v>43070</c:v>
                </c:pt>
                <c:pt idx="111">
                  <c:v>43101</c:v>
                </c:pt>
                <c:pt idx="112">
                  <c:v>43132</c:v>
                </c:pt>
                <c:pt idx="113">
                  <c:v>43160</c:v>
                </c:pt>
                <c:pt idx="114">
                  <c:v>43191</c:v>
                </c:pt>
                <c:pt idx="115">
                  <c:v>43221</c:v>
                </c:pt>
                <c:pt idx="116">
                  <c:v>43252</c:v>
                </c:pt>
                <c:pt idx="117">
                  <c:v>43282</c:v>
                </c:pt>
                <c:pt idx="118">
                  <c:v>43313</c:v>
                </c:pt>
                <c:pt idx="119">
                  <c:v>43344</c:v>
                </c:pt>
                <c:pt idx="120">
                  <c:v>43374</c:v>
                </c:pt>
                <c:pt idx="121">
                  <c:v>43405</c:v>
                </c:pt>
                <c:pt idx="122">
                  <c:v>43435</c:v>
                </c:pt>
                <c:pt idx="123">
                  <c:v>43466</c:v>
                </c:pt>
                <c:pt idx="124">
                  <c:v>43497</c:v>
                </c:pt>
                <c:pt idx="125">
                  <c:v>43525</c:v>
                </c:pt>
                <c:pt idx="126">
                  <c:v>43556</c:v>
                </c:pt>
                <c:pt idx="127">
                  <c:v>43586</c:v>
                </c:pt>
                <c:pt idx="128">
                  <c:v>43617</c:v>
                </c:pt>
                <c:pt idx="129">
                  <c:v>43647</c:v>
                </c:pt>
                <c:pt idx="130">
                  <c:v>43678</c:v>
                </c:pt>
                <c:pt idx="131">
                  <c:v>43709</c:v>
                </c:pt>
                <c:pt idx="132">
                  <c:v>43739</c:v>
                </c:pt>
                <c:pt idx="133">
                  <c:v>43770</c:v>
                </c:pt>
                <c:pt idx="134">
                  <c:v>43800</c:v>
                </c:pt>
                <c:pt idx="135">
                  <c:v>43831</c:v>
                </c:pt>
                <c:pt idx="136">
                  <c:v>43862</c:v>
                </c:pt>
                <c:pt idx="137">
                  <c:v>43891</c:v>
                </c:pt>
                <c:pt idx="138">
                  <c:v>43922</c:v>
                </c:pt>
                <c:pt idx="139">
                  <c:v>43952</c:v>
                </c:pt>
                <c:pt idx="140">
                  <c:v>43983</c:v>
                </c:pt>
                <c:pt idx="141">
                  <c:v>44013</c:v>
                </c:pt>
                <c:pt idx="142">
                  <c:v>44044</c:v>
                </c:pt>
                <c:pt idx="143">
                  <c:v>44075</c:v>
                </c:pt>
                <c:pt idx="144">
                  <c:v>44105</c:v>
                </c:pt>
                <c:pt idx="145">
                  <c:v>44136</c:v>
                </c:pt>
                <c:pt idx="146">
                  <c:v>44166</c:v>
                </c:pt>
                <c:pt idx="147">
                  <c:v>44197</c:v>
                </c:pt>
                <c:pt idx="148">
                  <c:v>44228</c:v>
                </c:pt>
                <c:pt idx="149">
                  <c:v>44256</c:v>
                </c:pt>
                <c:pt idx="150">
                  <c:v>44287</c:v>
                </c:pt>
                <c:pt idx="151">
                  <c:v>44317</c:v>
                </c:pt>
                <c:pt idx="152">
                  <c:v>44348</c:v>
                </c:pt>
                <c:pt idx="153">
                  <c:v>44378</c:v>
                </c:pt>
                <c:pt idx="154">
                  <c:v>44409</c:v>
                </c:pt>
                <c:pt idx="155">
                  <c:v>44440</c:v>
                </c:pt>
                <c:pt idx="156">
                  <c:v>44470</c:v>
                </c:pt>
              </c:numCache>
            </c:numRef>
          </c:cat>
          <c:val>
            <c:numRef>
              <c:f>'4A İl'!$C$88:$FC$88</c:f>
              <c:numCache>
                <c:formatCode>#,##0</c:formatCode>
                <c:ptCount val="157"/>
                <c:pt idx="0">
                  <c:v>136776</c:v>
                </c:pt>
                <c:pt idx="1">
                  <c:v>137358</c:v>
                </c:pt>
                <c:pt idx="2">
                  <c:v>135454</c:v>
                </c:pt>
                <c:pt idx="3">
                  <c:v>130362</c:v>
                </c:pt>
                <c:pt idx="4">
                  <c:v>129624</c:v>
                </c:pt>
                <c:pt idx="5">
                  <c:v>131125</c:v>
                </c:pt>
                <c:pt idx="6">
                  <c:v>129202</c:v>
                </c:pt>
                <c:pt idx="7">
                  <c:v>130393</c:v>
                </c:pt>
                <c:pt idx="8">
                  <c:v>133013</c:v>
                </c:pt>
                <c:pt idx="9">
                  <c:v>133160</c:v>
                </c:pt>
                <c:pt idx="10">
                  <c:v>134435</c:v>
                </c:pt>
                <c:pt idx="11">
                  <c:v>136203</c:v>
                </c:pt>
                <c:pt idx="12">
                  <c:v>139164</c:v>
                </c:pt>
                <c:pt idx="13">
                  <c:v>140221</c:v>
                </c:pt>
                <c:pt idx="14">
                  <c:v>143045</c:v>
                </c:pt>
                <c:pt idx="15">
                  <c:v>142384</c:v>
                </c:pt>
                <c:pt idx="16">
                  <c:v>143694</c:v>
                </c:pt>
                <c:pt idx="17">
                  <c:v>147063</c:v>
                </c:pt>
                <c:pt idx="18">
                  <c:v>148937</c:v>
                </c:pt>
                <c:pt idx="19">
                  <c:v>151687</c:v>
                </c:pt>
                <c:pt idx="20">
                  <c:v>155428</c:v>
                </c:pt>
                <c:pt idx="21">
                  <c:v>157171</c:v>
                </c:pt>
                <c:pt idx="22">
                  <c:v>157416</c:v>
                </c:pt>
                <c:pt idx="23">
                  <c:v>158635</c:v>
                </c:pt>
                <c:pt idx="24">
                  <c:v>160716</c:v>
                </c:pt>
                <c:pt idx="25">
                  <c:v>161284</c:v>
                </c:pt>
                <c:pt idx="26">
                  <c:v>165257</c:v>
                </c:pt>
                <c:pt idx="27">
                  <c:v>165076</c:v>
                </c:pt>
                <c:pt idx="28">
                  <c:v>167643</c:v>
                </c:pt>
                <c:pt idx="29">
                  <c:v>173823</c:v>
                </c:pt>
                <c:pt idx="30">
                  <c:v>176674</c:v>
                </c:pt>
                <c:pt idx="31">
                  <c:v>179842</c:v>
                </c:pt>
                <c:pt idx="32">
                  <c:v>184867</c:v>
                </c:pt>
                <c:pt idx="33">
                  <c:v>183982</c:v>
                </c:pt>
                <c:pt idx="34">
                  <c:v>182512</c:v>
                </c:pt>
                <c:pt idx="35">
                  <c:v>188250</c:v>
                </c:pt>
                <c:pt idx="36">
                  <c:v>190244</c:v>
                </c:pt>
                <c:pt idx="37">
                  <c:v>192396</c:v>
                </c:pt>
                <c:pt idx="38">
                  <c:v>196633</c:v>
                </c:pt>
                <c:pt idx="39">
                  <c:v>198620</c:v>
                </c:pt>
                <c:pt idx="40">
                  <c:v>200263</c:v>
                </c:pt>
                <c:pt idx="41">
                  <c:v>207279</c:v>
                </c:pt>
                <c:pt idx="42">
                  <c:v>210810</c:v>
                </c:pt>
                <c:pt idx="43">
                  <c:v>214155</c:v>
                </c:pt>
                <c:pt idx="44">
                  <c:v>220012</c:v>
                </c:pt>
                <c:pt idx="45">
                  <c:v>221101</c:v>
                </c:pt>
                <c:pt idx="46">
                  <c:v>217982</c:v>
                </c:pt>
                <c:pt idx="47">
                  <c:v>226296</c:v>
                </c:pt>
                <c:pt idx="48">
                  <c:v>223004</c:v>
                </c:pt>
                <c:pt idx="49">
                  <c:v>231317</c:v>
                </c:pt>
                <c:pt idx="50">
                  <c:v>232089</c:v>
                </c:pt>
                <c:pt idx="51">
                  <c:v>235193</c:v>
                </c:pt>
                <c:pt idx="52">
                  <c:v>234730</c:v>
                </c:pt>
                <c:pt idx="53">
                  <c:v>241245</c:v>
                </c:pt>
                <c:pt idx="54">
                  <c:v>245534</c:v>
                </c:pt>
                <c:pt idx="55">
                  <c:v>247996</c:v>
                </c:pt>
                <c:pt idx="56">
                  <c:v>251633</c:v>
                </c:pt>
                <c:pt idx="57">
                  <c:v>252566</c:v>
                </c:pt>
                <c:pt idx="58">
                  <c:v>249877</c:v>
                </c:pt>
                <c:pt idx="59">
                  <c:v>254297</c:v>
                </c:pt>
                <c:pt idx="60">
                  <c:v>247073</c:v>
                </c:pt>
                <c:pt idx="61">
                  <c:v>252783</c:v>
                </c:pt>
                <c:pt idx="62">
                  <c:v>254107</c:v>
                </c:pt>
                <c:pt idx="63">
                  <c:v>256063</c:v>
                </c:pt>
                <c:pt idx="64">
                  <c:v>257598</c:v>
                </c:pt>
                <c:pt idx="65">
                  <c:v>260186</c:v>
                </c:pt>
                <c:pt idx="66">
                  <c:v>261357</c:v>
                </c:pt>
                <c:pt idx="67">
                  <c:v>261509</c:v>
                </c:pt>
                <c:pt idx="68">
                  <c:v>265002</c:v>
                </c:pt>
                <c:pt idx="69">
                  <c:v>256422</c:v>
                </c:pt>
                <c:pt idx="70">
                  <c:v>261515</c:v>
                </c:pt>
                <c:pt idx="71">
                  <c:v>266461</c:v>
                </c:pt>
                <c:pt idx="72">
                  <c:v>263985</c:v>
                </c:pt>
                <c:pt idx="73">
                  <c:v>267742</c:v>
                </c:pt>
                <c:pt idx="74">
                  <c:v>269316</c:v>
                </c:pt>
                <c:pt idx="75">
                  <c:v>264741</c:v>
                </c:pt>
                <c:pt idx="76">
                  <c:v>263807</c:v>
                </c:pt>
                <c:pt idx="77">
                  <c:v>265844</c:v>
                </c:pt>
                <c:pt idx="78">
                  <c:v>268766</c:v>
                </c:pt>
                <c:pt idx="79">
                  <c:v>271600</c:v>
                </c:pt>
                <c:pt idx="80">
                  <c:v>272897</c:v>
                </c:pt>
                <c:pt idx="81">
                  <c:v>267225</c:v>
                </c:pt>
                <c:pt idx="82">
                  <c:v>269468</c:v>
                </c:pt>
                <c:pt idx="83">
                  <c:v>265484</c:v>
                </c:pt>
                <c:pt idx="84">
                  <c:v>272203</c:v>
                </c:pt>
                <c:pt idx="85">
                  <c:v>272731</c:v>
                </c:pt>
                <c:pt idx="86">
                  <c:v>271807</c:v>
                </c:pt>
                <c:pt idx="87">
                  <c:v>263394</c:v>
                </c:pt>
                <c:pt idx="88">
                  <c:v>265830</c:v>
                </c:pt>
                <c:pt idx="89">
                  <c:v>267561</c:v>
                </c:pt>
                <c:pt idx="90">
                  <c:v>269268</c:v>
                </c:pt>
                <c:pt idx="91">
                  <c:v>269946</c:v>
                </c:pt>
                <c:pt idx="92">
                  <c:v>267257</c:v>
                </c:pt>
                <c:pt idx="93">
                  <c:v>262059</c:v>
                </c:pt>
                <c:pt idx="94">
                  <c:v>261423</c:v>
                </c:pt>
                <c:pt idx="95">
                  <c:v>262109</c:v>
                </c:pt>
                <c:pt idx="96">
                  <c:v>268629</c:v>
                </c:pt>
                <c:pt idx="97">
                  <c:v>269026</c:v>
                </c:pt>
                <c:pt idx="98">
                  <c:v>267027</c:v>
                </c:pt>
                <c:pt idx="99">
                  <c:v>259179</c:v>
                </c:pt>
                <c:pt idx="100">
                  <c:v>259683</c:v>
                </c:pt>
                <c:pt idx="101">
                  <c:v>267604</c:v>
                </c:pt>
                <c:pt idx="102">
                  <c:v>272627</c:v>
                </c:pt>
                <c:pt idx="103">
                  <c:v>274440</c:v>
                </c:pt>
                <c:pt idx="104">
                  <c:v>272014</c:v>
                </c:pt>
                <c:pt idx="105">
                  <c:v>275960</c:v>
                </c:pt>
                <c:pt idx="106">
                  <c:v>276958</c:v>
                </c:pt>
                <c:pt idx="107">
                  <c:v>286240</c:v>
                </c:pt>
                <c:pt idx="108">
                  <c:v>291451</c:v>
                </c:pt>
                <c:pt idx="109">
                  <c:v>293115</c:v>
                </c:pt>
                <c:pt idx="110">
                  <c:v>295467</c:v>
                </c:pt>
                <c:pt idx="111">
                  <c:v>291657</c:v>
                </c:pt>
                <c:pt idx="112">
                  <c:v>291337</c:v>
                </c:pt>
                <c:pt idx="113">
                  <c:v>293917</c:v>
                </c:pt>
                <c:pt idx="114">
                  <c:v>294647</c:v>
                </c:pt>
                <c:pt idx="115">
                  <c:v>295502</c:v>
                </c:pt>
                <c:pt idx="116">
                  <c:v>289747</c:v>
                </c:pt>
                <c:pt idx="117">
                  <c:v>290043</c:v>
                </c:pt>
                <c:pt idx="118">
                  <c:v>287340</c:v>
                </c:pt>
                <c:pt idx="119">
                  <c:v>294987</c:v>
                </c:pt>
                <c:pt idx="120">
                  <c:v>296261</c:v>
                </c:pt>
                <c:pt idx="121">
                  <c:v>295570</c:v>
                </c:pt>
                <c:pt idx="122">
                  <c:v>292283</c:v>
                </c:pt>
                <c:pt idx="123">
                  <c:v>285913</c:v>
                </c:pt>
                <c:pt idx="124">
                  <c:v>288247</c:v>
                </c:pt>
                <c:pt idx="125">
                  <c:v>291765</c:v>
                </c:pt>
                <c:pt idx="126">
                  <c:v>294445</c:v>
                </c:pt>
                <c:pt idx="127">
                  <c:v>292398</c:v>
                </c:pt>
                <c:pt idx="128">
                  <c:v>288767</c:v>
                </c:pt>
                <c:pt idx="129">
                  <c:v>284920</c:v>
                </c:pt>
                <c:pt idx="130">
                  <c:v>283796</c:v>
                </c:pt>
                <c:pt idx="131">
                  <c:v>290303</c:v>
                </c:pt>
                <c:pt idx="132">
                  <c:v>296181</c:v>
                </c:pt>
                <c:pt idx="133">
                  <c:v>297317</c:v>
                </c:pt>
                <c:pt idx="134">
                  <c:v>299808</c:v>
                </c:pt>
                <c:pt idx="135">
                  <c:v>298398</c:v>
                </c:pt>
                <c:pt idx="136">
                  <c:v>300977</c:v>
                </c:pt>
                <c:pt idx="137">
                  <c:v>304069</c:v>
                </c:pt>
                <c:pt idx="138">
                  <c:v>296372</c:v>
                </c:pt>
                <c:pt idx="139">
                  <c:v>297839</c:v>
                </c:pt>
                <c:pt idx="140">
                  <c:v>310898</c:v>
                </c:pt>
                <c:pt idx="141">
                  <c:v>308158</c:v>
                </c:pt>
                <c:pt idx="142">
                  <c:v>315378</c:v>
                </c:pt>
                <c:pt idx="143">
                  <c:v>321032</c:v>
                </c:pt>
                <c:pt idx="144">
                  <c:v>332561</c:v>
                </c:pt>
                <c:pt idx="145">
                  <c:v>329913</c:v>
                </c:pt>
                <c:pt idx="146">
                  <c:v>334977</c:v>
                </c:pt>
                <c:pt idx="147">
                  <c:v>334057</c:v>
                </c:pt>
                <c:pt idx="148">
                  <c:v>336960</c:v>
                </c:pt>
                <c:pt idx="149">
                  <c:v>343419</c:v>
                </c:pt>
                <c:pt idx="150">
                  <c:v>350439</c:v>
                </c:pt>
                <c:pt idx="151">
                  <c:v>350363</c:v>
                </c:pt>
                <c:pt idx="152">
                  <c:v>351466</c:v>
                </c:pt>
                <c:pt idx="153">
                  <c:v>347742</c:v>
                </c:pt>
                <c:pt idx="154">
                  <c:v>352513</c:v>
                </c:pt>
                <c:pt idx="155">
                  <c:v>356447</c:v>
                </c:pt>
                <c:pt idx="156">
                  <c:v>357484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646208"/>
        <c:axId val="65980672"/>
      </c:lineChart>
      <c:dateAx>
        <c:axId val="6474483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48064"/>
        <c:crosses val="autoZero"/>
        <c:auto val="1"/>
        <c:lblOffset val="100"/>
        <c:baseTimeUnit val="months"/>
      </c:dateAx>
      <c:valAx>
        <c:axId val="65848064"/>
        <c:scaling>
          <c:orientation val="minMax"/>
          <c:max val="40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baseline="0" dirty="0"/>
                  <a:t>  </a:t>
                </a:r>
                <a:r>
                  <a:rPr lang="tr-TR" sz="800" baseline="0" dirty="0" err="1"/>
                  <a:t>SigortalıÜcretli</a:t>
                </a:r>
                <a:r>
                  <a:rPr lang="tr-TR" sz="800" baseline="0" dirty="0"/>
                  <a:t> Sayıs</a:t>
                </a:r>
                <a:r>
                  <a:rPr lang="tr-TR" sz="800" dirty="0"/>
                  <a:t>ı</a:t>
                </a:r>
              </a:p>
            </c:rich>
          </c:tx>
          <c:layout>
            <c:manualLayout>
              <c:xMode val="edge"/>
              <c:yMode val="edge"/>
              <c:x val="6.4293931096407367E-2"/>
              <c:y val="0.2780869491314857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44832"/>
        <c:crosses val="autoZero"/>
        <c:crossBetween val="between"/>
      </c:valAx>
      <c:valAx>
        <c:axId val="6598067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800"/>
                  <a:t>kamu</a:t>
                </a:r>
                <a:r>
                  <a:rPr lang="tr-TR" sz="800" baseline="0"/>
                  <a:t> Çalışan Sayısı </a:t>
                </a:r>
                <a:r>
                  <a:rPr lang="tr-TR" sz="800"/>
                  <a:t>ı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46208"/>
        <c:crosses val="max"/>
        <c:crossBetween val="between"/>
      </c:valAx>
      <c:dateAx>
        <c:axId val="6764620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65980672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833815063126"/>
          <c:y val="3.9586062157847386E-2"/>
          <c:w val="0.59975410671644946"/>
          <c:h val="0.77638319518126431"/>
        </c:manualLayout>
      </c:layout>
      <c:lineChart>
        <c:grouping val="standard"/>
        <c:varyColors val="0"/>
        <c:ser>
          <c:idx val="1"/>
          <c:order val="1"/>
          <c:tx>
            <c:strRef>
              <c:f>'4B Esnaf'!$B$90</c:f>
              <c:strCache>
                <c:ptCount val="1"/>
                <c:pt idx="0">
                  <c:v>Çiftçi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'4B Esnaf'!$C$88:$FC$88</c:f>
              <c:numCache>
                <c:formatCode>mmm\-yy</c:formatCode>
                <c:ptCount val="157"/>
                <c:pt idx="0">
                  <c:v>39722</c:v>
                </c:pt>
                <c:pt idx="1">
                  <c:v>39753</c:v>
                </c:pt>
                <c:pt idx="2">
                  <c:v>39783</c:v>
                </c:pt>
                <c:pt idx="3">
                  <c:v>39814</c:v>
                </c:pt>
                <c:pt idx="4">
                  <c:v>39845</c:v>
                </c:pt>
                <c:pt idx="5">
                  <c:v>39873</c:v>
                </c:pt>
                <c:pt idx="6">
                  <c:v>39904</c:v>
                </c:pt>
                <c:pt idx="7">
                  <c:v>39934</c:v>
                </c:pt>
                <c:pt idx="8">
                  <c:v>39965</c:v>
                </c:pt>
                <c:pt idx="9">
                  <c:v>39995</c:v>
                </c:pt>
                <c:pt idx="10">
                  <c:v>40026</c:v>
                </c:pt>
                <c:pt idx="11">
                  <c:v>40057</c:v>
                </c:pt>
                <c:pt idx="12">
                  <c:v>40087</c:v>
                </c:pt>
                <c:pt idx="13">
                  <c:v>40118</c:v>
                </c:pt>
                <c:pt idx="14">
                  <c:v>40148</c:v>
                </c:pt>
                <c:pt idx="15">
                  <c:v>40179</c:v>
                </c:pt>
                <c:pt idx="16">
                  <c:v>40210</c:v>
                </c:pt>
                <c:pt idx="17">
                  <c:v>40238</c:v>
                </c:pt>
                <c:pt idx="18">
                  <c:v>40269</c:v>
                </c:pt>
                <c:pt idx="19">
                  <c:v>40299</c:v>
                </c:pt>
                <c:pt idx="20">
                  <c:v>40330</c:v>
                </c:pt>
                <c:pt idx="21">
                  <c:v>40360</c:v>
                </c:pt>
                <c:pt idx="22">
                  <c:v>40391</c:v>
                </c:pt>
                <c:pt idx="23">
                  <c:v>40422</c:v>
                </c:pt>
                <c:pt idx="24">
                  <c:v>40452</c:v>
                </c:pt>
                <c:pt idx="25">
                  <c:v>40483</c:v>
                </c:pt>
                <c:pt idx="26">
                  <c:v>40513</c:v>
                </c:pt>
                <c:pt idx="27">
                  <c:v>40544</c:v>
                </c:pt>
                <c:pt idx="28">
                  <c:v>40575</c:v>
                </c:pt>
                <c:pt idx="29">
                  <c:v>40603</c:v>
                </c:pt>
                <c:pt idx="30">
                  <c:v>40634</c:v>
                </c:pt>
                <c:pt idx="31">
                  <c:v>40664</c:v>
                </c:pt>
                <c:pt idx="32">
                  <c:v>40695</c:v>
                </c:pt>
                <c:pt idx="33">
                  <c:v>40725</c:v>
                </c:pt>
                <c:pt idx="34">
                  <c:v>40756</c:v>
                </c:pt>
                <c:pt idx="35">
                  <c:v>40787</c:v>
                </c:pt>
                <c:pt idx="36">
                  <c:v>40817</c:v>
                </c:pt>
                <c:pt idx="37">
                  <c:v>40848</c:v>
                </c:pt>
                <c:pt idx="38">
                  <c:v>40878</c:v>
                </c:pt>
                <c:pt idx="39">
                  <c:v>40909</c:v>
                </c:pt>
                <c:pt idx="40">
                  <c:v>40940</c:v>
                </c:pt>
                <c:pt idx="41">
                  <c:v>40969</c:v>
                </c:pt>
                <c:pt idx="42">
                  <c:v>41000</c:v>
                </c:pt>
                <c:pt idx="43">
                  <c:v>41030</c:v>
                </c:pt>
                <c:pt idx="44">
                  <c:v>41061</c:v>
                </c:pt>
                <c:pt idx="45">
                  <c:v>41091</c:v>
                </c:pt>
                <c:pt idx="46">
                  <c:v>41122</c:v>
                </c:pt>
                <c:pt idx="47">
                  <c:v>41153</c:v>
                </c:pt>
                <c:pt idx="48">
                  <c:v>41183</c:v>
                </c:pt>
                <c:pt idx="49">
                  <c:v>41214</c:v>
                </c:pt>
                <c:pt idx="50">
                  <c:v>41244</c:v>
                </c:pt>
                <c:pt idx="51">
                  <c:v>41275</c:v>
                </c:pt>
                <c:pt idx="52">
                  <c:v>41306</c:v>
                </c:pt>
                <c:pt idx="53">
                  <c:v>41334</c:v>
                </c:pt>
                <c:pt idx="54">
                  <c:v>41365</c:v>
                </c:pt>
                <c:pt idx="55">
                  <c:v>41395</c:v>
                </c:pt>
                <c:pt idx="56">
                  <c:v>41426</c:v>
                </c:pt>
                <c:pt idx="57">
                  <c:v>41456</c:v>
                </c:pt>
                <c:pt idx="58">
                  <c:v>41487</c:v>
                </c:pt>
                <c:pt idx="59">
                  <c:v>41518</c:v>
                </c:pt>
                <c:pt idx="60">
                  <c:v>41548</c:v>
                </c:pt>
                <c:pt idx="61">
                  <c:v>41579</c:v>
                </c:pt>
                <c:pt idx="62">
                  <c:v>41609</c:v>
                </c:pt>
                <c:pt idx="63">
                  <c:v>41640</c:v>
                </c:pt>
                <c:pt idx="64">
                  <c:v>41671</c:v>
                </c:pt>
                <c:pt idx="65">
                  <c:v>41699</c:v>
                </c:pt>
                <c:pt idx="66">
                  <c:v>41730</c:v>
                </c:pt>
                <c:pt idx="67">
                  <c:v>41760</c:v>
                </c:pt>
                <c:pt idx="68">
                  <c:v>41791</c:v>
                </c:pt>
                <c:pt idx="69">
                  <c:v>41821</c:v>
                </c:pt>
                <c:pt idx="70">
                  <c:v>41852</c:v>
                </c:pt>
                <c:pt idx="71">
                  <c:v>41883</c:v>
                </c:pt>
                <c:pt idx="72">
                  <c:v>41913</c:v>
                </c:pt>
                <c:pt idx="73">
                  <c:v>41944</c:v>
                </c:pt>
                <c:pt idx="74">
                  <c:v>41974</c:v>
                </c:pt>
                <c:pt idx="75">
                  <c:v>42005</c:v>
                </c:pt>
                <c:pt idx="76">
                  <c:v>42036</c:v>
                </c:pt>
                <c:pt idx="77">
                  <c:v>42064</c:v>
                </c:pt>
                <c:pt idx="78">
                  <c:v>42095</c:v>
                </c:pt>
                <c:pt idx="79">
                  <c:v>42125</c:v>
                </c:pt>
                <c:pt idx="80">
                  <c:v>42156</c:v>
                </c:pt>
                <c:pt idx="81">
                  <c:v>42186</c:v>
                </c:pt>
                <c:pt idx="82">
                  <c:v>42217</c:v>
                </c:pt>
                <c:pt idx="83">
                  <c:v>42248</c:v>
                </c:pt>
                <c:pt idx="84">
                  <c:v>42278</c:v>
                </c:pt>
                <c:pt idx="85">
                  <c:v>42309</c:v>
                </c:pt>
                <c:pt idx="86">
                  <c:v>42339</c:v>
                </c:pt>
                <c:pt idx="87">
                  <c:v>42370</c:v>
                </c:pt>
                <c:pt idx="88">
                  <c:v>42401</c:v>
                </c:pt>
                <c:pt idx="89">
                  <c:v>42430</c:v>
                </c:pt>
                <c:pt idx="90">
                  <c:v>42461</c:v>
                </c:pt>
                <c:pt idx="91">
                  <c:v>42491</c:v>
                </c:pt>
                <c:pt idx="92">
                  <c:v>42522</c:v>
                </c:pt>
                <c:pt idx="93">
                  <c:v>42552</c:v>
                </c:pt>
                <c:pt idx="94">
                  <c:v>42583</c:v>
                </c:pt>
                <c:pt idx="95">
                  <c:v>42614</c:v>
                </c:pt>
                <c:pt idx="96">
                  <c:v>42644</c:v>
                </c:pt>
                <c:pt idx="97">
                  <c:v>42675</c:v>
                </c:pt>
                <c:pt idx="98">
                  <c:v>42705</c:v>
                </c:pt>
                <c:pt idx="99">
                  <c:v>42736</c:v>
                </c:pt>
                <c:pt idx="100">
                  <c:v>42767</c:v>
                </c:pt>
                <c:pt idx="101">
                  <c:v>42795</c:v>
                </c:pt>
                <c:pt idx="102">
                  <c:v>42826</c:v>
                </c:pt>
                <c:pt idx="103">
                  <c:v>42856</c:v>
                </c:pt>
                <c:pt idx="104">
                  <c:v>42887</c:v>
                </c:pt>
                <c:pt idx="105">
                  <c:v>42917</c:v>
                </c:pt>
                <c:pt idx="106">
                  <c:v>42948</c:v>
                </c:pt>
                <c:pt idx="107">
                  <c:v>42979</c:v>
                </c:pt>
                <c:pt idx="108">
                  <c:v>43009</c:v>
                </c:pt>
                <c:pt idx="109">
                  <c:v>43040</c:v>
                </c:pt>
                <c:pt idx="110">
                  <c:v>43070</c:v>
                </c:pt>
                <c:pt idx="111">
                  <c:v>43101</c:v>
                </c:pt>
                <c:pt idx="112">
                  <c:v>43132</c:v>
                </c:pt>
                <c:pt idx="113">
                  <c:v>43160</c:v>
                </c:pt>
                <c:pt idx="114">
                  <c:v>43191</c:v>
                </c:pt>
                <c:pt idx="115">
                  <c:v>43221</c:v>
                </c:pt>
                <c:pt idx="116">
                  <c:v>43252</c:v>
                </c:pt>
                <c:pt idx="117">
                  <c:v>43282</c:v>
                </c:pt>
                <c:pt idx="118">
                  <c:v>43313</c:v>
                </c:pt>
                <c:pt idx="119">
                  <c:v>43344</c:v>
                </c:pt>
                <c:pt idx="120">
                  <c:v>43374</c:v>
                </c:pt>
                <c:pt idx="121">
                  <c:v>43405</c:v>
                </c:pt>
                <c:pt idx="122">
                  <c:v>43435</c:v>
                </c:pt>
                <c:pt idx="123">
                  <c:v>43466</c:v>
                </c:pt>
                <c:pt idx="124">
                  <c:v>43497</c:v>
                </c:pt>
                <c:pt idx="125">
                  <c:v>43525</c:v>
                </c:pt>
                <c:pt idx="126">
                  <c:v>43556</c:v>
                </c:pt>
                <c:pt idx="127">
                  <c:v>43586</c:v>
                </c:pt>
                <c:pt idx="128">
                  <c:v>43617</c:v>
                </c:pt>
                <c:pt idx="129">
                  <c:v>43647</c:v>
                </c:pt>
                <c:pt idx="130">
                  <c:v>43678</c:v>
                </c:pt>
                <c:pt idx="131">
                  <c:v>43709</c:v>
                </c:pt>
                <c:pt idx="132">
                  <c:v>43739</c:v>
                </c:pt>
                <c:pt idx="133">
                  <c:v>43770</c:v>
                </c:pt>
                <c:pt idx="134">
                  <c:v>43800</c:v>
                </c:pt>
                <c:pt idx="135">
                  <c:v>43831</c:v>
                </c:pt>
                <c:pt idx="136">
                  <c:v>43862</c:v>
                </c:pt>
                <c:pt idx="137">
                  <c:v>43891</c:v>
                </c:pt>
                <c:pt idx="138">
                  <c:v>43922</c:v>
                </c:pt>
                <c:pt idx="139">
                  <c:v>43952</c:v>
                </c:pt>
                <c:pt idx="140">
                  <c:v>43983</c:v>
                </c:pt>
                <c:pt idx="141">
                  <c:v>44013</c:v>
                </c:pt>
                <c:pt idx="142">
                  <c:v>44044</c:v>
                </c:pt>
                <c:pt idx="143">
                  <c:v>44075</c:v>
                </c:pt>
                <c:pt idx="144">
                  <c:v>44105</c:v>
                </c:pt>
                <c:pt idx="145">
                  <c:v>44136</c:v>
                </c:pt>
                <c:pt idx="146">
                  <c:v>44166</c:v>
                </c:pt>
                <c:pt idx="147">
                  <c:v>44197</c:v>
                </c:pt>
                <c:pt idx="148">
                  <c:v>44228</c:v>
                </c:pt>
                <c:pt idx="149">
                  <c:v>44256</c:v>
                </c:pt>
                <c:pt idx="150">
                  <c:v>44287</c:v>
                </c:pt>
                <c:pt idx="151">
                  <c:v>44317</c:v>
                </c:pt>
                <c:pt idx="152">
                  <c:v>44348</c:v>
                </c:pt>
                <c:pt idx="153">
                  <c:v>44378</c:v>
                </c:pt>
                <c:pt idx="154">
                  <c:v>44409</c:v>
                </c:pt>
                <c:pt idx="155">
                  <c:v>44440</c:v>
                </c:pt>
                <c:pt idx="156">
                  <c:v>44470</c:v>
                </c:pt>
              </c:numCache>
            </c:numRef>
          </c:cat>
          <c:val>
            <c:numRef>
              <c:f>'4B Esnaf'!$C$90:$FC$90</c:f>
              <c:numCache>
                <c:formatCode>#,##0</c:formatCode>
                <c:ptCount val="157"/>
                <c:pt idx="0">
                  <c:v>17667</c:v>
                </c:pt>
                <c:pt idx="1">
                  <c:v>17807</c:v>
                </c:pt>
                <c:pt idx="2">
                  <c:v>17844</c:v>
                </c:pt>
                <c:pt idx="3">
                  <c:v>18298</c:v>
                </c:pt>
                <c:pt idx="4">
                  <c:v>18463</c:v>
                </c:pt>
                <c:pt idx="5">
                  <c:v>18703</c:v>
                </c:pt>
                <c:pt idx="6">
                  <c:v>18816</c:v>
                </c:pt>
                <c:pt idx="7">
                  <c:v>18986</c:v>
                </c:pt>
                <c:pt idx="8">
                  <c:v>19348</c:v>
                </c:pt>
                <c:pt idx="9">
                  <c:v>16204</c:v>
                </c:pt>
                <c:pt idx="10">
                  <c:v>16404</c:v>
                </c:pt>
                <c:pt idx="11">
                  <c:v>16661</c:v>
                </c:pt>
                <c:pt idx="12">
                  <c:v>16920</c:v>
                </c:pt>
                <c:pt idx="13">
                  <c:v>16949</c:v>
                </c:pt>
                <c:pt idx="14">
                  <c:v>14586</c:v>
                </c:pt>
                <c:pt idx="15">
                  <c:v>15162</c:v>
                </c:pt>
                <c:pt idx="16">
                  <c:v>15737</c:v>
                </c:pt>
                <c:pt idx="17">
                  <c:v>16213</c:v>
                </c:pt>
                <c:pt idx="18">
                  <c:v>16519</c:v>
                </c:pt>
                <c:pt idx="19">
                  <c:v>16606</c:v>
                </c:pt>
                <c:pt idx="20">
                  <c:v>16868</c:v>
                </c:pt>
                <c:pt idx="21">
                  <c:v>17634</c:v>
                </c:pt>
                <c:pt idx="22">
                  <c:v>17994</c:v>
                </c:pt>
                <c:pt idx="23">
                  <c:v>18741</c:v>
                </c:pt>
                <c:pt idx="24">
                  <c:v>18686</c:v>
                </c:pt>
                <c:pt idx="25">
                  <c:v>18728</c:v>
                </c:pt>
                <c:pt idx="26">
                  <c:v>18882</c:v>
                </c:pt>
                <c:pt idx="27">
                  <c:v>19096</c:v>
                </c:pt>
                <c:pt idx="28">
                  <c:v>21525</c:v>
                </c:pt>
                <c:pt idx="29">
                  <c:v>19585</c:v>
                </c:pt>
                <c:pt idx="30">
                  <c:v>20167</c:v>
                </c:pt>
                <c:pt idx="31">
                  <c:v>20292</c:v>
                </c:pt>
                <c:pt idx="32">
                  <c:v>19959</c:v>
                </c:pt>
                <c:pt idx="33">
                  <c:v>19933</c:v>
                </c:pt>
                <c:pt idx="34">
                  <c:v>19848</c:v>
                </c:pt>
                <c:pt idx="35">
                  <c:v>19598</c:v>
                </c:pt>
                <c:pt idx="36">
                  <c:v>19673</c:v>
                </c:pt>
                <c:pt idx="37">
                  <c:v>19648</c:v>
                </c:pt>
                <c:pt idx="38">
                  <c:v>19333</c:v>
                </c:pt>
                <c:pt idx="39">
                  <c:v>19608</c:v>
                </c:pt>
                <c:pt idx="40">
                  <c:v>19868</c:v>
                </c:pt>
                <c:pt idx="41">
                  <c:v>19845</c:v>
                </c:pt>
                <c:pt idx="42">
                  <c:v>19746</c:v>
                </c:pt>
                <c:pt idx="43">
                  <c:v>19839</c:v>
                </c:pt>
                <c:pt idx="44">
                  <c:v>19850</c:v>
                </c:pt>
                <c:pt idx="45">
                  <c:v>19898</c:v>
                </c:pt>
                <c:pt idx="46">
                  <c:v>19212</c:v>
                </c:pt>
                <c:pt idx="47">
                  <c:v>19971</c:v>
                </c:pt>
                <c:pt idx="48">
                  <c:v>20586</c:v>
                </c:pt>
                <c:pt idx="49">
                  <c:v>20405</c:v>
                </c:pt>
                <c:pt idx="50">
                  <c:v>20258</c:v>
                </c:pt>
                <c:pt idx="51">
                  <c:v>20143</c:v>
                </c:pt>
                <c:pt idx="52">
                  <c:v>20006</c:v>
                </c:pt>
                <c:pt idx="53">
                  <c:v>19911</c:v>
                </c:pt>
                <c:pt idx="54">
                  <c:v>19840</c:v>
                </c:pt>
                <c:pt idx="55">
                  <c:v>19770</c:v>
                </c:pt>
                <c:pt idx="56">
                  <c:v>19639</c:v>
                </c:pt>
                <c:pt idx="57">
                  <c:v>19508</c:v>
                </c:pt>
                <c:pt idx="58">
                  <c:v>19240</c:v>
                </c:pt>
                <c:pt idx="59">
                  <c:v>19000</c:v>
                </c:pt>
                <c:pt idx="60">
                  <c:v>18851</c:v>
                </c:pt>
                <c:pt idx="61">
                  <c:v>18543</c:v>
                </c:pt>
                <c:pt idx="62">
                  <c:v>18322</c:v>
                </c:pt>
                <c:pt idx="63">
                  <c:v>18224</c:v>
                </c:pt>
                <c:pt idx="64">
                  <c:v>18457</c:v>
                </c:pt>
                <c:pt idx="65">
                  <c:v>18445</c:v>
                </c:pt>
                <c:pt idx="66">
                  <c:v>18077</c:v>
                </c:pt>
                <c:pt idx="67">
                  <c:v>18024</c:v>
                </c:pt>
                <c:pt idx="68">
                  <c:v>18024</c:v>
                </c:pt>
                <c:pt idx="69">
                  <c:v>18364</c:v>
                </c:pt>
                <c:pt idx="70">
                  <c:v>18235</c:v>
                </c:pt>
                <c:pt idx="71">
                  <c:v>18190</c:v>
                </c:pt>
                <c:pt idx="72">
                  <c:v>18181</c:v>
                </c:pt>
                <c:pt idx="73">
                  <c:v>17745</c:v>
                </c:pt>
                <c:pt idx="74">
                  <c:v>17622</c:v>
                </c:pt>
                <c:pt idx="75">
                  <c:v>17479</c:v>
                </c:pt>
                <c:pt idx="76">
                  <c:v>18056</c:v>
                </c:pt>
                <c:pt idx="77">
                  <c:v>17842</c:v>
                </c:pt>
                <c:pt idx="78">
                  <c:v>17457</c:v>
                </c:pt>
                <c:pt idx="79">
                  <c:v>17531</c:v>
                </c:pt>
                <c:pt idx="80">
                  <c:v>17300</c:v>
                </c:pt>
                <c:pt idx="81">
                  <c:v>17250</c:v>
                </c:pt>
                <c:pt idx="82">
                  <c:v>11066</c:v>
                </c:pt>
                <c:pt idx="83">
                  <c:v>17097</c:v>
                </c:pt>
                <c:pt idx="84">
                  <c:v>17041</c:v>
                </c:pt>
                <c:pt idx="85">
                  <c:v>17029</c:v>
                </c:pt>
                <c:pt idx="86">
                  <c:v>17018</c:v>
                </c:pt>
                <c:pt idx="87">
                  <c:v>17019</c:v>
                </c:pt>
                <c:pt idx="88">
                  <c:v>16342</c:v>
                </c:pt>
                <c:pt idx="89">
                  <c:v>16180</c:v>
                </c:pt>
                <c:pt idx="90">
                  <c:v>16070</c:v>
                </c:pt>
                <c:pt idx="91">
                  <c:v>16053</c:v>
                </c:pt>
                <c:pt idx="92">
                  <c:v>15978</c:v>
                </c:pt>
                <c:pt idx="93">
                  <c:v>15924</c:v>
                </c:pt>
                <c:pt idx="94">
                  <c:v>15888</c:v>
                </c:pt>
                <c:pt idx="95">
                  <c:v>15829</c:v>
                </c:pt>
                <c:pt idx="96">
                  <c:v>15798</c:v>
                </c:pt>
                <c:pt idx="97">
                  <c:v>15749</c:v>
                </c:pt>
                <c:pt idx="98">
                  <c:v>15649</c:v>
                </c:pt>
                <c:pt idx="99">
                  <c:v>15644</c:v>
                </c:pt>
                <c:pt idx="100">
                  <c:v>15620</c:v>
                </c:pt>
                <c:pt idx="101">
                  <c:v>15905</c:v>
                </c:pt>
                <c:pt idx="102">
                  <c:v>16122</c:v>
                </c:pt>
                <c:pt idx="103">
                  <c:v>16149</c:v>
                </c:pt>
                <c:pt idx="104">
                  <c:v>16078</c:v>
                </c:pt>
                <c:pt idx="105">
                  <c:v>17381</c:v>
                </c:pt>
                <c:pt idx="106">
                  <c:v>17121</c:v>
                </c:pt>
                <c:pt idx="107">
                  <c:v>15871</c:v>
                </c:pt>
                <c:pt idx="108">
                  <c:v>15775</c:v>
                </c:pt>
                <c:pt idx="109">
                  <c:v>15700</c:v>
                </c:pt>
                <c:pt idx="110">
                  <c:v>15653</c:v>
                </c:pt>
                <c:pt idx="111">
                  <c:v>15762</c:v>
                </c:pt>
                <c:pt idx="112">
                  <c:v>15934</c:v>
                </c:pt>
                <c:pt idx="113">
                  <c:v>15877</c:v>
                </c:pt>
                <c:pt idx="114">
                  <c:v>15830</c:v>
                </c:pt>
                <c:pt idx="115">
                  <c:v>15877</c:v>
                </c:pt>
                <c:pt idx="116">
                  <c:v>15436</c:v>
                </c:pt>
                <c:pt idx="117">
                  <c:v>15991</c:v>
                </c:pt>
                <c:pt idx="118">
                  <c:v>16115</c:v>
                </c:pt>
                <c:pt idx="119">
                  <c:v>15883</c:v>
                </c:pt>
                <c:pt idx="120">
                  <c:v>16276</c:v>
                </c:pt>
                <c:pt idx="121">
                  <c:v>16180</c:v>
                </c:pt>
                <c:pt idx="122">
                  <c:v>15872</c:v>
                </c:pt>
                <c:pt idx="123">
                  <c:v>15927</c:v>
                </c:pt>
                <c:pt idx="124">
                  <c:v>15718</c:v>
                </c:pt>
                <c:pt idx="125">
                  <c:v>15487</c:v>
                </c:pt>
                <c:pt idx="126">
                  <c:v>15096</c:v>
                </c:pt>
                <c:pt idx="127">
                  <c:v>15274</c:v>
                </c:pt>
                <c:pt idx="128">
                  <c:v>15633</c:v>
                </c:pt>
                <c:pt idx="129">
                  <c:v>15852</c:v>
                </c:pt>
                <c:pt idx="130">
                  <c:v>14798</c:v>
                </c:pt>
                <c:pt idx="131">
                  <c:v>14401</c:v>
                </c:pt>
                <c:pt idx="132">
                  <c:v>14084</c:v>
                </c:pt>
                <c:pt idx="133">
                  <c:v>13486</c:v>
                </c:pt>
                <c:pt idx="134">
                  <c:v>13680</c:v>
                </c:pt>
                <c:pt idx="135">
                  <c:v>13749</c:v>
                </c:pt>
                <c:pt idx="136">
                  <c:v>13368</c:v>
                </c:pt>
                <c:pt idx="137">
                  <c:v>13330</c:v>
                </c:pt>
                <c:pt idx="138">
                  <c:v>13344</c:v>
                </c:pt>
                <c:pt idx="139">
                  <c:v>13346</c:v>
                </c:pt>
                <c:pt idx="140">
                  <c:v>13413</c:v>
                </c:pt>
                <c:pt idx="141">
                  <c:v>13388</c:v>
                </c:pt>
                <c:pt idx="142">
                  <c:v>13265</c:v>
                </c:pt>
                <c:pt idx="143">
                  <c:v>13144</c:v>
                </c:pt>
                <c:pt idx="144">
                  <c:v>13119</c:v>
                </c:pt>
                <c:pt idx="145">
                  <c:v>12943</c:v>
                </c:pt>
                <c:pt idx="146">
                  <c:v>12721</c:v>
                </c:pt>
                <c:pt idx="147">
                  <c:v>13107</c:v>
                </c:pt>
                <c:pt idx="148">
                  <c:v>12972</c:v>
                </c:pt>
                <c:pt idx="149">
                  <c:v>12879</c:v>
                </c:pt>
                <c:pt idx="150">
                  <c:v>12777</c:v>
                </c:pt>
                <c:pt idx="151">
                  <c:v>12665</c:v>
                </c:pt>
                <c:pt idx="152">
                  <c:v>12705</c:v>
                </c:pt>
                <c:pt idx="153">
                  <c:v>12924</c:v>
                </c:pt>
                <c:pt idx="154">
                  <c:v>12691</c:v>
                </c:pt>
                <c:pt idx="155">
                  <c:v>12536</c:v>
                </c:pt>
                <c:pt idx="156">
                  <c:v>12045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492544"/>
        <c:axId val="70494080"/>
      </c:lineChart>
      <c:lineChart>
        <c:grouping val="standard"/>
        <c:varyColors val="0"/>
        <c:ser>
          <c:idx val="0"/>
          <c:order val="0"/>
          <c:tx>
            <c:strRef>
              <c:f>'4B Esnaf'!$B$89</c:f>
              <c:strCache>
                <c:ptCount val="1"/>
                <c:pt idx="0">
                  <c:v>Esnaf 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'4B Esnaf'!$C$88:$FC$88</c:f>
              <c:numCache>
                <c:formatCode>mmm\-yy</c:formatCode>
                <c:ptCount val="157"/>
                <c:pt idx="0">
                  <c:v>39722</c:v>
                </c:pt>
                <c:pt idx="1">
                  <c:v>39753</c:v>
                </c:pt>
                <c:pt idx="2">
                  <c:v>39783</c:v>
                </c:pt>
                <c:pt idx="3">
                  <c:v>39814</c:v>
                </c:pt>
                <c:pt idx="4">
                  <c:v>39845</c:v>
                </c:pt>
                <c:pt idx="5">
                  <c:v>39873</c:v>
                </c:pt>
                <c:pt idx="6">
                  <c:v>39904</c:v>
                </c:pt>
                <c:pt idx="7">
                  <c:v>39934</c:v>
                </c:pt>
                <c:pt idx="8">
                  <c:v>39965</c:v>
                </c:pt>
                <c:pt idx="9">
                  <c:v>39995</c:v>
                </c:pt>
                <c:pt idx="10">
                  <c:v>40026</c:v>
                </c:pt>
                <c:pt idx="11">
                  <c:v>40057</c:v>
                </c:pt>
                <c:pt idx="12">
                  <c:v>40087</c:v>
                </c:pt>
                <c:pt idx="13">
                  <c:v>40118</c:v>
                </c:pt>
                <c:pt idx="14">
                  <c:v>40148</c:v>
                </c:pt>
                <c:pt idx="15">
                  <c:v>40179</c:v>
                </c:pt>
                <c:pt idx="16">
                  <c:v>40210</c:v>
                </c:pt>
                <c:pt idx="17">
                  <c:v>40238</c:v>
                </c:pt>
                <c:pt idx="18">
                  <c:v>40269</c:v>
                </c:pt>
                <c:pt idx="19">
                  <c:v>40299</c:v>
                </c:pt>
                <c:pt idx="20">
                  <c:v>40330</c:v>
                </c:pt>
                <c:pt idx="21">
                  <c:v>40360</c:v>
                </c:pt>
                <c:pt idx="22">
                  <c:v>40391</c:v>
                </c:pt>
                <c:pt idx="23">
                  <c:v>40422</c:v>
                </c:pt>
                <c:pt idx="24">
                  <c:v>40452</c:v>
                </c:pt>
                <c:pt idx="25">
                  <c:v>40483</c:v>
                </c:pt>
                <c:pt idx="26">
                  <c:v>40513</c:v>
                </c:pt>
                <c:pt idx="27">
                  <c:v>40544</c:v>
                </c:pt>
                <c:pt idx="28">
                  <c:v>40575</c:v>
                </c:pt>
                <c:pt idx="29">
                  <c:v>40603</c:v>
                </c:pt>
                <c:pt idx="30">
                  <c:v>40634</c:v>
                </c:pt>
                <c:pt idx="31">
                  <c:v>40664</c:v>
                </c:pt>
                <c:pt idx="32">
                  <c:v>40695</c:v>
                </c:pt>
                <c:pt idx="33">
                  <c:v>40725</c:v>
                </c:pt>
                <c:pt idx="34">
                  <c:v>40756</c:v>
                </c:pt>
                <c:pt idx="35">
                  <c:v>40787</c:v>
                </c:pt>
                <c:pt idx="36">
                  <c:v>40817</c:v>
                </c:pt>
                <c:pt idx="37">
                  <c:v>40848</c:v>
                </c:pt>
                <c:pt idx="38">
                  <c:v>40878</c:v>
                </c:pt>
                <c:pt idx="39">
                  <c:v>40909</c:v>
                </c:pt>
                <c:pt idx="40">
                  <c:v>40940</c:v>
                </c:pt>
                <c:pt idx="41">
                  <c:v>40969</c:v>
                </c:pt>
                <c:pt idx="42">
                  <c:v>41000</c:v>
                </c:pt>
                <c:pt idx="43">
                  <c:v>41030</c:v>
                </c:pt>
                <c:pt idx="44">
                  <c:v>41061</c:v>
                </c:pt>
                <c:pt idx="45">
                  <c:v>41091</c:v>
                </c:pt>
                <c:pt idx="46">
                  <c:v>41122</c:v>
                </c:pt>
                <c:pt idx="47">
                  <c:v>41153</c:v>
                </c:pt>
                <c:pt idx="48">
                  <c:v>41183</c:v>
                </c:pt>
                <c:pt idx="49">
                  <c:v>41214</c:v>
                </c:pt>
                <c:pt idx="50">
                  <c:v>41244</c:v>
                </c:pt>
                <c:pt idx="51">
                  <c:v>41275</c:v>
                </c:pt>
                <c:pt idx="52">
                  <c:v>41306</c:v>
                </c:pt>
                <c:pt idx="53">
                  <c:v>41334</c:v>
                </c:pt>
                <c:pt idx="54">
                  <c:v>41365</c:v>
                </c:pt>
                <c:pt idx="55">
                  <c:v>41395</c:v>
                </c:pt>
                <c:pt idx="56">
                  <c:v>41426</c:v>
                </c:pt>
                <c:pt idx="57">
                  <c:v>41456</c:v>
                </c:pt>
                <c:pt idx="58">
                  <c:v>41487</c:v>
                </c:pt>
                <c:pt idx="59">
                  <c:v>41518</c:v>
                </c:pt>
                <c:pt idx="60">
                  <c:v>41548</c:v>
                </c:pt>
                <c:pt idx="61">
                  <c:v>41579</c:v>
                </c:pt>
                <c:pt idx="62">
                  <c:v>41609</c:v>
                </c:pt>
                <c:pt idx="63">
                  <c:v>41640</c:v>
                </c:pt>
                <c:pt idx="64">
                  <c:v>41671</c:v>
                </c:pt>
                <c:pt idx="65">
                  <c:v>41699</c:v>
                </c:pt>
                <c:pt idx="66">
                  <c:v>41730</c:v>
                </c:pt>
                <c:pt idx="67">
                  <c:v>41760</c:v>
                </c:pt>
                <c:pt idx="68">
                  <c:v>41791</c:v>
                </c:pt>
                <c:pt idx="69">
                  <c:v>41821</c:v>
                </c:pt>
                <c:pt idx="70">
                  <c:v>41852</c:v>
                </c:pt>
                <c:pt idx="71">
                  <c:v>41883</c:v>
                </c:pt>
                <c:pt idx="72">
                  <c:v>41913</c:v>
                </c:pt>
                <c:pt idx="73">
                  <c:v>41944</c:v>
                </c:pt>
                <c:pt idx="74">
                  <c:v>41974</c:v>
                </c:pt>
                <c:pt idx="75">
                  <c:v>42005</c:v>
                </c:pt>
                <c:pt idx="76">
                  <c:v>42036</c:v>
                </c:pt>
                <c:pt idx="77">
                  <c:v>42064</c:v>
                </c:pt>
                <c:pt idx="78">
                  <c:v>42095</c:v>
                </c:pt>
                <c:pt idx="79">
                  <c:v>42125</c:v>
                </c:pt>
                <c:pt idx="80">
                  <c:v>42156</c:v>
                </c:pt>
                <c:pt idx="81">
                  <c:v>42186</c:v>
                </c:pt>
                <c:pt idx="82">
                  <c:v>42217</c:v>
                </c:pt>
                <c:pt idx="83">
                  <c:v>42248</c:v>
                </c:pt>
                <c:pt idx="84">
                  <c:v>42278</c:v>
                </c:pt>
                <c:pt idx="85">
                  <c:v>42309</c:v>
                </c:pt>
                <c:pt idx="86">
                  <c:v>42339</c:v>
                </c:pt>
                <c:pt idx="87">
                  <c:v>42370</c:v>
                </c:pt>
                <c:pt idx="88">
                  <c:v>42401</c:v>
                </c:pt>
                <c:pt idx="89">
                  <c:v>42430</c:v>
                </c:pt>
                <c:pt idx="90">
                  <c:v>42461</c:v>
                </c:pt>
                <c:pt idx="91">
                  <c:v>42491</c:v>
                </c:pt>
                <c:pt idx="92">
                  <c:v>42522</c:v>
                </c:pt>
                <c:pt idx="93">
                  <c:v>42552</c:v>
                </c:pt>
                <c:pt idx="94">
                  <c:v>42583</c:v>
                </c:pt>
                <c:pt idx="95">
                  <c:v>42614</c:v>
                </c:pt>
                <c:pt idx="96">
                  <c:v>42644</c:v>
                </c:pt>
                <c:pt idx="97">
                  <c:v>42675</c:v>
                </c:pt>
                <c:pt idx="98">
                  <c:v>42705</c:v>
                </c:pt>
                <c:pt idx="99">
                  <c:v>42736</c:v>
                </c:pt>
                <c:pt idx="100">
                  <c:v>42767</c:v>
                </c:pt>
                <c:pt idx="101">
                  <c:v>42795</c:v>
                </c:pt>
                <c:pt idx="102">
                  <c:v>42826</c:v>
                </c:pt>
                <c:pt idx="103">
                  <c:v>42856</c:v>
                </c:pt>
                <c:pt idx="104">
                  <c:v>42887</c:v>
                </c:pt>
                <c:pt idx="105">
                  <c:v>42917</c:v>
                </c:pt>
                <c:pt idx="106">
                  <c:v>42948</c:v>
                </c:pt>
                <c:pt idx="107">
                  <c:v>42979</c:v>
                </c:pt>
                <c:pt idx="108">
                  <c:v>43009</c:v>
                </c:pt>
                <c:pt idx="109">
                  <c:v>43040</c:v>
                </c:pt>
                <c:pt idx="110">
                  <c:v>43070</c:v>
                </c:pt>
                <c:pt idx="111">
                  <c:v>43101</c:v>
                </c:pt>
                <c:pt idx="112">
                  <c:v>43132</c:v>
                </c:pt>
                <c:pt idx="113">
                  <c:v>43160</c:v>
                </c:pt>
                <c:pt idx="114">
                  <c:v>43191</c:v>
                </c:pt>
                <c:pt idx="115">
                  <c:v>43221</c:v>
                </c:pt>
                <c:pt idx="116">
                  <c:v>43252</c:v>
                </c:pt>
                <c:pt idx="117">
                  <c:v>43282</c:v>
                </c:pt>
                <c:pt idx="118">
                  <c:v>43313</c:v>
                </c:pt>
                <c:pt idx="119">
                  <c:v>43344</c:v>
                </c:pt>
                <c:pt idx="120">
                  <c:v>43374</c:v>
                </c:pt>
                <c:pt idx="121">
                  <c:v>43405</c:v>
                </c:pt>
                <c:pt idx="122">
                  <c:v>43435</c:v>
                </c:pt>
                <c:pt idx="123">
                  <c:v>43466</c:v>
                </c:pt>
                <c:pt idx="124">
                  <c:v>43497</c:v>
                </c:pt>
                <c:pt idx="125">
                  <c:v>43525</c:v>
                </c:pt>
                <c:pt idx="126">
                  <c:v>43556</c:v>
                </c:pt>
                <c:pt idx="127">
                  <c:v>43586</c:v>
                </c:pt>
                <c:pt idx="128">
                  <c:v>43617</c:v>
                </c:pt>
                <c:pt idx="129">
                  <c:v>43647</c:v>
                </c:pt>
                <c:pt idx="130">
                  <c:v>43678</c:v>
                </c:pt>
                <c:pt idx="131">
                  <c:v>43709</c:v>
                </c:pt>
                <c:pt idx="132">
                  <c:v>43739</c:v>
                </c:pt>
                <c:pt idx="133">
                  <c:v>43770</c:v>
                </c:pt>
                <c:pt idx="134">
                  <c:v>43800</c:v>
                </c:pt>
                <c:pt idx="135">
                  <c:v>43831</c:v>
                </c:pt>
                <c:pt idx="136">
                  <c:v>43862</c:v>
                </c:pt>
                <c:pt idx="137">
                  <c:v>43891</c:v>
                </c:pt>
                <c:pt idx="138">
                  <c:v>43922</c:v>
                </c:pt>
                <c:pt idx="139">
                  <c:v>43952</c:v>
                </c:pt>
                <c:pt idx="140">
                  <c:v>43983</c:v>
                </c:pt>
                <c:pt idx="141">
                  <c:v>44013</c:v>
                </c:pt>
                <c:pt idx="142">
                  <c:v>44044</c:v>
                </c:pt>
                <c:pt idx="143">
                  <c:v>44075</c:v>
                </c:pt>
                <c:pt idx="144">
                  <c:v>44105</c:v>
                </c:pt>
                <c:pt idx="145">
                  <c:v>44136</c:v>
                </c:pt>
                <c:pt idx="146">
                  <c:v>44166</c:v>
                </c:pt>
                <c:pt idx="147">
                  <c:v>44197</c:v>
                </c:pt>
                <c:pt idx="148">
                  <c:v>44228</c:v>
                </c:pt>
                <c:pt idx="149">
                  <c:v>44256</c:v>
                </c:pt>
                <c:pt idx="150">
                  <c:v>44287</c:v>
                </c:pt>
                <c:pt idx="151">
                  <c:v>44317</c:v>
                </c:pt>
                <c:pt idx="152">
                  <c:v>44348</c:v>
                </c:pt>
                <c:pt idx="153">
                  <c:v>44378</c:v>
                </c:pt>
                <c:pt idx="154">
                  <c:v>44409</c:v>
                </c:pt>
                <c:pt idx="155">
                  <c:v>44440</c:v>
                </c:pt>
                <c:pt idx="156">
                  <c:v>44470</c:v>
                </c:pt>
              </c:numCache>
            </c:numRef>
          </c:cat>
          <c:val>
            <c:numRef>
              <c:f>'4B Esnaf'!$C$89:$FC$89</c:f>
              <c:numCache>
                <c:formatCode>#,##0</c:formatCode>
                <c:ptCount val="157"/>
                <c:pt idx="0">
                  <c:v>32762</c:v>
                </c:pt>
                <c:pt idx="1">
                  <c:v>32849</c:v>
                </c:pt>
                <c:pt idx="2">
                  <c:v>32852</c:v>
                </c:pt>
                <c:pt idx="3">
                  <c:v>32894</c:v>
                </c:pt>
                <c:pt idx="4">
                  <c:v>33135</c:v>
                </c:pt>
                <c:pt idx="5">
                  <c:v>33296</c:v>
                </c:pt>
                <c:pt idx="6">
                  <c:v>33630</c:v>
                </c:pt>
                <c:pt idx="7">
                  <c:v>33943</c:v>
                </c:pt>
                <c:pt idx="8">
                  <c:v>35727</c:v>
                </c:pt>
                <c:pt idx="9">
                  <c:v>33684</c:v>
                </c:pt>
                <c:pt idx="10">
                  <c:v>29873</c:v>
                </c:pt>
                <c:pt idx="11">
                  <c:v>31220</c:v>
                </c:pt>
                <c:pt idx="12">
                  <c:v>31314</c:v>
                </c:pt>
                <c:pt idx="13">
                  <c:v>30762</c:v>
                </c:pt>
                <c:pt idx="14">
                  <c:v>28210</c:v>
                </c:pt>
                <c:pt idx="15">
                  <c:v>28788</c:v>
                </c:pt>
                <c:pt idx="16">
                  <c:v>29173</c:v>
                </c:pt>
                <c:pt idx="17">
                  <c:v>29502</c:v>
                </c:pt>
                <c:pt idx="18">
                  <c:v>29887</c:v>
                </c:pt>
                <c:pt idx="19">
                  <c:v>30301</c:v>
                </c:pt>
                <c:pt idx="20">
                  <c:v>30469</c:v>
                </c:pt>
                <c:pt idx="21">
                  <c:v>31479.957260400435</c:v>
                </c:pt>
                <c:pt idx="22">
                  <c:v>32088.288416530559</c:v>
                </c:pt>
                <c:pt idx="23">
                  <c:v>31664.75446</c:v>
                </c:pt>
                <c:pt idx="24">
                  <c:v>32100.655802900001</c:v>
                </c:pt>
                <c:pt idx="25">
                  <c:v>32454.666802554901</c:v>
                </c:pt>
                <c:pt idx="26">
                  <c:v>33257.532169999999</c:v>
                </c:pt>
                <c:pt idx="27">
                  <c:v>33647.150848438068</c:v>
                </c:pt>
                <c:pt idx="28">
                  <c:v>34086.495525263745</c:v>
                </c:pt>
                <c:pt idx="29">
                  <c:v>34839.67757808946</c:v>
                </c:pt>
                <c:pt idx="30">
                  <c:v>35571.743221758894</c:v>
                </c:pt>
                <c:pt idx="31">
                  <c:v>35856.063679452949</c:v>
                </c:pt>
                <c:pt idx="32">
                  <c:v>36031.734684068084</c:v>
                </c:pt>
                <c:pt idx="33">
                  <c:v>36139.229142224605</c:v>
                </c:pt>
                <c:pt idx="34">
                  <c:v>36302</c:v>
                </c:pt>
                <c:pt idx="35">
                  <c:v>36081</c:v>
                </c:pt>
                <c:pt idx="36">
                  <c:v>36275</c:v>
                </c:pt>
                <c:pt idx="37">
                  <c:v>36458</c:v>
                </c:pt>
                <c:pt idx="38">
                  <c:v>36585</c:v>
                </c:pt>
                <c:pt idx="39">
                  <c:v>37188</c:v>
                </c:pt>
                <c:pt idx="40">
                  <c:v>37926</c:v>
                </c:pt>
                <c:pt idx="41">
                  <c:v>38091</c:v>
                </c:pt>
                <c:pt idx="42">
                  <c:v>38248</c:v>
                </c:pt>
                <c:pt idx="43">
                  <c:v>38604</c:v>
                </c:pt>
                <c:pt idx="44">
                  <c:v>39347</c:v>
                </c:pt>
                <c:pt idx="45">
                  <c:v>39309</c:v>
                </c:pt>
                <c:pt idx="46">
                  <c:v>39364</c:v>
                </c:pt>
                <c:pt idx="47">
                  <c:v>39545</c:v>
                </c:pt>
                <c:pt idx="48">
                  <c:v>38944</c:v>
                </c:pt>
                <c:pt idx="49">
                  <c:v>38820</c:v>
                </c:pt>
                <c:pt idx="50">
                  <c:v>38446</c:v>
                </c:pt>
                <c:pt idx="51">
                  <c:v>38658</c:v>
                </c:pt>
                <c:pt idx="52">
                  <c:v>39286.291780590633</c:v>
                </c:pt>
                <c:pt idx="53">
                  <c:v>39644</c:v>
                </c:pt>
                <c:pt idx="54">
                  <c:v>39968</c:v>
                </c:pt>
                <c:pt idx="55">
                  <c:v>40264</c:v>
                </c:pt>
                <c:pt idx="56">
                  <c:v>40508</c:v>
                </c:pt>
                <c:pt idx="57">
                  <c:v>40672</c:v>
                </c:pt>
                <c:pt idx="58">
                  <c:v>40464</c:v>
                </c:pt>
                <c:pt idx="59">
                  <c:v>40039</c:v>
                </c:pt>
                <c:pt idx="60">
                  <c:v>39730</c:v>
                </c:pt>
                <c:pt idx="61">
                  <c:v>39127</c:v>
                </c:pt>
                <c:pt idx="62">
                  <c:v>38630</c:v>
                </c:pt>
                <c:pt idx="63">
                  <c:v>38345</c:v>
                </c:pt>
                <c:pt idx="64">
                  <c:v>40397</c:v>
                </c:pt>
                <c:pt idx="65">
                  <c:v>40507</c:v>
                </c:pt>
                <c:pt idx="66">
                  <c:v>40027</c:v>
                </c:pt>
                <c:pt idx="67">
                  <c:v>40081</c:v>
                </c:pt>
                <c:pt idx="68">
                  <c:v>40097</c:v>
                </c:pt>
                <c:pt idx="69">
                  <c:v>41201</c:v>
                </c:pt>
                <c:pt idx="70">
                  <c:v>41320</c:v>
                </c:pt>
                <c:pt idx="71">
                  <c:v>41606</c:v>
                </c:pt>
                <c:pt idx="72">
                  <c:v>42234</c:v>
                </c:pt>
                <c:pt idx="73">
                  <c:v>41872</c:v>
                </c:pt>
                <c:pt idx="74">
                  <c:v>41477</c:v>
                </c:pt>
                <c:pt idx="75">
                  <c:v>41748</c:v>
                </c:pt>
                <c:pt idx="76">
                  <c:v>43053</c:v>
                </c:pt>
                <c:pt idx="77">
                  <c:v>42904</c:v>
                </c:pt>
                <c:pt idx="78">
                  <c:v>41436</c:v>
                </c:pt>
                <c:pt idx="79">
                  <c:v>42837</c:v>
                </c:pt>
                <c:pt idx="80">
                  <c:v>42386</c:v>
                </c:pt>
                <c:pt idx="81">
                  <c:v>42676</c:v>
                </c:pt>
                <c:pt idx="82">
                  <c:v>42778</c:v>
                </c:pt>
                <c:pt idx="83">
                  <c:v>43573</c:v>
                </c:pt>
                <c:pt idx="84">
                  <c:v>43494</c:v>
                </c:pt>
                <c:pt idx="85">
                  <c:v>43506</c:v>
                </c:pt>
                <c:pt idx="86">
                  <c:v>43727</c:v>
                </c:pt>
                <c:pt idx="87">
                  <c:v>43039</c:v>
                </c:pt>
                <c:pt idx="88">
                  <c:v>41839</c:v>
                </c:pt>
                <c:pt idx="89">
                  <c:v>41690</c:v>
                </c:pt>
                <c:pt idx="90">
                  <c:v>41578</c:v>
                </c:pt>
                <c:pt idx="91">
                  <c:v>41804</c:v>
                </c:pt>
                <c:pt idx="92">
                  <c:v>41836</c:v>
                </c:pt>
                <c:pt idx="93">
                  <c:v>42016</c:v>
                </c:pt>
                <c:pt idx="94">
                  <c:v>42220</c:v>
                </c:pt>
                <c:pt idx="95">
                  <c:v>42468</c:v>
                </c:pt>
                <c:pt idx="96">
                  <c:v>42622</c:v>
                </c:pt>
                <c:pt idx="97">
                  <c:v>42914</c:v>
                </c:pt>
                <c:pt idx="98">
                  <c:v>42936</c:v>
                </c:pt>
                <c:pt idx="99">
                  <c:v>37811</c:v>
                </c:pt>
                <c:pt idx="100">
                  <c:v>42748</c:v>
                </c:pt>
                <c:pt idx="101">
                  <c:v>43285</c:v>
                </c:pt>
                <c:pt idx="102">
                  <c:v>43936</c:v>
                </c:pt>
                <c:pt idx="103">
                  <c:v>44341</c:v>
                </c:pt>
                <c:pt idx="104">
                  <c:v>44730</c:v>
                </c:pt>
                <c:pt idx="105">
                  <c:v>45875</c:v>
                </c:pt>
                <c:pt idx="106">
                  <c:v>46197</c:v>
                </c:pt>
                <c:pt idx="107">
                  <c:v>44741</c:v>
                </c:pt>
                <c:pt idx="108">
                  <c:v>44796</c:v>
                </c:pt>
                <c:pt idx="109">
                  <c:v>45156</c:v>
                </c:pt>
                <c:pt idx="110">
                  <c:v>45553</c:v>
                </c:pt>
                <c:pt idx="111">
                  <c:v>45252</c:v>
                </c:pt>
                <c:pt idx="112">
                  <c:v>46665</c:v>
                </c:pt>
                <c:pt idx="113">
                  <c:v>46378</c:v>
                </c:pt>
                <c:pt idx="114">
                  <c:v>46709</c:v>
                </c:pt>
                <c:pt idx="115">
                  <c:v>46650</c:v>
                </c:pt>
                <c:pt idx="116">
                  <c:v>44828</c:v>
                </c:pt>
                <c:pt idx="117">
                  <c:v>48003</c:v>
                </c:pt>
                <c:pt idx="118">
                  <c:v>47491</c:v>
                </c:pt>
                <c:pt idx="119">
                  <c:v>47718</c:v>
                </c:pt>
                <c:pt idx="120">
                  <c:v>49618</c:v>
                </c:pt>
                <c:pt idx="121">
                  <c:v>49672</c:v>
                </c:pt>
                <c:pt idx="122">
                  <c:v>48691</c:v>
                </c:pt>
                <c:pt idx="123">
                  <c:v>47477</c:v>
                </c:pt>
                <c:pt idx="124">
                  <c:v>48321</c:v>
                </c:pt>
                <c:pt idx="125">
                  <c:v>48553</c:v>
                </c:pt>
                <c:pt idx="126">
                  <c:v>48264</c:v>
                </c:pt>
                <c:pt idx="127">
                  <c:v>49816</c:v>
                </c:pt>
                <c:pt idx="128">
                  <c:v>50709</c:v>
                </c:pt>
                <c:pt idx="129">
                  <c:v>48319</c:v>
                </c:pt>
                <c:pt idx="130">
                  <c:v>49904</c:v>
                </c:pt>
                <c:pt idx="131">
                  <c:v>50362</c:v>
                </c:pt>
                <c:pt idx="132">
                  <c:v>50019</c:v>
                </c:pt>
                <c:pt idx="133">
                  <c:v>50575</c:v>
                </c:pt>
                <c:pt idx="134">
                  <c:v>50596</c:v>
                </c:pt>
                <c:pt idx="135">
                  <c:v>50802</c:v>
                </c:pt>
                <c:pt idx="136">
                  <c:v>50998</c:v>
                </c:pt>
                <c:pt idx="137">
                  <c:v>51606</c:v>
                </c:pt>
                <c:pt idx="138">
                  <c:v>52178</c:v>
                </c:pt>
                <c:pt idx="139">
                  <c:v>52602</c:v>
                </c:pt>
                <c:pt idx="140">
                  <c:v>52912</c:v>
                </c:pt>
                <c:pt idx="141">
                  <c:v>53321</c:v>
                </c:pt>
                <c:pt idx="142">
                  <c:v>54110</c:v>
                </c:pt>
                <c:pt idx="143">
                  <c:v>54491</c:v>
                </c:pt>
                <c:pt idx="144">
                  <c:v>54888</c:v>
                </c:pt>
                <c:pt idx="145">
                  <c:v>54694</c:v>
                </c:pt>
                <c:pt idx="146">
                  <c:v>52476</c:v>
                </c:pt>
                <c:pt idx="147">
                  <c:v>55665</c:v>
                </c:pt>
                <c:pt idx="148">
                  <c:v>56367</c:v>
                </c:pt>
                <c:pt idx="149">
                  <c:v>56891</c:v>
                </c:pt>
                <c:pt idx="150">
                  <c:v>57409</c:v>
                </c:pt>
                <c:pt idx="151">
                  <c:v>56965</c:v>
                </c:pt>
                <c:pt idx="152">
                  <c:v>57876</c:v>
                </c:pt>
                <c:pt idx="153">
                  <c:v>57718</c:v>
                </c:pt>
                <c:pt idx="154">
                  <c:v>58724</c:v>
                </c:pt>
                <c:pt idx="155">
                  <c:v>59065</c:v>
                </c:pt>
                <c:pt idx="156">
                  <c:v>58966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>
            <c:spPr>
              <a:solidFill>
                <a:schemeClr val="lt1"/>
              </a:solidFill>
              <a:ln w="9525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marker val="1"/>
        <c:smooth val="0"/>
        <c:axId val="99633024"/>
        <c:axId val="99631104"/>
      </c:lineChart>
      <c:dateAx>
        <c:axId val="7049254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494080"/>
        <c:crosses val="autoZero"/>
        <c:auto val="1"/>
        <c:lblOffset val="100"/>
        <c:baseTimeUnit val="months"/>
      </c:dateAx>
      <c:valAx>
        <c:axId val="70494080"/>
        <c:scaling>
          <c:orientation val="minMax"/>
          <c:max val="6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/>
                  <a:t>Çiftçi</a:t>
                </a:r>
                <a:r>
                  <a:rPr lang="tr-TR" baseline="0"/>
                  <a:t> Çalışan Sayısı </a:t>
                </a:r>
                <a:endParaRPr lang="tr-TR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492544"/>
        <c:crosses val="autoZero"/>
        <c:crossBetween val="between"/>
      </c:valAx>
      <c:valAx>
        <c:axId val="996311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/>
                  <a:t>Esnaf</a:t>
                </a:r>
                <a:r>
                  <a:rPr lang="tr-TR" baseline="0"/>
                  <a:t> Çalışan Sayıs</a:t>
                </a:r>
                <a:r>
                  <a:rPr lang="tr-TR"/>
                  <a:t>ı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633024"/>
        <c:crosses val="max"/>
        <c:crossBetween val="between"/>
      </c:valAx>
      <c:dateAx>
        <c:axId val="99633024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99631104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025371828521428E-2"/>
          <c:y val="0.17997739865850101"/>
          <c:w val="0.87753018372703417"/>
          <c:h val="0.65945173519976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'İşsizlik sigortası başvurusu'!$ES$62</c:f>
              <c:strCache>
                <c:ptCount val="1"/>
                <c:pt idx="0">
                  <c:v>işsizlik sigortası başvuru</c:v>
                </c:pt>
              </c:strCache>
            </c:strRef>
          </c:tx>
          <c:spPr>
            <a:solidFill>
              <a:srgbClr val="333399"/>
            </a:solidFill>
            <a:ln>
              <a:noFill/>
            </a:ln>
            <a:effectLst/>
          </c:spPr>
          <c:invertIfNegative val="0"/>
          <c:cat>
            <c:numRef>
              <c:f>'İşsizlik sigortası başvurusu'!$ER$63:$ER$109</c:f>
              <c:numCache>
                <c:formatCode>mmm\-yy</c:formatCode>
                <c:ptCount val="47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</c:numCache>
            </c:numRef>
          </c:cat>
          <c:val>
            <c:numRef>
              <c:f>'İşsizlik sigortası başvurusu'!$ES$63:$ES$109</c:f>
              <c:numCache>
                <c:formatCode>General</c:formatCode>
                <c:ptCount val="47"/>
                <c:pt idx="0">
                  <c:v>3206</c:v>
                </c:pt>
                <c:pt idx="1">
                  <c:v>2300</c:v>
                </c:pt>
                <c:pt idx="2">
                  <c:v>2431</c:v>
                </c:pt>
                <c:pt idx="3">
                  <c:v>2177</c:v>
                </c:pt>
                <c:pt idx="4">
                  <c:v>2489</c:v>
                </c:pt>
                <c:pt idx="5">
                  <c:v>2347</c:v>
                </c:pt>
                <c:pt idx="6">
                  <c:v>3374</c:v>
                </c:pt>
                <c:pt idx="7">
                  <c:v>3180</c:v>
                </c:pt>
                <c:pt idx="8">
                  <c:v>4178</c:v>
                </c:pt>
                <c:pt idx="9">
                  <c:v>4328</c:v>
                </c:pt>
                <c:pt idx="10">
                  <c:v>3920</c:v>
                </c:pt>
                <c:pt idx="11">
                  <c:v>4743</c:v>
                </c:pt>
                <c:pt idx="12">
                  <c:v>4654</c:v>
                </c:pt>
                <c:pt idx="13">
                  <c:v>3499</c:v>
                </c:pt>
                <c:pt idx="14">
                  <c:v>2975</c:v>
                </c:pt>
                <c:pt idx="15">
                  <c:v>2977</c:v>
                </c:pt>
                <c:pt idx="16">
                  <c:v>3327</c:v>
                </c:pt>
                <c:pt idx="17">
                  <c:v>2977</c:v>
                </c:pt>
                <c:pt idx="18">
                  <c:v>4496</c:v>
                </c:pt>
                <c:pt idx="19">
                  <c:v>2840</c:v>
                </c:pt>
                <c:pt idx="20">
                  <c:v>3238</c:v>
                </c:pt>
                <c:pt idx="21">
                  <c:v>3290</c:v>
                </c:pt>
                <c:pt idx="22">
                  <c:v>2925</c:v>
                </c:pt>
                <c:pt idx="23">
                  <c:v>3242</c:v>
                </c:pt>
                <c:pt idx="24">
                  <c:v>3662</c:v>
                </c:pt>
                <c:pt idx="25">
                  <c:v>2785</c:v>
                </c:pt>
                <c:pt idx="26">
                  <c:v>4643</c:v>
                </c:pt>
                <c:pt idx="27">
                  <c:v>8355</c:v>
                </c:pt>
                <c:pt idx="28">
                  <c:v>3480</c:v>
                </c:pt>
                <c:pt idx="29">
                  <c:v>1183</c:v>
                </c:pt>
                <c:pt idx="30">
                  <c:v>2279</c:v>
                </c:pt>
                <c:pt idx="31">
                  <c:v>1553</c:v>
                </c:pt>
                <c:pt idx="32">
                  <c:v>1740</c:v>
                </c:pt>
                <c:pt idx="33">
                  <c:v>1588</c:v>
                </c:pt>
                <c:pt idx="34">
                  <c:v>1742</c:v>
                </c:pt>
                <c:pt idx="35">
                  <c:v>2422</c:v>
                </c:pt>
                <c:pt idx="36">
                  <c:v>2242</c:v>
                </c:pt>
                <c:pt idx="37">
                  <c:v>1707</c:v>
                </c:pt>
                <c:pt idx="38">
                  <c:v>1891</c:v>
                </c:pt>
                <c:pt idx="39" formatCode="#,##0">
                  <c:v>2096</c:v>
                </c:pt>
                <c:pt idx="40" formatCode="#,##0">
                  <c:v>1969</c:v>
                </c:pt>
                <c:pt idx="41" formatCode="#,##0">
                  <c:v>2156</c:v>
                </c:pt>
                <c:pt idx="42" formatCode="#,##0">
                  <c:v>5194</c:v>
                </c:pt>
                <c:pt idx="43" formatCode="#,##0">
                  <c:v>3725</c:v>
                </c:pt>
                <c:pt idx="44" formatCode="#,##0">
                  <c:v>3456</c:v>
                </c:pt>
                <c:pt idx="45" formatCode="#,##0">
                  <c:v>3182</c:v>
                </c:pt>
                <c:pt idx="46" formatCode="#,##0">
                  <c:v>3172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234752"/>
        <c:axId val="120238464"/>
      </c:barChart>
      <c:lineChart>
        <c:grouping val="standard"/>
        <c:varyColors val="0"/>
        <c:ser>
          <c:idx val="1"/>
          <c:order val="1"/>
          <c:tx>
            <c:strRef>
              <c:f>'İşsizlik sigortası başvurusu'!$ET$62</c:f>
              <c:strCache>
                <c:ptCount val="1"/>
                <c:pt idx="0">
                  <c:v>işsizlik sigortası geri ödeme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'İşsizlik sigortası başvurusu'!$ER$63:$ER$109</c:f>
              <c:numCache>
                <c:formatCode>mmm\-yy</c:formatCode>
                <c:ptCount val="47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</c:numCache>
            </c:numRef>
          </c:cat>
          <c:val>
            <c:numRef>
              <c:f>'İşsizlik sigortası başvurusu'!$ET$63:$ET$109</c:f>
              <c:numCache>
                <c:formatCode>General</c:formatCode>
                <c:ptCount val="47"/>
                <c:pt idx="0">
                  <c:v>1621</c:v>
                </c:pt>
                <c:pt idx="1">
                  <c:v>1158</c:v>
                </c:pt>
                <c:pt idx="2">
                  <c:v>1205</c:v>
                </c:pt>
                <c:pt idx="3">
                  <c:v>1126</c:v>
                </c:pt>
                <c:pt idx="4">
                  <c:v>1284</c:v>
                </c:pt>
                <c:pt idx="5">
                  <c:v>1158</c:v>
                </c:pt>
                <c:pt idx="6">
                  <c:v>1656</c:v>
                </c:pt>
                <c:pt idx="7">
                  <c:v>1693</c:v>
                </c:pt>
                <c:pt idx="8">
                  <c:v>2274</c:v>
                </c:pt>
                <c:pt idx="9">
                  <c:v>2285</c:v>
                </c:pt>
                <c:pt idx="10">
                  <c:v>2005</c:v>
                </c:pt>
                <c:pt idx="11">
                  <c:v>2248</c:v>
                </c:pt>
                <c:pt idx="12">
                  <c:v>2554</c:v>
                </c:pt>
                <c:pt idx="13">
                  <c:v>1888</c:v>
                </c:pt>
                <c:pt idx="14">
                  <c:v>1653</c:v>
                </c:pt>
                <c:pt idx="15">
                  <c:v>1664</c:v>
                </c:pt>
                <c:pt idx="16">
                  <c:v>1816</c:v>
                </c:pt>
                <c:pt idx="17">
                  <c:v>1607</c:v>
                </c:pt>
                <c:pt idx="18">
                  <c:v>2409</c:v>
                </c:pt>
                <c:pt idx="19">
                  <c:v>1521</c:v>
                </c:pt>
                <c:pt idx="20">
                  <c:v>1852</c:v>
                </c:pt>
                <c:pt idx="21">
                  <c:v>1881</c:v>
                </c:pt>
                <c:pt idx="22">
                  <c:v>1569</c:v>
                </c:pt>
                <c:pt idx="23">
                  <c:v>1886</c:v>
                </c:pt>
                <c:pt idx="24">
                  <c:v>2202</c:v>
                </c:pt>
                <c:pt idx="25">
                  <c:v>1513</c:v>
                </c:pt>
                <c:pt idx="26">
                  <c:v>1747</c:v>
                </c:pt>
                <c:pt idx="27">
                  <c:v>1224</c:v>
                </c:pt>
                <c:pt idx="28">
                  <c:v>167</c:v>
                </c:pt>
                <c:pt idx="29">
                  <c:v>431</c:v>
                </c:pt>
                <c:pt idx="30">
                  <c:v>635</c:v>
                </c:pt>
                <c:pt idx="31">
                  <c:v>489</c:v>
                </c:pt>
                <c:pt idx="32">
                  <c:v>692</c:v>
                </c:pt>
                <c:pt idx="33">
                  <c:v>610</c:v>
                </c:pt>
                <c:pt idx="34">
                  <c:v>647</c:v>
                </c:pt>
                <c:pt idx="35">
                  <c:v>720</c:v>
                </c:pt>
                <c:pt idx="36">
                  <c:v>711</c:v>
                </c:pt>
                <c:pt idx="37">
                  <c:v>536</c:v>
                </c:pt>
                <c:pt idx="38">
                  <c:v>661</c:v>
                </c:pt>
                <c:pt idx="39">
                  <c:v>794</c:v>
                </c:pt>
                <c:pt idx="40">
                  <c:v>600</c:v>
                </c:pt>
                <c:pt idx="41">
                  <c:v>697</c:v>
                </c:pt>
                <c:pt idx="42" formatCode="#,##0">
                  <c:v>2822</c:v>
                </c:pt>
                <c:pt idx="43" formatCode="#,##0">
                  <c:v>2013</c:v>
                </c:pt>
                <c:pt idx="44" formatCode="#,##0">
                  <c:v>1830</c:v>
                </c:pt>
                <c:pt idx="45" formatCode="#,##0">
                  <c:v>1715</c:v>
                </c:pt>
                <c:pt idx="46" formatCode="#,##0">
                  <c:v>1733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241536"/>
        <c:axId val="120240000"/>
      </c:lineChart>
      <c:dateAx>
        <c:axId val="12023475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38464"/>
        <c:crosses val="autoZero"/>
        <c:auto val="1"/>
        <c:lblOffset val="100"/>
        <c:baseTimeUnit val="months"/>
      </c:dateAx>
      <c:valAx>
        <c:axId val="120238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34752"/>
        <c:crosses val="autoZero"/>
        <c:crossBetween val="between"/>
      </c:valAx>
      <c:valAx>
        <c:axId val="120240000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120241536"/>
        <c:crosses val="max"/>
        <c:crossBetween val="between"/>
      </c:valAx>
      <c:dateAx>
        <c:axId val="12024153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20240000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937542961448144"/>
          <c:y val="8.0177316594907289E-2"/>
          <c:w val="0.69340980512695005"/>
          <c:h val="0.79061860199771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'Sabit yatırım tutarı'!$A$3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'Sabit yatırım tutarı'!$B$2:$G$2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'Sabit yatırım tutarı'!$B$3:$G$3</c:f>
              <c:numCache>
                <c:formatCode>General</c:formatCode>
                <c:ptCount val="6"/>
                <c:pt idx="0">
                  <c:v>2257.3659044000001</c:v>
                </c:pt>
                <c:pt idx="1">
                  <c:v>3334.4638089999985</c:v>
                </c:pt>
                <c:pt idx="2">
                  <c:v>6817.7788968199993</c:v>
                </c:pt>
                <c:pt idx="3">
                  <c:v>8499.0110433400023</c:v>
                </c:pt>
                <c:pt idx="4">
                  <c:v>13260.953624000005</c:v>
                </c:pt>
                <c:pt idx="5" formatCode="#,##0">
                  <c:v>6402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970112"/>
        <c:axId val="190976384"/>
      </c:barChart>
      <c:catAx>
        <c:axId val="19097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76384"/>
        <c:crosses val="autoZero"/>
        <c:auto val="1"/>
        <c:lblAlgn val="ctr"/>
        <c:lblOffset val="100"/>
        <c:noMultiLvlLbl val="0"/>
      </c:catAx>
      <c:valAx>
        <c:axId val="190976384"/>
        <c:scaling>
          <c:orientation val="minMax"/>
          <c:max val="20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70112"/>
        <c:crosses val="autoZero"/>
        <c:crossBetween val="between"/>
        <c:majorUnit val="5000"/>
      </c:valAx>
      <c:spPr>
        <a:noFill/>
        <a:ln w="0">
          <a:solidFill>
            <a:srgbClr val="FFFFFF"/>
          </a:solidFill>
        </a:ln>
        <a:effectLst>
          <a:softEdge rad="4572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692149302696057"/>
          <c:y val="4.751210783805479E-2"/>
          <c:w val="0.77395762369586174"/>
          <c:h val="0.767881173768185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'Belge adedi'!$A$3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'Belge adedi'!$B$2:$G$2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'Belge adedi'!$B$3:$G$3</c:f>
              <c:numCache>
                <c:formatCode>General</c:formatCode>
                <c:ptCount val="6"/>
                <c:pt idx="0">
                  <c:v>172</c:v>
                </c:pt>
                <c:pt idx="1">
                  <c:v>186</c:v>
                </c:pt>
                <c:pt idx="2">
                  <c:v>175</c:v>
                </c:pt>
                <c:pt idx="3">
                  <c:v>152</c:v>
                </c:pt>
                <c:pt idx="4">
                  <c:v>390</c:v>
                </c:pt>
                <c:pt idx="5">
                  <c:v>263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140992"/>
        <c:axId val="191142528"/>
      </c:barChart>
      <c:catAx>
        <c:axId val="19114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42528"/>
        <c:crosses val="autoZero"/>
        <c:auto val="1"/>
        <c:lblAlgn val="ctr"/>
        <c:lblOffset val="100"/>
        <c:noMultiLvlLbl val="0"/>
      </c:catAx>
      <c:valAx>
        <c:axId val="191142528"/>
        <c:scaling>
          <c:orientation val="minMax"/>
          <c:max val="6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4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589063440976005"/>
          <c:y val="5.0654612053477058E-2"/>
          <c:w val="0.75358882015817374"/>
          <c:h val="0.842518183265268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İstihdam!$A$3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İstihdam!$B$2:$G$2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İstihdam!$B$3:$G$3</c:f>
              <c:numCache>
                <c:formatCode>General</c:formatCode>
                <c:ptCount val="6"/>
                <c:pt idx="0">
                  <c:v>3226</c:v>
                </c:pt>
                <c:pt idx="1">
                  <c:v>4420</c:v>
                </c:pt>
                <c:pt idx="2">
                  <c:v>5924</c:v>
                </c:pt>
                <c:pt idx="3">
                  <c:v>3900</c:v>
                </c:pt>
                <c:pt idx="4">
                  <c:v>8111</c:v>
                </c:pt>
                <c:pt idx="5">
                  <c:v>5328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390464"/>
        <c:axId val="191392000"/>
      </c:barChart>
      <c:catAx>
        <c:axId val="19139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92000"/>
        <c:crosses val="autoZero"/>
        <c:auto val="1"/>
        <c:lblAlgn val="ctr"/>
        <c:lblOffset val="100"/>
        <c:noMultiLvlLbl val="0"/>
      </c:catAx>
      <c:valAx>
        <c:axId val="191392000"/>
        <c:scaling>
          <c:orientation val="minMax"/>
          <c:max val="14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9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80575539568345"/>
          <c:y val="0.31049250535331907"/>
          <c:w val="0.61438848920863309"/>
          <c:h val="0.5781584582441113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940042826552462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70A-4488-8AEB-EF7072EB49C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47537473233404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0A-4488-8AEB-EF7072EB49C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12.573836</c:v>
                </c:pt>
                <c:pt idx="1">
                  <c:v>15.462452000000001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70A-4488-8AEB-EF7072EB4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50319104"/>
        <c:axId val="150320640"/>
      </c:barChart>
      <c:catAx>
        <c:axId val="15031910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50320640"/>
        <c:crosses val="min"/>
        <c:auto val="0"/>
        <c:lblAlgn val="ctr"/>
        <c:lblOffset val="100"/>
        <c:noMultiLvlLbl val="0"/>
      </c:catAx>
      <c:valAx>
        <c:axId val="150320640"/>
        <c:scaling>
          <c:orientation val="minMax"/>
          <c:max val="15.462452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031910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08976561175925"/>
          <c:y val="4.1758412942199771E-2"/>
          <c:w val="0.80942206831475905"/>
          <c:h val="0.7942423369216430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Sayfa1!$C$1</c:f>
              <c:strCache>
                <c:ptCount val="1"/>
                <c:pt idx="0">
                  <c:v>Tarım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Sayfa1!$C$2:$C$9</c:f>
              <c:numCache>
                <c:formatCode>0</c:formatCode>
                <c:ptCount val="8"/>
                <c:pt idx="0">
                  <c:v>736843</c:v>
                </c:pt>
                <c:pt idx="1">
                  <c:v>1667553</c:v>
                </c:pt>
                <c:pt idx="2">
                  <c:v>2225944</c:v>
                </c:pt>
                <c:pt idx="3">
                  <c:v>3395675</c:v>
                </c:pt>
                <c:pt idx="4">
                  <c:v>2248488</c:v>
                </c:pt>
                <c:pt idx="5">
                  <c:v>3049804</c:v>
                </c:pt>
                <c:pt idx="6">
                  <c:v>1199617</c:v>
                </c:pt>
                <c:pt idx="7">
                  <c:v>1561971</c:v>
                </c:pt>
              </c:numCache>
            </c:numRef>
          </c:val>
        </c:ser>
        <c:ser>
          <c:idx val="2"/>
          <c:order val="1"/>
          <c:tx>
            <c:strRef>
              <c:f>Sayfa1!$D$1</c:f>
              <c:strCache>
                <c:ptCount val="1"/>
                <c:pt idx="0">
                  <c:v>Sanayi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Sayfa1!$D$2:$D$9</c:f>
              <c:numCache>
                <c:formatCode>0</c:formatCode>
                <c:ptCount val="8"/>
                <c:pt idx="0">
                  <c:v>3631908</c:v>
                </c:pt>
                <c:pt idx="1">
                  <c:v>11750957</c:v>
                </c:pt>
                <c:pt idx="2">
                  <c:v>410939</c:v>
                </c:pt>
                <c:pt idx="3">
                  <c:v>1455124</c:v>
                </c:pt>
                <c:pt idx="4">
                  <c:v>2664399</c:v>
                </c:pt>
                <c:pt idx="5">
                  <c:v>7626805</c:v>
                </c:pt>
                <c:pt idx="6">
                  <c:v>2227219</c:v>
                </c:pt>
                <c:pt idx="7">
                  <c:v>4553801</c:v>
                </c:pt>
              </c:numCache>
            </c:numRef>
          </c:val>
        </c:ser>
        <c:ser>
          <c:idx val="3"/>
          <c:order val="2"/>
          <c:tx>
            <c:strRef>
              <c:f>Sayfa1!$E$1</c:f>
              <c:strCache>
                <c:ptCount val="1"/>
                <c:pt idx="0">
                  <c:v>İmalat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Sayfa1!$E$2:$E$9</c:f>
              <c:numCache>
                <c:formatCode>0</c:formatCode>
                <c:ptCount val="8"/>
                <c:pt idx="0">
                  <c:v>3394099</c:v>
                </c:pt>
                <c:pt idx="1">
                  <c:v>11035629</c:v>
                </c:pt>
                <c:pt idx="2">
                  <c:v>280643</c:v>
                </c:pt>
                <c:pt idx="3">
                  <c:v>870632</c:v>
                </c:pt>
                <c:pt idx="4">
                  <c:v>2097162</c:v>
                </c:pt>
                <c:pt idx="5">
                  <c:v>5876041</c:v>
                </c:pt>
                <c:pt idx="6">
                  <c:v>1398289</c:v>
                </c:pt>
                <c:pt idx="7">
                  <c:v>3407819</c:v>
                </c:pt>
              </c:numCache>
            </c:numRef>
          </c:val>
        </c:ser>
        <c:ser>
          <c:idx val="4"/>
          <c:order val="3"/>
          <c:tx>
            <c:strRef>
              <c:f>Sayfa1!$F$1</c:f>
              <c:strCache>
                <c:ptCount val="1"/>
                <c:pt idx="0">
                  <c:v>İnşaat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Sayfa1!$F$2:$F$9</c:f>
              <c:numCache>
                <c:formatCode>0</c:formatCode>
                <c:ptCount val="8"/>
                <c:pt idx="0">
                  <c:v>1395579</c:v>
                </c:pt>
                <c:pt idx="1">
                  <c:v>4070626</c:v>
                </c:pt>
                <c:pt idx="2">
                  <c:v>1308903</c:v>
                </c:pt>
                <c:pt idx="3">
                  <c:v>1911728</c:v>
                </c:pt>
                <c:pt idx="4">
                  <c:v>2161616</c:v>
                </c:pt>
                <c:pt idx="5">
                  <c:v>4188894</c:v>
                </c:pt>
                <c:pt idx="6">
                  <c:v>1129155</c:v>
                </c:pt>
                <c:pt idx="7">
                  <c:v>2668156</c:v>
                </c:pt>
              </c:numCache>
            </c:numRef>
          </c:val>
        </c:ser>
        <c:ser>
          <c:idx val="5"/>
          <c:order val="4"/>
          <c:tx>
            <c:strRef>
              <c:f>Sayfa1!$G$1</c:f>
              <c:strCache>
                <c:ptCount val="1"/>
                <c:pt idx="0">
                  <c:v>Hizmetler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Sayfa1!$G$2:$G$9</c:f>
              <c:numCache>
                <c:formatCode>0</c:formatCode>
                <c:ptCount val="8"/>
                <c:pt idx="0">
                  <c:v>2907357</c:v>
                </c:pt>
                <c:pt idx="1">
                  <c:v>7282585</c:v>
                </c:pt>
                <c:pt idx="2">
                  <c:v>1367364</c:v>
                </c:pt>
                <c:pt idx="3">
                  <c:v>2911312</c:v>
                </c:pt>
                <c:pt idx="4">
                  <c:v>4866855</c:v>
                </c:pt>
                <c:pt idx="5">
                  <c:v>9485637</c:v>
                </c:pt>
                <c:pt idx="6">
                  <c:v>1039131</c:v>
                </c:pt>
                <c:pt idx="7">
                  <c:v>2225325</c:v>
                </c:pt>
              </c:numCache>
            </c:numRef>
          </c:val>
        </c:ser>
        <c:ser>
          <c:idx val="6"/>
          <c:order val="5"/>
          <c:tx>
            <c:strRef>
              <c:f>Sayfa1!$H$1</c:f>
              <c:strCache>
                <c:ptCount val="1"/>
                <c:pt idx="0">
                  <c:v>Bilgi ve iletişim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Sayfa1!$H$2:$H$9</c:f>
              <c:numCache>
                <c:formatCode>0</c:formatCode>
                <c:ptCount val="8"/>
                <c:pt idx="0">
                  <c:v>110132</c:v>
                </c:pt>
                <c:pt idx="1">
                  <c:v>133290</c:v>
                </c:pt>
                <c:pt idx="2">
                  <c:v>83862</c:v>
                </c:pt>
                <c:pt idx="3">
                  <c:v>68177</c:v>
                </c:pt>
                <c:pt idx="4">
                  <c:v>248406</c:v>
                </c:pt>
                <c:pt idx="5">
                  <c:v>520755</c:v>
                </c:pt>
                <c:pt idx="6">
                  <c:v>51896</c:v>
                </c:pt>
                <c:pt idx="7">
                  <c:v>85602</c:v>
                </c:pt>
              </c:numCache>
            </c:numRef>
          </c:val>
        </c:ser>
        <c:ser>
          <c:idx val="7"/>
          <c:order val="6"/>
          <c:tx>
            <c:strRef>
              <c:f>Sayfa1!$I$1</c:f>
              <c:strCache>
                <c:ptCount val="1"/>
                <c:pt idx="0">
                  <c:v>Finans ve sigortacılık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Sayfa1!$I$2:$I$9</c:f>
              <c:numCache>
                <c:formatCode>0</c:formatCode>
                <c:ptCount val="8"/>
                <c:pt idx="0">
                  <c:v>157132</c:v>
                </c:pt>
                <c:pt idx="1">
                  <c:v>864331</c:v>
                </c:pt>
                <c:pt idx="2">
                  <c:v>52524</c:v>
                </c:pt>
                <c:pt idx="3">
                  <c:v>295617</c:v>
                </c:pt>
                <c:pt idx="4">
                  <c:v>372823</c:v>
                </c:pt>
                <c:pt idx="5">
                  <c:v>1405085</c:v>
                </c:pt>
                <c:pt idx="6">
                  <c:v>66962</c:v>
                </c:pt>
                <c:pt idx="7">
                  <c:v>315653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64816128"/>
        <c:axId val="264817664"/>
      </c:barChart>
      <c:catAx>
        <c:axId val="26481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64817664"/>
        <c:crosses val="autoZero"/>
        <c:auto val="1"/>
        <c:lblAlgn val="ctr"/>
        <c:lblOffset val="100"/>
        <c:noMultiLvlLbl val="0"/>
      </c:catAx>
      <c:valAx>
        <c:axId val="264817664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264816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9595104276886852"/>
          <c:y val="2.8762846082746211E-2"/>
          <c:w val="0.66681800900541888"/>
          <c:h val="0.1488684074840676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'İşlenen tarım alanı'!$A$94</c:f>
              <c:strCache>
                <c:ptCount val="1"/>
                <c:pt idx="0">
                  <c:v>Adana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alanı'!$B$94:$R$94</c:f>
              <c:numCache>
                <c:formatCode>#,##0</c:formatCode>
                <c:ptCount val="17"/>
                <c:pt idx="0">
                  <c:v>551656</c:v>
                </c:pt>
                <c:pt idx="1">
                  <c:v>549124</c:v>
                </c:pt>
                <c:pt idx="2">
                  <c:v>513934</c:v>
                </c:pt>
                <c:pt idx="3">
                  <c:v>503405</c:v>
                </c:pt>
                <c:pt idx="4">
                  <c:v>501884</c:v>
                </c:pt>
                <c:pt idx="5">
                  <c:v>506801</c:v>
                </c:pt>
                <c:pt idx="6">
                  <c:v>492374</c:v>
                </c:pt>
                <c:pt idx="7">
                  <c:v>435794</c:v>
                </c:pt>
                <c:pt idx="8">
                  <c:v>418449</c:v>
                </c:pt>
                <c:pt idx="9">
                  <c:v>409053</c:v>
                </c:pt>
                <c:pt idx="10">
                  <c:v>430698</c:v>
                </c:pt>
                <c:pt idx="11">
                  <c:v>421460</c:v>
                </c:pt>
                <c:pt idx="12">
                  <c:v>423036</c:v>
                </c:pt>
                <c:pt idx="13">
                  <c:v>427031</c:v>
                </c:pt>
                <c:pt idx="14">
                  <c:v>411390</c:v>
                </c:pt>
                <c:pt idx="15">
                  <c:v>398199</c:v>
                </c:pt>
                <c:pt idx="16">
                  <c:v>397801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'İşlenen tarım alanı'!$A$95</c:f>
              <c:strCache>
                <c:ptCount val="1"/>
                <c:pt idx="0">
                  <c:v>Gaziantep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alanı'!$B$95:$R$95</c:f>
              <c:numCache>
                <c:formatCode>#,##0</c:formatCode>
                <c:ptCount val="17"/>
                <c:pt idx="0">
                  <c:v>221715</c:v>
                </c:pt>
                <c:pt idx="1">
                  <c:v>215012</c:v>
                </c:pt>
                <c:pt idx="2">
                  <c:v>202041</c:v>
                </c:pt>
                <c:pt idx="3">
                  <c:v>200985</c:v>
                </c:pt>
                <c:pt idx="4">
                  <c:v>170893</c:v>
                </c:pt>
                <c:pt idx="5">
                  <c:v>165118</c:v>
                </c:pt>
                <c:pt idx="6">
                  <c:v>160499</c:v>
                </c:pt>
                <c:pt idx="7">
                  <c:v>159053</c:v>
                </c:pt>
                <c:pt idx="8">
                  <c:v>163603</c:v>
                </c:pt>
                <c:pt idx="9">
                  <c:v>160799</c:v>
                </c:pt>
                <c:pt idx="10">
                  <c:v>161273</c:v>
                </c:pt>
                <c:pt idx="11">
                  <c:v>158068</c:v>
                </c:pt>
                <c:pt idx="12">
                  <c:v>149660</c:v>
                </c:pt>
                <c:pt idx="13">
                  <c:v>143468</c:v>
                </c:pt>
                <c:pt idx="14">
                  <c:v>135312</c:v>
                </c:pt>
                <c:pt idx="15">
                  <c:v>132044</c:v>
                </c:pt>
                <c:pt idx="16">
                  <c:v>132392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'İşlenen tarım alanı'!$A$96</c:f>
              <c:strCache>
                <c:ptCount val="1"/>
                <c:pt idx="0">
                  <c:v>Kahramanmaraş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alanı'!$B$96:$R$96</c:f>
              <c:numCache>
                <c:formatCode>#,##0</c:formatCode>
                <c:ptCount val="17"/>
                <c:pt idx="0">
                  <c:v>393701</c:v>
                </c:pt>
                <c:pt idx="1">
                  <c:v>370730</c:v>
                </c:pt>
                <c:pt idx="2">
                  <c:v>349037</c:v>
                </c:pt>
                <c:pt idx="3">
                  <c:v>330734</c:v>
                </c:pt>
                <c:pt idx="4">
                  <c:v>314578</c:v>
                </c:pt>
                <c:pt idx="5">
                  <c:v>296323</c:v>
                </c:pt>
                <c:pt idx="6">
                  <c:v>299915</c:v>
                </c:pt>
                <c:pt idx="7">
                  <c:v>310472</c:v>
                </c:pt>
                <c:pt idx="8">
                  <c:v>255652</c:v>
                </c:pt>
                <c:pt idx="9">
                  <c:v>287209</c:v>
                </c:pt>
                <c:pt idx="10">
                  <c:v>296966</c:v>
                </c:pt>
                <c:pt idx="11">
                  <c:v>291688</c:v>
                </c:pt>
                <c:pt idx="12">
                  <c:v>288430</c:v>
                </c:pt>
                <c:pt idx="13">
                  <c:v>290926</c:v>
                </c:pt>
                <c:pt idx="14">
                  <c:v>300012</c:v>
                </c:pt>
                <c:pt idx="15">
                  <c:v>291789</c:v>
                </c:pt>
                <c:pt idx="16">
                  <c:v>296814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'İşlenen tarım alanı'!$A$97</c:f>
              <c:strCache>
                <c:ptCount val="1"/>
                <c:pt idx="0">
                  <c:v>Şanlıurfa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alanı'!$B$97:$R$97</c:f>
              <c:numCache>
                <c:formatCode>#,##0</c:formatCode>
                <c:ptCount val="17"/>
                <c:pt idx="0">
                  <c:v>1092075</c:v>
                </c:pt>
                <c:pt idx="1">
                  <c:v>1081280</c:v>
                </c:pt>
                <c:pt idx="2">
                  <c:v>1041997</c:v>
                </c:pt>
                <c:pt idx="3">
                  <c:v>1019174</c:v>
                </c:pt>
                <c:pt idx="4">
                  <c:v>1039815</c:v>
                </c:pt>
                <c:pt idx="5">
                  <c:v>1078246</c:v>
                </c:pt>
                <c:pt idx="6">
                  <c:v>1155384</c:v>
                </c:pt>
                <c:pt idx="7">
                  <c:v>1033697</c:v>
                </c:pt>
                <c:pt idx="8">
                  <c:v>957294</c:v>
                </c:pt>
                <c:pt idx="9">
                  <c:v>1105240</c:v>
                </c:pt>
                <c:pt idx="10">
                  <c:v>1066906</c:v>
                </c:pt>
                <c:pt idx="11">
                  <c:v>1058443</c:v>
                </c:pt>
                <c:pt idx="12">
                  <c:v>1014279</c:v>
                </c:pt>
                <c:pt idx="13">
                  <c:v>964535</c:v>
                </c:pt>
                <c:pt idx="14">
                  <c:v>897014</c:v>
                </c:pt>
                <c:pt idx="15">
                  <c:v>912439</c:v>
                </c:pt>
                <c:pt idx="16">
                  <c:v>884358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100608"/>
        <c:axId val="192110592"/>
      </c:lineChart>
      <c:catAx>
        <c:axId val="192100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2110592"/>
        <c:crosses val="autoZero"/>
        <c:auto val="1"/>
        <c:lblAlgn val="ctr"/>
        <c:lblOffset val="100"/>
        <c:noMultiLvlLbl val="0"/>
      </c:catAx>
      <c:valAx>
        <c:axId val="1921105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92100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800" b="1">
                <a:solidFill>
                  <a:schemeClr val="tx1"/>
                </a:solidFill>
              </a:rPr>
              <a:t>Lisanslı</a:t>
            </a:r>
            <a:r>
              <a:rPr lang="tr-TR" sz="1800" b="1" baseline="0">
                <a:solidFill>
                  <a:schemeClr val="tx1"/>
                </a:solidFill>
              </a:rPr>
              <a:t> Elektrik Üretimi</a:t>
            </a:r>
            <a:endParaRPr lang="tr-TR" sz="18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8181233595800523"/>
          <c:y val="2.77777777777777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'Lisanslı elektrik üretimi'!$B$2</c:f>
              <c:strCache>
                <c:ptCount val="1"/>
                <c:pt idx="0">
                  <c:v>Üretim (GWh)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üretimi'!$B$3:$B$7</c:f>
              <c:numCache>
                <c:formatCode>#,##0.00</c:formatCode>
                <c:ptCount val="5"/>
                <c:pt idx="0">
                  <c:v>18864.62</c:v>
                </c:pt>
                <c:pt idx="1">
                  <c:v>10004.5</c:v>
                </c:pt>
                <c:pt idx="2">
                  <c:v>8843.4500000000007</c:v>
                </c:pt>
                <c:pt idx="3">
                  <c:v>7339.09</c:v>
                </c:pt>
                <c:pt idx="4">
                  <c:v>995.58</c:v>
                </c:pt>
              </c:numCache>
            </c:numRef>
          </c:val>
        </c:ser>
        <c:ser>
          <c:idx val="1"/>
          <c:order val="1"/>
          <c:tx>
            <c:strRef>
              <c:f>'Lisanslı elektrik üretimi'!$C$2</c:f>
              <c:strCache>
                <c:ptCount val="1"/>
                <c:pt idx="0">
                  <c:v>İlin Türkiye içindeki payı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üretimi'!$C$3:$C$7</c:f>
              <c:numCache>
                <c:formatCode>General</c:formatCode>
                <c:ptCount val="5"/>
                <c:pt idx="0">
                  <c:v>6.41</c:v>
                </c:pt>
                <c:pt idx="1">
                  <c:v>3.4</c:v>
                </c:pt>
                <c:pt idx="2">
                  <c:v>3.01</c:v>
                </c:pt>
                <c:pt idx="3">
                  <c:v>2.5</c:v>
                </c:pt>
                <c:pt idx="4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35"/>
        <c:axId val="110288896"/>
        <c:axId val="110290432"/>
      </c:barChart>
      <c:catAx>
        <c:axId val="11028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90432"/>
        <c:crossesAt val="0"/>
        <c:auto val="1"/>
        <c:lblAlgn val="ctr"/>
        <c:lblOffset val="100"/>
        <c:noMultiLvlLbl val="0"/>
      </c:catAx>
      <c:valAx>
        <c:axId val="11029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88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800" b="1" dirty="0">
                <a:solidFill>
                  <a:schemeClr val="tx1"/>
                </a:solidFill>
              </a:rPr>
              <a:t>Lisanslı</a:t>
            </a:r>
            <a:r>
              <a:rPr lang="tr-TR" sz="1800" b="1" baseline="0" dirty="0">
                <a:solidFill>
                  <a:schemeClr val="tx1"/>
                </a:solidFill>
              </a:rPr>
              <a:t> Elektrik Üretimi</a:t>
            </a:r>
            <a:endParaRPr lang="tr-TR" sz="1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8181233595800523"/>
          <c:y val="2.77777777777777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'Lisanslı elektrik üretimi'!$B$2</c:f>
              <c:strCache>
                <c:ptCount val="1"/>
                <c:pt idx="0">
                  <c:v>Üretim (GWh)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üretimi'!$B$3:$B$7</c:f>
              <c:numCache>
                <c:formatCode>#,##0.00</c:formatCode>
                <c:ptCount val="5"/>
                <c:pt idx="0">
                  <c:v>18864.62</c:v>
                </c:pt>
                <c:pt idx="1">
                  <c:v>10004.5</c:v>
                </c:pt>
                <c:pt idx="2">
                  <c:v>8843.4500000000007</c:v>
                </c:pt>
                <c:pt idx="3">
                  <c:v>7339.09</c:v>
                </c:pt>
                <c:pt idx="4">
                  <c:v>995.58</c:v>
                </c:pt>
              </c:numCache>
            </c:numRef>
          </c:val>
        </c:ser>
        <c:ser>
          <c:idx val="1"/>
          <c:order val="1"/>
          <c:tx>
            <c:strRef>
              <c:f>'Lisanslı elektrik üretimi'!$C$2</c:f>
              <c:strCache>
                <c:ptCount val="1"/>
                <c:pt idx="0">
                  <c:v>İlin Türkiye içindeki payı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üretimi'!$C$3:$C$7</c:f>
              <c:numCache>
                <c:formatCode>General</c:formatCode>
                <c:ptCount val="5"/>
                <c:pt idx="0">
                  <c:v>6.41</c:v>
                </c:pt>
                <c:pt idx="1">
                  <c:v>3.4</c:v>
                </c:pt>
                <c:pt idx="2">
                  <c:v>3.01</c:v>
                </c:pt>
                <c:pt idx="3">
                  <c:v>2.5</c:v>
                </c:pt>
                <c:pt idx="4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35"/>
        <c:axId val="110717568"/>
        <c:axId val="110723456"/>
      </c:barChart>
      <c:catAx>
        <c:axId val="11071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23456"/>
        <c:crossesAt val="0"/>
        <c:auto val="1"/>
        <c:lblAlgn val="ctr"/>
        <c:lblOffset val="100"/>
        <c:noMultiLvlLbl val="0"/>
      </c:catAx>
      <c:valAx>
        <c:axId val="11072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17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800" b="1" dirty="0">
                <a:solidFill>
                  <a:schemeClr val="tx1"/>
                </a:solidFill>
              </a:rPr>
              <a:t>Lisansız</a:t>
            </a:r>
            <a:r>
              <a:rPr lang="tr-TR" sz="1800" b="1" baseline="0" dirty="0">
                <a:solidFill>
                  <a:schemeClr val="tx1"/>
                </a:solidFill>
              </a:rPr>
              <a:t> </a:t>
            </a:r>
            <a:r>
              <a:rPr lang="tr-TR" sz="1800" b="1" baseline="0" dirty="0" smtClean="0">
                <a:solidFill>
                  <a:schemeClr val="tx1"/>
                </a:solidFill>
              </a:rPr>
              <a:t>Elektrik </a:t>
            </a:r>
            <a:r>
              <a:rPr lang="tr-TR" sz="1800" b="1" baseline="0" dirty="0">
                <a:solidFill>
                  <a:schemeClr val="tx1"/>
                </a:solidFill>
              </a:rPr>
              <a:t>Üretimi </a:t>
            </a:r>
            <a:endParaRPr lang="tr-TR" sz="18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'Lisanssız elektrik üretimi'!$B$2</c:f>
              <c:strCache>
                <c:ptCount val="1"/>
                <c:pt idx="0">
                  <c:v>İhtiyaç fazlası olarak sisteme verilen enerji miktarı  (MWh)</c:v>
                </c:pt>
              </c:strCache>
            </c:strRef>
          </c:tx>
          <c:spPr>
            <a:solidFill>
              <a:schemeClr val="accent1"/>
            </a:solidFill>
            <a:ln cap="rnd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'Lisanssız elektrik üretimi'!$A$3:$A$7</c:f>
              <c:strCache>
                <c:ptCount val="5"/>
                <c:pt idx="0">
                  <c:v>ŞANLIURFA</c:v>
                </c:pt>
                <c:pt idx="1">
                  <c:v>KAHRAMANMARAŞ</c:v>
                </c:pt>
                <c:pt idx="2">
                  <c:v>GAZİANTEP</c:v>
                </c:pt>
                <c:pt idx="3">
                  <c:v>ADANA</c:v>
                </c:pt>
                <c:pt idx="4">
                  <c:v>İSTANBUL</c:v>
                </c:pt>
              </c:strCache>
            </c:strRef>
          </c:cat>
          <c:val>
            <c:numRef>
              <c:f>'Lisanssız elektrik üretimi'!$B$3:$B$7</c:f>
              <c:numCache>
                <c:formatCode>#,##0.00</c:formatCode>
                <c:ptCount val="5"/>
                <c:pt idx="0">
                  <c:v>654198.16</c:v>
                </c:pt>
                <c:pt idx="1">
                  <c:v>347107.64</c:v>
                </c:pt>
                <c:pt idx="2">
                  <c:v>267375.61</c:v>
                </c:pt>
                <c:pt idx="3">
                  <c:v>204527.18</c:v>
                </c:pt>
                <c:pt idx="4" formatCode="General">
                  <c:v>7693.51</c:v>
                </c:pt>
              </c:numCache>
            </c:numRef>
          </c:val>
        </c:ser>
        <c:ser>
          <c:idx val="1"/>
          <c:order val="1"/>
          <c:tx>
            <c:strRef>
              <c:f>'Lisanssız elektrik üretimi'!$C$2</c:f>
              <c:strCache>
                <c:ptCount val="1"/>
                <c:pt idx="0">
                  <c:v>İlin Türkiye içindeki payı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'Lisanssız elektrik üretimi'!$A$3:$A$7</c:f>
              <c:strCache>
                <c:ptCount val="5"/>
                <c:pt idx="0">
                  <c:v>ŞANLIURFA</c:v>
                </c:pt>
                <c:pt idx="1">
                  <c:v>KAHRAMANMARAŞ</c:v>
                </c:pt>
                <c:pt idx="2">
                  <c:v>GAZİANTEP</c:v>
                </c:pt>
                <c:pt idx="3">
                  <c:v>ADANA</c:v>
                </c:pt>
                <c:pt idx="4">
                  <c:v>İSTANBUL</c:v>
                </c:pt>
              </c:strCache>
            </c:strRef>
          </c:cat>
          <c:val>
            <c:numRef>
              <c:f>'Lisanssız elektrik üretimi'!$C$3:$C$7</c:f>
              <c:numCache>
                <c:formatCode>General</c:formatCode>
                <c:ptCount val="5"/>
                <c:pt idx="0">
                  <c:v>5.82</c:v>
                </c:pt>
                <c:pt idx="1">
                  <c:v>3.09</c:v>
                </c:pt>
                <c:pt idx="2">
                  <c:v>2.38</c:v>
                </c:pt>
                <c:pt idx="3">
                  <c:v>1.82</c:v>
                </c:pt>
                <c:pt idx="4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748800"/>
        <c:axId val="110750336"/>
      </c:barChart>
      <c:catAx>
        <c:axId val="11074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50336"/>
        <c:crossesAt val="0"/>
        <c:auto val="1"/>
        <c:lblAlgn val="ctr"/>
        <c:lblOffset val="100"/>
        <c:noMultiLvlLbl val="0"/>
      </c:catAx>
      <c:valAx>
        <c:axId val="11075033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4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'Elektrik tüketimi'!$A$3</c:f>
              <c:strCache>
                <c:ptCount val="1"/>
                <c:pt idx="0">
                  <c:v>ADANA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tüketimi'!$B$3:$G$3</c:f>
              <c:numCache>
                <c:formatCode>#,##0.00</c:formatCode>
                <c:ptCount val="6"/>
                <c:pt idx="0">
                  <c:v>122231</c:v>
                </c:pt>
                <c:pt idx="1">
                  <c:v>1977459</c:v>
                </c:pt>
                <c:pt idx="2">
                  <c:v>3374489</c:v>
                </c:pt>
                <c:pt idx="3">
                  <c:v>178531</c:v>
                </c:pt>
                <c:pt idx="4">
                  <c:v>1499523</c:v>
                </c:pt>
                <c:pt idx="5">
                  <c:v>7152233</c:v>
                </c:pt>
              </c:numCache>
            </c:numRef>
          </c:val>
        </c:ser>
        <c:ser>
          <c:idx val="1"/>
          <c:order val="1"/>
          <c:tx>
            <c:strRef>
              <c:f>'Elektrik tüketimi'!$A$4</c:f>
              <c:strCache>
                <c:ptCount val="1"/>
                <c:pt idx="0">
                  <c:v>GAZİANTEP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tüketimi'!$B$4:$G$4</c:f>
              <c:numCache>
                <c:formatCode>#,##0.00</c:formatCode>
                <c:ptCount val="6"/>
                <c:pt idx="0">
                  <c:v>91310</c:v>
                </c:pt>
                <c:pt idx="1">
                  <c:v>1338973</c:v>
                </c:pt>
                <c:pt idx="2">
                  <c:v>5577939</c:v>
                </c:pt>
                <c:pt idx="3">
                  <c:v>119905</c:v>
                </c:pt>
                <c:pt idx="4">
                  <c:v>1025212</c:v>
                </c:pt>
                <c:pt idx="5">
                  <c:v>8153338</c:v>
                </c:pt>
              </c:numCache>
            </c:numRef>
          </c:val>
        </c:ser>
        <c:ser>
          <c:idx val="2"/>
          <c:order val="2"/>
          <c:tx>
            <c:strRef>
              <c:f>'Elektrik tüketimi'!$A$5</c:f>
              <c:strCache>
                <c:ptCount val="1"/>
                <c:pt idx="0">
                  <c:v>KAHRAMANMARAŞ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tüketimi'!$B$5:$G$5</c:f>
              <c:numCache>
                <c:formatCode>#,##0.00</c:formatCode>
                <c:ptCount val="6"/>
                <c:pt idx="0">
                  <c:v>74172</c:v>
                </c:pt>
                <c:pt idx="1">
                  <c:v>569611</c:v>
                </c:pt>
                <c:pt idx="2">
                  <c:v>2546242</c:v>
                </c:pt>
                <c:pt idx="3">
                  <c:v>73965</c:v>
                </c:pt>
                <c:pt idx="4">
                  <c:v>518642</c:v>
                </c:pt>
                <c:pt idx="5">
                  <c:v>3782632</c:v>
                </c:pt>
              </c:numCache>
            </c:numRef>
          </c:val>
        </c:ser>
        <c:ser>
          <c:idx val="3"/>
          <c:order val="3"/>
          <c:tx>
            <c:strRef>
              <c:f>'Elektrik tüketimi'!$A$6</c:f>
              <c:strCache>
                <c:ptCount val="1"/>
                <c:pt idx="0">
                  <c:v>ŞANLIURFA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tüketimi'!$B$6:$G$6</c:f>
              <c:numCache>
                <c:formatCode>#,##0.00</c:formatCode>
                <c:ptCount val="6"/>
                <c:pt idx="0">
                  <c:v>58434</c:v>
                </c:pt>
                <c:pt idx="1">
                  <c:v>1122199</c:v>
                </c:pt>
                <c:pt idx="2">
                  <c:v>804014</c:v>
                </c:pt>
                <c:pt idx="3">
                  <c:v>2532902</c:v>
                </c:pt>
                <c:pt idx="4">
                  <c:v>832909</c:v>
                </c:pt>
                <c:pt idx="5">
                  <c:v>5350458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462400"/>
        <c:axId val="127464192"/>
      </c:barChart>
      <c:catAx>
        <c:axId val="12746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464192"/>
        <c:crosses val="autoZero"/>
        <c:auto val="1"/>
        <c:lblAlgn val="ctr"/>
        <c:lblOffset val="100"/>
        <c:noMultiLvlLbl val="0"/>
      </c:catAx>
      <c:valAx>
        <c:axId val="1274641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462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691588785046728E-2"/>
          <c:y val="5.6140350877192984E-2"/>
          <c:w val="0.98056074766355139"/>
          <c:h val="0.8175438596491227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Sheet1!$A$1:$J$1</c:f>
              <c:numCache>
                <c:formatCode>General</c:formatCode>
                <c:ptCount val="10"/>
                <c:pt idx="0">
                  <c:v>47697</c:v>
                </c:pt>
                <c:pt idx="1">
                  <c:v>47571</c:v>
                </c:pt>
                <c:pt idx="2">
                  <c:v>161705</c:v>
                </c:pt>
                <c:pt idx="3">
                  <c:v>65569</c:v>
                </c:pt>
                <c:pt idx="4">
                  <c:v>160696</c:v>
                </c:pt>
                <c:pt idx="5">
                  <c:v>125427</c:v>
                </c:pt>
                <c:pt idx="6">
                  <c:v>84583</c:v>
                </c:pt>
                <c:pt idx="7">
                  <c:v>6308</c:v>
                </c:pt>
                <c:pt idx="8">
                  <c:v>1025</c:v>
                </c:pt>
                <c:pt idx="9">
                  <c:v>7929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8B-4405-9F22-52CEC7292403}"/>
            </c:ext>
          </c:extLst>
        </c:ser>
        <c:ser>
          <c:idx val="1"/>
          <c:order val="1"/>
          <c:spPr>
            <a:solidFill>
              <a:srgbClr val="00206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Sheet1!$A$2:$J$2</c:f>
              <c:numCache>
                <c:formatCode>General</c:formatCode>
                <c:ptCount val="10"/>
                <c:pt idx="0">
                  <c:v>15978</c:v>
                </c:pt>
                <c:pt idx="1">
                  <c:v>15978</c:v>
                </c:pt>
                <c:pt idx="2">
                  <c:v>96603</c:v>
                </c:pt>
                <c:pt idx="3">
                  <c:v>107062</c:v>
                </c:pt>
                <c:pt idx="4">
                  <c:v>207947</c:v>
                </c:pt>
                <c:pt idx="5">
                  <c:v>163845</c:v>
                </c:pt>
                <c:pt idx="6">
                  <c:v>97391</c:v>
                </c:pt>
                <c:pt idx="7">
                  <c:v>9967</c:v>
                </c:pt>
                <c:pt idx="8">
                  <c:v>1644</c:v>
                </c:pt>
                <c:pt idx="9">
                  <c:v>6780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8B-4405-9F22-52CEC7292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2050560"/>
        <c:axId val="202052352"/>
      </c:barChart>
      <c:catAx>
        <c:axId val="20205056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02052352"/>
        <c:crosses val="min"/>
        <c:auto val="0"/>
        <c:lblAlgn val="ctr"/>
        <c:lblOffset val="100"/>
        <c:noMultiLvlLbl val="0"/>
      </c:catAx>
      <c:valAx>
        <c:axId val="202052352"/>
        <c:scaling>
          <c:orientation val="minMax"/>
          <c:max val="61544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205056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96261682242994E-3"/>
          <c:y val="6.6496163682864456E-2"/>
          <c:w val="0.98056074766355139"/>
          <c:h val="0.8670076726342711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Sheet1!$A$1:$J$1</c:f>
              <c:numCache>
                <c:formatCode>General</c:formatCode>
                <c:ptCount val="10"/>
                <c:pt idx="0">
                  <c:v>90457</c:v>
                </c:pt>
                <c:pt idx="1">
                  <c:v>59286</c:v>
                </c:pt>
                <c:pt idx="2">
                  <c:v>392822</c:v>
                </c:pt>
                <c:pt idx="3">
                  <c:v>97947</c:v>
                </c:pt>
                <c:pt idx="4">
                  <c:v>54159</c:v>
                </c:pt>
                <c:pt idx="5">
                  <c:v>165883</c:v>
                </c:pt>
                <c:pt idx="6">
                  <c:v>51805</c:v>
                </c:pt>
                <c:pt idx="7">
                  <c:v>2809</c:v>
                </c:pt>
                <c:pt idx="8">
                  <c:v>611</c:v>
                </c:pt>
                <c:pt idx="9">
                  <c:v>50542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25-4BC7-8232-7DC6770121CF}"/>
            </c:ext>
          </c:extLst>
        </c:ser>
        <c:ser>
          <c:idx val="1"/>
          <c:order val="1"/>
          <c:spPr>
            <a:solidFill>
              <a:srgbClr val="00206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Sheet1!$A$2:$J$2</c:f>
              <c:numCache>
                <c:formatCode>General</c:formatCode>
                <c:ptCount val="10"/>
                <c:pt idx="0">
                  <c:v>20635</c:v>
                </c:pt>
                <c:pt idx="1">
                  <c:v>34609</c:v>
                </c:pt>
                <c:pt idx="2">
                  <c:v>337265</c:v>
                </c:pt>
                <c:pt idx="3">
                  <c:v>102017</c:v>
                </c:pt>
                <c:pt idx="4">
                  <c:v>84252</c:v>
                </c:pt>
                <c:pt idx="5">
                  <c:v>223180</c:v>
                </c:pt>
                <c:pt idx="6">
                  <c:v>80312</c:v>
                </c:pt>
                <c:pt idx="7">
                  <c:v>4545</c:v>
                </c:pt>
                <c:pt idx="8">
                  <c:v>1256</c:v>
                </c:pt>
                <c:pt idx="9">
                  <c:v>60082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25-4BC7-8232-7DC677012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2532352"/>
        <c:axId val="202533888"/>
      </c:barChart>
      <c:catAx>
        <c:axId val="2025323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02533888"/>
        <c:crosses val="min"/>
        <c:auto val="0"/>
        <c:lblAlgn val="ctr"/>
        <c:lblOffset val="100"/>
        <c:noMultiLvlLbl val="0"/>
      </c:catAx>
      <c:valAx>
        <c:axId val="202533888"/>
        <c:scaling>
          <c:orientation val="minMax"/>
          <c:max val="73008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253235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96261682242994E-3"/>
          <c:y val="0.21870286576168929"/>
          <c:w val="0.98056074766355139"/>
          <c:h val="0.70286576168929105"/>
        </c:manualLayout>
      </c:layou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2228864"/>
        <c:axId val="202230400"/>
      </c:barChart>
      <c:catAx>
        <c:axId val="202228864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02230400"/>
        <c:crosses val="min"/>
        <c:auto val="0"/>
        <c:lblAlgn val="ctr"/>
        <c:lblOffset val="100"/>
        <c:noMultiLvlLbl val="0"/>
      </c:catAx>
      <c:valAx>
        <c:axId val="202230400"/>
        <c:scaling>
          <c:orientation val="minMax"/>
          <c:max val="26.13029120129343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222886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'Bitirilen eğitim durumu'!$A$4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durumu'!$B$4:$K$4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'Bitirilen eğitim durumu'!$A$5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durumu'!$B$5:$K$5</c:f>
              <c:numCache>
                <c:formatCode>General</c:formatCode>
                <c:ptCount val="10"/>
                <c:pt idx="0">
                  <c:v>130056</c:v>
                </c:pt>
                <c:pt idx="1">
                  <c:v>100987</c:v>
                </c:pt>
                <c:pt idx="2">
                  <c:v>346182</c:v>
                </c:pt>
                <c:pt idx="3">
                  <c:v>142439</c:v>
                </c:pt>
                <c:pt idx="4">
                  <c:v>43674</c:v>
                </c:pt>
                <c:pt idx="5">
                  <c:v>140400</c:v>
                </c:pt>
                <c:pt idx="6">
                  <c:v>41735</c:v>
                </c:pt>
                <c:pt idx="7">
                  <c:v>2143</c:v>
                </c:pt>
                <c:pt idx="8">
                  <c:v>644</c:v>
                </c:pt>
                <c:pt idx="9">
                  <c:v>94507</c:v>
                </c:pt>
              </c:numCache>
            </c:numRef>
          </c:val>
        </c:ser>
        <c:ser>
          <c:idx val="2"/>
          <c:order val="2"/>
          <c:tx>
            <c:strRef>
              <c:f>'Bitirilen eğitim durumu'!$A$6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333399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durumu'!$B$6:$K$6</c:f>
              <c:numCache>
                <c:formatCode>General</c:formatCode>
                <c:ptCount val="10"/>
                <c:pt idx="0">
                  <c:v>52775</c:v>
                </c:pt>
                <c:pt idx="1">
                  <c:v>63675</c:v>
                </c:pt>
                <c:pt idx="2">
                  <c:v>258308</c:v>
                </c:pt>
                <c:pt idx="3">
                  <c:v>172631</c:v>
                </c:pt>
                <c:pt idx="4">
                  <c:v>368643</c:v>
                </c:pt>
                <c:pt idx="5">
                  <c:v>289272</c:v>
                </c:pt>
                <c:pt idx="6">
                  <c:v>182514</c:v>
                </c:pt>
                <c:pt idx="7">
                  <c:v>16275</c:v>
                </c:pt>
                <c:pt idx="8">
                  <c:v>2669</c:v>
                </c:pt>
                <c:pt idx="9">
                  <c:v>14709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gapDepth val="132"/>
        <c:shape val="box"/>
        <c:axId val="203157504"/>
        <c:axId val="203159040"/>
        <c:axId val="0"/>
      </c:bar3DChart>
      <c:catAx>
        <c:axId val="20315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159040"/>
        <c:crosses val="autoZero"/>
        <c:auto val="1"/>
        <c:lblAlgn val="ctr"/>
        <c:lblOffset val="100"/>
        <c:noMultiLvlLbl val="0"/>
      </c:catAx>
      <c:valAx>
        <c:axId val="203159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15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80575539568345"/>
          <c:y val="0.18929503916449086"/>
          <c:w val="0.61438848920863309"/>
          <c:h val="0.7428198433420365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112271540469973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6DC-4E10-AE52-61B6540A4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686684073107049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6DC-4E10-AE52-61B6540A4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70.599999999999994</c:v>
                </c:pt>
                <c:pt idx="1">
                  <c:v>83.6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DC-4E10-AE52-61B6540A4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65368192"/>
        <c:axId val="165369728"/>
      </c:barChart>
      <c:catAx>
        <c:axId val="16536819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65369728"/>
        <c:crosses val="min"/>
        <c:auto val="0"/>
        <c:lblAlgn val="ctr"/>
        <c:lblOffset val="100"/>
        <c:noMultiLvlLbl val="0"/>
      </c:catAx>
      <c:valAx>
        <c:axId val="165369728"/>
        <c:scaling>
          <c:orientation val="minMax"/>
          <c:max val="83.6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6536819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000"/>
              <a:t>Hastane</a:t>
            </a:r>
            <a:r>
              <a:rPr lang="tr-TR" sz="1000" baseline="0"/>
              <a:t> yatak sayısı </a:t>
            </a:r>
            <a:endParaRPr lang="en-US" sz="10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'Hastane yatak sayısı'!$A$3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'Hastane yatak sayısı'!$B$2:$S$2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'Hastane yatak sayısı'!$B$3:$S$3</c:f>
              <c:numCache>
                <c:formatCode>#,##0</c:formatCode>
                <c:ptCount val="18"/>
                <c:pt idx="0">
                  <c:v>2154</c:v>
                </c:pt>
                <c:pt idx="1">
                  <c:v>2073</c:v>
                </c:pt>
                <c:pt idx="2">
                  <c:v>2117</c:v>
                </c:pt>
                <c:pt idx="3">
                  <c:v>2295</c:v>
                </c:pt>
                <c:pt idx="4">
                  <c:v>2661</c:v>
                </c:pt>
                <c:pt idx="5">
                  <c:v>2869</c:v>
                </c:pt>
                <c:pt idx="6">
                  <c:v>3171</c:v>
                </c:pt>
                <c:pt idx="7">
                  <c:v>3383</c:v>
                </c:pt>
                <c:pt idx="8">
                  <c:v>3892</c:v>
                </c:pt>
                <c:pt idx="9">
                  <c:v>4101</c:v>
                </c:pt>
                <c:pt idx="10">
                  <c:v>4342</c:v>
                </c:pt>
                <c:pt idx="11">
                  <c:v>4450</c:v>
                </c:pt>
                <c:pt idx="12">
                  <c:v>4611</c:v>
                </c:pt>
                <c:pt idx="13">
                  <c:v>4611</c:v>
                </c:pt>
                <c:pt idx="14">
                  <c:v>5653</c:v>
                </c:pt>
                <c:pt idx="15">
                  <c:v>5878</c:v>
                </c:pt>
                <c:pt idx="16">
                  <c:v>6015</c:v>
                </c:pt>
                <c:pt idx="17">
                  <c:v>6265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313792"/>
        <c:axId val="127315328"/>
      </c:barChart>
      <c:catAx>
        <c:axId val="12731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315328"/>
        <c:crosses val="autoZero"/>
        <c:auto val="1"/>
        <c:lblAlgn val="ctr"/>
        <c:lblOffset val="100"/>
        <c:noMultiLvlLbl val="0"/>
      </c:catAx>
      <c:valAx>
        <c:axId val="12731532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31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44753086419753085"/>
          <c:w val="0.75575221238938051"/>
          <c:h val="0.3919753086419753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074074074074073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2,0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E00-471A-9B9A-8DE6093346F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259259259259259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2,2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00-471A-9B9A-8DE609334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51540480"/>
        <c:axId val="151542016"/>
      </c:barChart>
      <c:catAx>
        <c:axId val="1515404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51542016"/>
        <c:crosses val="min"/>
        <c:auto val="0"/>
        <c:lblAlgn val="ctr"/>
        <c:lblOffset val="100"/>
        <c:noMultiLvlLbl val="0"/>
      </c:catAx>
      <c:valAx>
        <c:axId val="151542016"/>
        <c:scaling>
          <c:orientation val="minMax"/>
          <c:max val="1.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154048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43543543543543545"/>
          <c:w val="0.75575221238938051"/>
          <c:h val="0.4084084084084084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6336336336336339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1,0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00B-47FA-876E-B9C20A8162C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2642642642642642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00B-47FA-876E-B9C20A8162C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1.4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0B-47FA-876E-B9C20A816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65393152"/>
        <c:axId val="165394688"/>
      </c:barChart>
      <c:catAx>
        <c:axId val="1653931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65394688"/>
        <c:crosses val="min"/>
        <c:auto val="0"/>
        <c:lblAlgn val="ctr"/>
        <c:lblOffset val="100"/>
        <c:noMultiLvlLbl val="0"/>
      </c:catAx>
      <c:valAx>
        <c:axId val="165394688"/>
        <c:scaling>
          <c:orientation val="minMax"/>
          <c:max val="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6539315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20061825605132685"/>
          <c:w val="0.73451327433628322"/>
          <c:h val="0.638889860989598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827160493827160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1,5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7.0609100790321455E-3"/>
                  <c:y val="-0.5191398084823056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50-4729-A948-541DDF376B6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7465133281627454"/>
                      <c:h val="0.139541916154479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2.4398759999999999</c:v>
                </c:pt>
                <c:pt idx="1">
                  <c:v>3.1018330000000001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50-4729-A948-541DDF376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65552512"/>
        <c:axId val="165554048"/>
      </c:barChart>
      <c:catAx>
        <c:axId val="1655525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65554048"/>
        <c:crosses val="min"/>
        <c:auto val="0"/>
        <c:lblAlgn val="ctr"/>
        <c:lblOffset val="100"/>
        <c:noMultiLvlLbl val="0"/>
      </c:catAx>
      <c:valAx>
        <c:axId val="165554048"/>
        <c:scaling>
          <c:orientation val="minMax"/>
          <c:max val="3.1018330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6555251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283348113968705E-2"/>
          <c:y val="4.6928548345810658E-2"/>
          <c:w val="0.85286583977664254"/>
          <c:h val="0.756511713997203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GSYH!$A$101</c:f>
              <c:strCache>
                <c:ptCount val="1"/>
                <c:pt idx="0">
                  <c:v>Adana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GSYH!$B$101:$R$101</c:f>
              <c:numCache>
                <c:formatCode>General</c:formatCode>
                <c:ptCount val="17"/>
                <c:pt idx="0">
                  <c:v>11.839365000000001</c:v>
                </c:pt>
                <c:pt idx="1">
                  <c:v>13.799884</c:v>
                </c:pt>
                <c:pt idx="2">
                  <c:v>15.910092000000001</c:v>
                </c:pt>
                <c:pt idx="3">
                  <c:v>17.808703999999999</c:v>
                </c:pt>
                <c:pt idx="4">
                  <c:v>19.914663999999998</c:v>
                </c:pt>
                <c:pt idx="5">
                  <c:v>20.44725</c:v>
                </c:pt>
                <c:pt idx="6">
                  <c:v>24.033702000000002</c:v>
                </c:pt>
                <c:pt idx="7">
                  <c:v>28.353287999999999</c:v>
                </c:pt>
                <c:pt idx="8">
                  <c:v>32.163446999999998</c:v>
                </c:pt>
                <c:pt idx="9">
                  <c:v>36.908828999999997</c:v>
                </c:pt>
                <c:pt idx="10">
                  <c:v>40.676800999999998</c:v>
                </c:pt>
                <c:pt idx="11">
                  <c:v>46.699385999999997</c:v>
                </c:pt>
                <c:pt idx="12">
                  <c:v>52.807198</c:v>
                </c:pt>
                <c:pt idx="13">
                  <c:v>61.022300999999999</c:v>
                </c:pt>
                <c:pt idx="14">
                  <c:v>70.271231</c:v>
                </c:pt>
                <c:pt idx="15">
                  <c:v>81.920045999999999</c:v>
                </c:pt>
                <c:pt idx="16">
                  <c:v>99.235669999999999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GSYH!$A$102</c:f>
              <c:strCache>
                <c:ptCount val="1"/>
                <c:pt idx="0">
                  <c:v>Gaziantep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GSYH!$B$102:$R$102</c:f>
              <c:numCache>
                <c:formatCode>General</c:formatCode>
                <c:ptCount val="17"/>
                <c:pt idx="0">
                  <c:v>8.2459340000000001</c:v>
                </c:pt>
                <c:pt idx="1">
                  <c:v>9.4227059999999998</c:v>
                </c:pt>
                <c:pt idx="2">
                  <c:v>11.175587</c:v>
                </c:pt>
                <c:pt idx="3">
                  <c:v>12.213036000000001</c:v>
                </c:pt>
                <c:pt idx="4">
                  <c:v>13.458118000000001</c:v>
                </c:pt>
                <c:pt idx="5">
                  <c:v>13.313098999999999</c:v>
                </c:pt>
                <c:pt idx="6">
                  <c:v>15.957447</c:v>
                </c:pt>
                <c:pt idx="7">
                  <c:v>20.031948</c:v>
                </c:pt>
                <c:pt idx="8">
                  <c:v>24.520146</c:v>
                </c:pt>
                <c:pt idx="9">
                  <c:v>29.901857</c:v>
                </c:pt>
                <c:pt idx="10">
                  <c:v>34.505859000000001</c:v>
                </c:pt>
                <c:pt idx="11">
                  <c:v>41.106824000000003</c:v>
                </c:pt>
                <c:pt idx="12">
                  <c:v>45.50235</c:v>
                </c:pt>
                <c:pt idx="13">
                  <c:v>54.805379000000002</c:v>
                </c:pt>
                <c:pt idx="14">
                  <c:v>67.402191000000002</c:v>
                </c:pt>
                <c:pt idx="15">
                  <c:v>76.814931999999999</c:v>
                </c:pt>
                <c:pt idx="16">
                  <c:v>99.273775999999998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GSYH!$A$103</c:f>
              <c:strCache>
                <c:ptCount val="1"/>
                <c:pt idx="0">
                  <c:v>Kahramanmaraş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GSYH!$B$103:$R$103</c:f>
              <c:numCache>
                <c:formatCode>General</c:formatCode>
                <c:ptCount val="17"/>
                <c:pt idx="0">
                  <c:v>5.2463850000000001</c:v>
                </c:pt>
                <c:pt idx="1">
                  <c:v>6.0604230000000001</c:v>
                </c:pt>
                <c:pt idx="2">
                  <c:v>6.3277580000000002</c:v>
                </c:pt>
                <c:pt idx="3">
                  <c:v>7.3303390000000004</c:v>
                </c:pt>
                <c:pt idx="4">
                  <c:v>8.4779060000000008</c:v>
                </c:pt>
                <c:pt idx="5">
                  <c:v>8.8146459999999998</c:v>
                </c:pt>
                <c:pt idx="6">
                  <c:v>10.487429000000001</c:v>
                </c:pt>
                <c:pt idx="7">
                  <c:v>11.851364</c:v>
                </c:pt>
                <c:pt idx="8">
                  <c:v>12.88523</c:v>
                </c:pt>
                <c:pt idx="9">
                  <c:v>15.318073999999999</c:v>
                </c:pt>
                <c:pt idx="10">
                  <c:v>16.807292</c:v>
                </c:pt>
                <c:pt idx="11">
                  <c:v>19.969422000000002</c:v>
                </c:pt>
                <c:pt idx="12">
                  <c:v>22.358898</c:v>
                </c:pt>
                <c:pt idx="13">
                  <c:v>26.497395999999998</c:v>
                </c:pt>
                <c:pt idx="14">
                  <c:v>32.630465999999998</c:v>
                </c:pt>
                <c:pt idx="15">
                  <c:v>39.056021000000001</c:v>
                </c:pt>
                <c:pt idx="16">
                  <c:v>45.767085999999999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GSYH!$A$104</c:f>
              <c:strCache>
                <c:ptCount val="1"/>
                <c:pt idx="0">
                  <c:v>Şanlıurfa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GSYH!$B$104:$R$104</c:f>
              <c:numCache>
                <c:formatCode>General</c:formatCode>
                <c:ptCount val="17"/>
                <c:pt idx="0">
                  <c:v>5.2013569999999998</c:v>
                </c:pt>
                <c:pt idx="1">
                  <c:v>5.8793189999999997</c:v>
                </c:pt>
                <c:pt idx="2">
                  <c:v>6.7216610000000001</c:v>
                </c:pt>
                <c:pt idx="3">
                  <c:v>7.3562700000000003</c:v>
                </c:pt>
                <c:pt idx="4">
                  <c:v>8.1488130000000005</c:v>
                </c:pt>
                <c:pt idx="5">
                  <c:v>8.4566239999999997</c:v>
                </c:pt>
                <c:pt idx="6">
                  <c:v>10.880212999999999</c:v>
                </c:pt>
                <c:pt idx="7">
                  <c:v>12.759632999999999</c:v>
                </c:pt>
                <c:pt idx="8">
                  <c:v>14.01721</c:v>
                </c:pt>
                <c:pt idx="9">
                  <c:v>16.275300000000001</c:v>
                </c:pt>
                <c:pt idx="10">
                  <c:v>17.955210999999998</c:v>
                </c:pt>
                <c:pt idx="11">
                  <c:v>21.270349</c:v>
                </c:pt>
                <c:pt idx="12">
                  <c:v>23.387165</c:v>
                </c:pt>
                <c:pt idx="13">
                  <c:v>27.959184</c:v>
                </c:pt>
                <c:pt idx="14">
                  <c:v>31.693746999999998</c:v>
                </c:pt>
                <c:pt idx="15">
                  <c:v>35.886211000000003</c:v>
                </c:pt>
                <c:pt idx="16">
                  <c:v>42.769537999999997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395712"/>
        <c:axId val="151397504"/>
      </c:scatterChart>
      <c:valAx>
        <c:axId val="15139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97504"/>
        <c:crosses val="autoZero"/>
        <c:crossBetween val="midCat"/>
      </c:valAx>
      <c:valAx>
        <c:axId val="151397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957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'Kişi başına GSYH'!$A$102</c:f>
              <c:strCache>
                <c:ptCount val="1"/>
                <c:pt idx="0">
                  <c:v>Adana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GSYH'!$B$102:$R$102</c:f>
              <c:numCache>
                <c:formatCode>General</c:formatCode>
                <c:ptCount val="17"/>
                <c:pt idx="0">
                  <c:v>11.839365000000001</c:v>
                </c:pt>
                <c:pt idx="1">
                  <c:v>13.799884</c:v>
                </c:pt>
                <c:pt idx="2">
                  <c:v>15.910092000000001</c:v>
                </c:pt>
                <c:pt idx="3">
                  <c:v>17.808703999999999</c:v>
                </c:pt>
                <c:pt idx="4">
                  <c:v>19.914663999999998</c:v>
                </c:pt>
                <c:pt idx="5">
                  <c:v>20.44725</c:v>
                </c:pt>
                <c:pt idx="6">
                  <c:v>24.033702000000002</c:v>
                </c:pt>
                <c:pt idx="7">
                  <c:v>28.353287999999999</c:v>
                </c:pt>
                <c:pt idx="8">
                  <c:v>32.163446999999998</c:v>
                </c:pt>
                <c:pt idx="9">
                  <c:v>36.908828999999997</c:v>
                </c:pt>
                <c:pt idx="10">
                  <c:v>40.676800999999998</c:v>
                </c:pt>
                <c:pt idx="11">
                  <c:v>46.699385999999997</c:v>
                </c:pt>
                <c:pt idx="12">
                  <c:v>52.807198</c:v>
                </c:pt>
                <c:pt idx="13">
                  <c:v>61.022300999999999</c:v>
                </c:pt>
                <c:pt idx="14">
                  <c:v>70.271231</c:v>
                </c:pt>
                <c:pt idx="15">
                  <c:v>81.920045999999999</c:v>
                </c:pt>
                <c:pt idx="16">
                  <c:v>99.235669999999999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'Kişi başına GSYH'!$A$103</c:f>
              <c:strCache>
                <c:ptCount val="1"/>
                <c:pt idx="0">
                  <c:v>Gaziantep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GSYH'!$B$103:$R$103</c:f>
              <c:numCache>
                <c:formatCode>General</c:formatCode>
                <c:ptCount val="17"/>
                <c:pt idx="0">
                  <c:v>8.2459340000000001</c:v>
                </c:pt>
                <c:pt idx="1">
                  <c:v>9.4227059999999998</c:v>
                </c:pt>
                <c:pt idx="2">
                  <c:v>11.175587</c:v>
                </c:pt>
                <c:pt idx="3">
                  <c:v>12.213036000000001</c:v>
                </c:pt>
                <c:pt idx="4">
                  <c:v>13.458118000000001</c:v>
                </c:pt>
                <c:pt idx="5">
                  <c:v>13.313098999999999</c:v>
                </c:pt>
                <c:pt idx="6">
                  <c:v>15.957447</c:v>
                </c:pt>
                <c:pt idx="7">
                  <c:v>20.031948</c:v>
                </c:pt>
                <c:pt idx="8">
                  <c:v>24.520146</c:v>
                </c:pt>
                <c:pt idx="9">
                  <c:v>29.901857</c:v>
                </c:pt>
                <c:pt idx="10">
                  <c:v>34.505859000000001</c:v>
                </c:pt>
                <c:pt idx="11">
                  <c:v>41.106824000000003</c:v>
                </c:pt>
                <c:pt idx="12">
                  <c:v>45.50235</c:v>
                </c:pt>
                <c:pt idx="13">
                  <c:v>54.805379000000002</c:v>
                </c:pt>
                <c:pt idx="14">
                  <c:v>67.402191000000002</c:v>
                </c:pt>
                <c:pt idx="15">
                  <c:v>76.814931999999999</c:v>
                </c:pt>
                <c:pt idx="16">
                  <c:v>99.273775999999998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'Kişi başına GSYH'!$A$104</c:f>
              <c:strCache>
                <c:ptCount val="1"/>
                <c:pt idx="0">
                  <c:v>Kahramanmaraş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GSYH'!$B$104:$R$104</c:f>
              <c:numCache>
                <c:formatCode>General</c:formatCode>
                <c:ptCount val="17"/>
                <c:pt idx="0">
                  <c:v>5.2463850000000001</c:v>
                </c:pt>
                <c:pt idx="1">
                  <c:v>6.0604230000000001</c:v>
                </c:pt>
                <c:pt idx="2">
                  <c:v>6.3277580000000002</c:v>
                </c:pt>
                <c:pt idx="3">
                  <c:v>7.3303390000000004</c:v>
                </c:pt>
                <c:pt idx="4">
                  <c:v>8.4779060000000008</c:v>
                </c:pt>
                <c:pt idx="5">
                  <c:v>8.8146459999999998</c:v>
                </c:pt>
                <c:pt idx="6">
                  <c:v>10.487429000000001</c:v>
                </c:pt>
                <c:pt idx="7">
                  <c:v>11.851364</c:v>
                </c:pt>
                <c:pt idx="8">
                  <c:v>12.88523</c:v>
                </c:pt>
                <c:pt idx="9">
                  <c:v>15.318073999999999</c:v>
                </c:pt>
                <c:pt idx="10">
                  <c:v>16.807292</c:v>
                </c:pt>
                <c:pt idx="11">
                  <c:v>19.969422000000002</c:v>
                </c:pt>
                <c:pt idx="12">
                  <c:v>22.358898</c:v>
                </c:pt>
                <c:pt idx="13">
                  <c:v>26.497395999999998</c:v>
                </c:pt>
                <c:pt idx="14">
                  <c:v>32.630465999999998</c:v>
                </c:pt>
                <c:pt idx="15">
                  <c:v>39.056021000000001</c:v>
                </c:pt>
                <c:pt idx="16">
                  <c:v>45.767085999999999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'Kişi başına GSYH'!$A$105</c:f>
              <c:strCache>
                <c:ptCount val="1"/>
                <c:pt idx="0">
                  <c:v>Şanlıurfa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GSYH'!$B$105:$R$105</c:f>
              <c:numCache>
                <c:formatCode>General</c:formatCode>
                <c:ptCount val="17"/>
                <c:pt idx="0">
                  <c:v>5.2013569999999998</c:v>
                </c:pt>
                <c:pt idx="1">
                  <c:v>5.8793189999999997</c:v>
                </c:pt>
                <c:pt idx="2">
                  <c:v>6.7216610000000001</c:v>
                </c:pt>
                <c:pt idx="3">
                  <c:v>7.3562700000000003</c:v>
                </c:pt>
                <c:pt idx="4">
                  <c:v>8.1488130000000005</c:v>
                </c:pt>
                <c:pt idx="5">
                  <c:v>8.4566239999999997</c:v>
                </c:pt>
                <c:pt idx="6">
                  <c:v>10.880212999999999</c:v>
                </c:pt>
                <c:pt idx="7">
                  <c:v>12.759632999999999</c:v>
                </c:pt>
                <c:pt idx="8">
                  <c:v>14.01721</c:v>
                </c:pt>
                <c:pt idx="9">
                  <c:v>16.275300000000001</c:v>
                </c:pt>
                <c:pt idx="10">
                  <c:v>17.955210999999998</c:v>
                </c:pt>
                <c:pt idx="11">
                  <c:v>21.270349</c:v>
                </c:pt>
                <c:pt idx="12">
                  <c:v>23.387165</c:v>
                </c:pt>
                <c:pt idx="13">
                  <c:v>27.959184</c:v>
                </c:pt>
                <c:pt idx="14">
                  <c:v>31.693746999999998</c:v>
                </c:pt>
                <c:pt idx="15">
                  <c:v>35.886211000000003</c:v>
                </c:pt>
                <c:pt idx="16">
                  <c:v>42.769537999999997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452672"/>
        <c:axId val="165872384"/>
      </c:scatterChart>
      <c:valAx>
        <c:axId val="15145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872384"/>
        <c:crosses val="autoZero"/>
        <c:crossBetween val="midCat"/>
      </c:valAx>
      <c:valAx>
        <c:axId val="165872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4526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66995073891626"/>
          <c:y val="7.2009291521486649E-2"/>
          <c:w val="0.7857142857142857"/>
          <c:h val="0.85598141695702668"/>
        </c:manualLayout>
      </c:layout>
      <c:lineChart>
        <c:grouping val="standard"/>
        <c:varyColors val="0"/>
        <c:ser>
          <c:idx val="0"/>
          <c:order val="0"/>
          <c:spPr>
            <a:ln w="38100" algn="ctr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Sheet1!$A$1:$AK$1</c:f>
              <c:numCache>
                <c:formatCode>General</c:formatCode>
                <c:ptCount val="37"/>
                <c:pt idx="0">
                  <c:v>12518.144233999999</c:v>
                </c:pt>
                <c:pt idx="1">
                  <c:v>11086.406447000001</c:v>
                </c:pt>
                <c:pt idx="2">
                  <c:v>12555.129950999999</c:v>
                </c:pt>
                <c:pt idx="3">
                  <c:v>11879.452323000001</c:v>
                </c:pt>
                <c:pt idx="4">
                  <c:v>12288.062236</c:v>
                </c:pt>
                <c:pt idx="5">
                  <c:v>10932.347299000001</c:v>
                </c:pt>
                <c:pt idx="6">
                  <c:v>11389.505301000001</c:v>
                </c:pt>
                <c:pt idx="7">
                  <c:v>8162.103341</c:v>
                </c:pt>
                <c:pt idx="8">
                  <c:v>8727.6585780000005</c:v>
                </c:pt>
                <c:pt idx="9">
                  <c:v>8286.2384550000006</c:v>
                </c:pt>
                <c:pt idx="10">
                  <c:v>8672.7977609999998</c:v>
                </c:pt>
                <c:pt idx="11">
                  <c:v>8677.7583090000007</c:v>
                </c:pt>
                <c:pt idx="12">
                  <c:v>7971.1147730000002</c:v>
                </c:pt>
                <c:pt idx="13">
                  <c:v>7746.6588019999999</c:v>
                </c:pt>
                <c:pt idx="14">
                  <c:v>9545.7041750000008</c:v>
                </c:pt>
                <c:pt idx="15">
                  <c:v>9159.5361499999999</c:v>
                </c:pt>
                <c:pt idx="16">
                  <c:v>9227.1027520000007</c:v>
                </c:pt>
                <c:pt idx="17">
                  <c:v>7954.9544519999999</c:v>
                </c:pt>
                <c:pt idx="18">
                  <c:v>10213.170021</c:v>
                </c:pt>
                <c:pt idx="19">
                  <c:v>7931.2505489999994</c:v>
                </c:pt>
                <c:pt idx="20">
                  <c:v>9107.3912939999991</c:v>
                </c:pt>
                <c:pt idx="21">
                  <c:v>9935.3671300000005</c:v>
                </c:pt>
                <c:pt idx="22">
                  <c:v>9863.6151719999998</c:v>
                </c:pt>
                <c:pt idx="23">
                  <c:v>10625.060663</c:v>
                </c:pt>
                <c:pt idx="24">
                  <c:v>10143.953722999999</c:v>
                </c:pt>
                <c:pt idx="25">
                  <c:v>9611.9327140000005</c:v>
                </c:pt>
                <c:pt idx="26">
                  <c:v>10652.757893999998</c:v>
                </c:pt>
                <c:pt idx="27">
                  <c:v>7348.6346859999994</c:v>
                </c:pt>
                <c:pt idx="28">
                  <c:v>7344.3375340000002</c:v>
                </c:pt>
                <c:pt idx="29">
                  <c:v>9539.4032850000003</c:v>
                </c:pt>
                <c:pt idx="30">
                  <c:v>10369.093965</c:v>
                </c:pt>
                <c:pt idx="31">
                  <c:v>11856.667111999999</c:v>
                </c:pt>
                <c:pt idx="32">
                  <c:v>12379.694507999999</c:v>
                </c:pt>
                <c:pt idx="33">
                  <c:v>12202.191469000001</c:v>
                </c:pt>
                <c:pt idx="34">
                  <c:v>12659.305628</c:v>
                </c:pt>
                <c:pt idx="35">
                  <c:v>12806.827684</c:v>
                </c:pt>
                <c:pt idx="36">
                  <c:v>9872.1402980000003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EFE-4A01-8526-3DD0244044EB}"/>
            </c:ext>
          </c:extLst>
        </c:ser>
        <c:ser>
          <c:idx val="1"/>
          <c:order val="1"/>
          <c:spPr>
            <a:ln w="38100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val>
            <c:numRef>
              <c:f>Sheet1!$A$2:$AK$2</c:f>
              <c:numCache>
                <c:formatCode>General</c:formatCode>
                <c:ptCount val="37"/>
                <c:pt idx="0">
                  <c:v>6227.813247</c:v>
                </c:pt>
                <c:pt idx="1">
                  <c:v>6806.6033360000001</c:v>
                </c:pt>
                <c:pt idx="2">
                  <c:v>8221.3124019999996</c:v>
                </c:pt>
                <c:pt idx="3">
                  <c:v>7329.1330259999995</c:v>
                </c:pt>
                <c:pt idx="4">
                  <c:v>7469.304153</c:v>
                </c:pt>
                <c:pt idx="5">
                  <c:v>6768.4696709999998</c:v>
                </c:pt>
                <c:pt idx="6">
                  <c:v>7350.6794330000002</c:v>
                </c:pt>
                <c:pt idx="7">
                  <c:v>6711.191871</c:v>
                </c:pt>
                <c:pt idx="8">
                  <c:v>7737.4169819999997</c:v>
                </c:pt>
                <c:pt idx="9">
                  <c:v>8332.0741369999996</c:v>
                </c:pt>
                <c:pt idx="10">
                  <c:v>8091.9740710000005</c:v>
                </c:pt>
                <c:pt idx="11">
                  <c:v>7157.4984759999998</c:v>
                </c:pt>
                <c:pt idx="12">
                  <c:v>6640.7001870000004</c:v>
                </c:pt>
                <c:pt idx="13">
                  <c:v>6951.4403890000003</c:v>
                </c:pt>
                <c:pt idx="14">
                  <c:v>8163.5577439999997</c:v>
                </c:pt>
                <c:pt idx="15">
                  <c:v>7363.404716</c:v>
                </c:pt>
                <c:pt idx="16">
                  <c:v>8242.2638499999994</c:v>
                </c:pt>
                <c:pt idx="17">
                  <c:v>5848.9707490000001</c:v>
                </c:pt>
                <c:pt idx="18">
                  <c:v>8011.9797369999997</c:v>
                </c:pt>
                <c:pt idx="19">
                  <c:v>6806.2580880000005</c:v>
                </c:pt>
                <c:pt idx="20">
                  <c:v>7572.2556930000001</c:v>
                </c:pt>
                <c:pt idx="21">
                  <c:v>7937.4551509999992</c:v>
                </c:pt>
                <c:pt idx="22">
                  <c:v>7797.5856449999992</c:v>
                </c:pt>
                <c:pt idx="23">
                  <c:v>7491.76775</c:v>
                </c:pt>
                <c:pt idx="24">
                  <c:v>6914.7481200000002</c:v>
                </c:pt>
                <c:pt idx="25">
                  <c:v>7136.9642460000005</c:v>
                </c:pt>
                <c:pt idx="26">
                  <c:v>6599.6091539999998</c:v>
                </c:pt>
                <c:pt idx="27">
                  <c:v>4031.6929139999997</c:v>
                </c:pt>
                <c:pt idx="28">
                  <c:v>4954.1396320000003</c:v>
                </c:pt>
                <c:pt idx="29">
                  <c:v>6602.8276900000001</c:v>
                </c:pt>
                <c:pt idx="30">
                  <c:v>7347.6489900000006</c:v>
                </c:pt>
                <c:pt idx="31">
                  <c:v>6230.2726979999998</c:v>
                </c:pt>
                <c:pt idx="32">
                  <c:v>7971.0056320000003</c:v>
                </c:pt>
                <c:pt idx="33">
                  <c:v>8828.4096040000004</c:v>
                </c:pt>
                <c:pt idx="34">
                  <c:v>7890.4331030000003</c:v>
                </c:pt>
                <c:pt idx="35">
                  <c:v>8359.1192169999995</c:v>
                </c:pt>
                <c:pt idx="36">
                  <c:v>7165.2691430000004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EFE-4A01-8526-3DD024404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977472"/>
        <c:axId val="166020224"/>
      </c:lineChart>
      <c:catAx>
        <c:axId val="16597747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66020224"/>
        <c:crosses val="min"/>
        <c:auto val="0"/>
        <c:lblAlgn val="ctr"/>
        <c:lblOffset val="100"/>
        <c:noMultiLvlLbl val="0"/>
      </c:catAx>
      <c:valAx>
        <c:axId val="166020224"/>
        <c:scaling>
          <c:orientation val="minMax"/>
          <c:max val="16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977472"/>
        <c:crosses val="min"/>
        <c:crossBetween val="midCat"/>
        <c:majorUnit val="4000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E6BB5-0606-4FF1-8F55-4C856F879520}" type="datetimeFigureOut">
              <a:rPr lang="tr-TR" smtClean="0"/>
              <a:t>21.02.2022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AD067-E62F-4E0B-978E-30782434F3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26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5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39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40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95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41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42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50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44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63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45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2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317004"/>
                </a:lnTo>
                <a:lnTo>
                  <a:pt x="770382" y="518160"/>
                </a:lnTo>
                <a:lnTo>
                  <a:pt x="770382" y="999744"/>
                </a:lnTo>
                <a:lnTo>
                  <a:pt x="3785616" y="999744"/>
                </a:lnTo>
                <a:lnTo>
                  <a:pt x="3785616" y="518160"/>
                </a:lnTo>
                <a:lnTo>
                  <a:pt x="8887955" y="518160"/>
                </a:lnTo>
                <a:lnTo>
                  <a:pt x="8887955" y="999744"/>
                </a:lnTo>
                <a:lnTo>
                  <a:pt x="9133332" y="999744"/>
                </a:lnTo>
                <a:lnTo>
                  <a:pt x="9133332" y="518160"/>
                </a:lnTo>
                <a:lnTo>
                  <a:pt x="9133332" y="317004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3845051" y="518160"/>
            <a:ext cx="1792224" cy="637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7043927" y="463296"/>
            <a:ext cx="1621535" cy="763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920739" y="449579"/>
            <a:ext cx="775715" cy="7757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3785616" y="316992"/>
            <a:ext cx="5102860" cy="1092835"/>
          </a:xfrm>
          <a:custGeom>
            <a:avLst/>
            <a:gdLst/>
            <a:ahLst/>
            <a:cxnLst/>
            <a:rect l="l" t="t" r="r" b="b"/>
            <a:pathLst>
              <a:path w="5102859" h="1092835">
                <a:moveTo>
                  <a:pt x="5102351" y="0"/>
                </a:moveTo>
                <a:lnTo>
                  <a:pt x="0" y="0"/>
                </a:lnTo>
                <a:lnTo>
                  <a:pt x="0" y="1092707"/>
                </a:lnTo>
                <a:lnTo>
                  <a:pt x="5102351" y="1092707"/>
                </a:lnTo>
                <a:lnTo>
                  <a:pt x="5102351" y="0"/>
                </a:lnTo>
                <a:close/>
              </a:path>
            </a:pathLst>
          </a:custGeom>
          <a:solidFill>
            <a:srgbClr val="FFFFFF">
              <a:alpha val="6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ikdörtgen 5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noProof="0" dirty="0" smtClean="0"/>
              <a:t>Asıl alt başlık stilini düzenlemek için tıklatın</a:t>
            </a:r>
            <a:endParaRPr lang="tr-TR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17286940-BB50-483C-B1B4-B9FC1265AEE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39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 3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noProof="0" dirty="0" smtClean="0"/>
              <a:t>İkinci</a:t>
            </a:r>
            <a:r>
              <a:rPr lang="tr-TR" dirty="0" smtClean="0"/>
              <a:t>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 3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noProof="0" dirty="0" smtClean="0"/>
              <a:t>İkinci</a:t>
            </a:r>
            <a:r>
              <a:rPr lang="tr-TR" dirty="0" smtClean="0"/>
              <a:t>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51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2/21/2022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5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1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vmlDrawing" Target="../drawings/vmlDrawing1.vml"/><Relationship Id="rId11" Type="http://schemas.openxmlformats.org/officeDocument/2006/relationships/image" Target="../media/image11.png"/><Relationship Id="rId5" Type="http://schemas.openxmlformats.org/officeDocument/2006/relationships/theme" Target="../theme/theme2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9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710564"/>
            <a:ext cx="8982710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9046" y="1546752"/>
            <a:ext cx="8445906" cy="4624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Nesne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588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ikdörtgen 1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1F318D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4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7" name="Picture 9" descr="bar"/>
          <p:cNvPicPr>
            <a:picLocks noChangeAspect="1" noChangeArrowheads="1"/>
          </p:cNvPicPr>
          <p:nvPr/>
        </p:nvPicPr>
        <p:blipFill>
          <a:blip r:embed="rId11" cstate="print"/>
          <a:srcRect l="-209" t="59564"/>
          <a:stretch>
            <a:fillRect/>
          </a:stretch>
        </p:blipFill>
        <p:spPr bwMode="auto">
          <a:xfrm>
            <a:off x="-19050" y="538165"/>
            <a:ext cx="916305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dirty="0" err="1" smtClean="0"/>
              <a:t>Click</a:t>
            </a:r>
            <a:r>
              <a:rPr lang="tr-TR" noProof="0" dirty="0" smtClean="0"/>
              <a:t> to </a:t>
            </a:r>
            <a:r>
              <a:rPr lang="tr-TR" noProof="0" dirty="0" err="1" smtClean="0"/>
              <a:t>edit</a:t>
            </a:r>
            <a:r>
              <a:rPr lang="tr-TR" noProof="0" dirty="0" smtClean="0"/>
              <a:t> Master </a:t>
            </a:r>
            <a:r>
              <a:rPr lang="tr-TR" noProof="0" dirty="0" err="1" smtClean="0"/>
              <a:t>title</a:t>
            </a:r>
            <a:r>
              <a:rPr lang="tr-TR" noProof="0" dirty="0" smtClean="0"/>
              <a:t> </a:t>
            </a:r>
            <a:r>
              <a:rPr lang="tr-TR" noProof="0" dirty="0" err="1" smtClean="0"/>
              <a:t>style</a:t>
            </a:r>
            <a:endParaRPr lang="tr-TR" noProof="0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53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dirty="0" err="1" smtClean="0"/>
              <a:t>Click</a:t>
            </a:r>
            <a:r>
              <a:rPr lang="tr-TR" noProof="0" dirty="0" smtClean="0"/>
              <a:t> to </a:t>
            </a:r>
            <a:r>
              <a:rPr lang="tr-TR" noProof="0" dirty="0" err="1" smtClean="0"/>
              <a:t>edit</a:t>
            </a:r>
            <a:r>
              <a:rPr lang="tr-TR" noProof="0" dirty="0" smtClean="0"/>
              <a:t> Master </a:t>
            </a:r>
            <a:r>
              <a:rPr lang="tr-TR" noProof="0" dirty="0" err="1" smtClean="0"/>
              <a:t>text</a:t>
            </a:r>
            <a:r>
              <a:rPr lang="tr-TR" noProof="0" dirty="0" smtClean="0"/>
              <a:t> </a:t>
            </a:r>
            <a:r>
              <a:rPr lang="tr-TR" noProof="0" dirty="0" err="1" smtClean="0"/>
              <a:t>styles</a:t>
            </a:r>
            <a:endParaRPr lang="tr-TR" noProof="0" dirty="0" smtClean="0"/>
          </a:p>
          <a:p>
            <a:pPr lvl="1"/>
            <a:r>
              <a:rPr lang="tr-TR" noProof="0" dirty="0" smtClean="0"/>
              <a:t>Second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2"/>
            <a:r>
              <a:rPr lang="tr-TR" noProof="0" dirty="0" smtClean="0"/>
              <a:t>Third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3"/>
            <a:r>
              <a:rPr lang="tr-TR" noProof="0" dirty="0" err="1" smtClean="0"/>
              <a:t>Fourth</a:t>
            </a:r>
            <a:r>
              <a:rPr lang="tr-TR" noProof="0" dirty="0" smtClean="0"/>
              <a:t>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4"/>
            <a:r>
              <a:rPr lang="tr-TR" noProof="0" dirty="0" err="1" smtClean="0"/>
              <a:t>Fifth</a:t>
            </a:r>
            <a:r>
              <a:rPr lang="tr-TR" noProof="0" dirty="0" smtClean="0"/>
              <a:t> </a:t>
            </a:r>
            <a:r>
              <a:rPr lang="tr-TR" noProof="0" dirty="0" err="1" smtClean="0"/>
              <a:t>level</a:t>
            </a:r>
            <a:endParaRPr lang="tr-TR" noProof="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2"/>
            <a:ext cx="838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CBDDEB"/>
                </a:solidFill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 smtClean="0"/>
              <a:t>S</a:t>
            </a:r>
            <a:r>
              <a:rPr lang="tr-TR" dirty="0" err="1" smtClean="0"/>
              <a:t>layt</a:t>
            </a:r>
            <a:r>
              <a:rPr lang="en-GB" dirty="0" smtClean="0"/>
              <a:t> </a:t>
            </a:r>
            <a:fld id="{C39B09D5-369E-45D8-98BF-F8D06858155A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8267700" y="95252"/>
            <a:ext cx="0" cy="347663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4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3" name="Picture 18" descr="Untitled-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66675"/>
            <a:ext cx="1219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608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F318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60000"/>
        </a:buClr>
        <a:buSzPct val="8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318D"/>
        </a:buClr>
        <a:buSzPct val="90000"/>
        <a:buFont typeface="Wingdings" pitchFamily="2" charset="2"/>
        <a:buChar char="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ags" Target="../tags/tag9.xml"/><Relationship Id="rId16" Type="http://schemas.openxmlformats.org/officeDocument/2006/relationships/image" Target="../media/image24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em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migazete.gov.tr/eskiler/2021/04/20210430M1-1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tags" Target="../tags/tag23.xml"/><Relationship Id="rId18" Type="http://schemas.openxmlformats.org/officeDocument/2006/relationships/tags" Target="../tags/tag28.xml"/><Relationship Id="rId26" Type="http://schemas.openxmlformats.org/officeDocument/2006/relationships/tags" Target="../tags/tag36.xml"/><Relationship Id="rId39" Type="http://schemas.openxmlformats.org/officeDocument/2006/relationships/tags" Target="../tags/tag49.xml"/><Relationship Id="rId3" Type="http://schemas.openxmlformats.org/officeDocument/2006/relationships/tags" Target="../tags/tag13.xml"/><Relationship Id="rId21" Type="http://schemas.openxmlformats.org/officeDocument/2006/relationships/tags" Target="../tags/tag31.xml"/><Relationship Id="rId34" Type="http://schemas.openxmlformats.org/officeDocument/2006/relationships/tags" Target="../tags/tag44.xml"/><Relationship Id="rId42" Type="http://schemas.openxmlformats.org/officeDocument/2006/relationships/notesSlide" Target="../notesSlides/notesSlide2.xml"/><Relationship Id="rId47" Type="http://schemas.openxmlformats.org/officeDocument/2006/relationships/chart" Target="../charts/chart3.xml"/><Relationship Id="rId50" Type="http://schemas.openxmlformats.org/officeDocument/2006/relationships/chart" Target="../charts/chart6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5" Type="http://schemas.openxmlformats.org/officeDocument/2006/relationships/tags" Target="../tags/tag35.xml"/><Relationship Id="rId33" Type="http://schemas.openxmlformats.org/officeDocument/2006/relationships/tags" Target="../tags/tag43.xml"/><Relationship Id="rId38" Type="http://schemas.openxmlformats.org/officeDocument/2006/relationships/tags" Target="../tags/tag48.xml"/><Relationship Id="rId46" Type="http://schemas.openxmlformats.org/officeDocument/2006/relationships/chart" Target="../charts/chart2.xml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20" Type="http://schemas.openxmlformats.org/officeDocument/2006/relationships/tags" Target="../tags/tag30.xml"/><Relationship Id="rId29" Type="http://schemas.openxmlformats.org/officeDocument/2006/relationships/tags" Target="../tags/tag39.xml"/><Relationship Id="rId41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24" Type="http://schemas.openxmlformats.org/officeDocument/2006/relationships/tags" Target="../tags/tag34.xml"/><Relationship Id="rId32" Type="http://schemas.openxmlformats.org/officeDocument/2006/relationships/tags" Target="../tags/tag42.xml"/><Relationship Id="rId37" Type="http://schemas.openxmlformats.org/officeDocument/2006/relationships/tags" Target="../tags/tag47.xml"/><Relationship Id="rId40" Type="http://schemas.openxmlformats.org/officeDocument/2006/relationships/tags" Target="../tags/tag50.xml"/><Relationship Id="rId45" Type="http://schemas.openxmlformats.org/officeDocument/2006/relationships/chart" Target="../charts/chart1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23" Type="http://schemas.openxmlformats.org/officeDocument/2006/relationships/tags" Target="../tags/tag33.xml"/><Relationship Id="rId28" Type="http://schemas.openxmlformats.org/officeDocument/2006/relationships/tags" Target="../tags/tag38.xml"/><Relationship Id="rId36" Type="http://schemas.openxmlformats.org/officeDocument/2006/relationships/tags" Target="../tags/tag46.xml"/><Relationship Id="rId49" Type="http://schemas.openxmlformats.org/officeDocument/2006/relationships/chart" Target="../charts/chart5.xml"/><Relationship Id="rId10" Type="http://schemas.openxmlformats.org/officeDocument/2006/relationships/tags" Target="../tags/tag20.xml"/><Relationship Id="rId19" Type="http://schemas.openxmlformats.org/officeDocument/2006/relationships/tags" Target="../tags/tag29.xml"/><Relationship Id="rId31" Type="http://schemas.openxmlformats.org/officeDocument/2006/relationships/tags" Target="../tags/tag41.xml"/><Relationship Id="rId44" Type="http://schemas.openxmlformats.org/officeDocument/2006/relationships/image" Target="../media/image14.emf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tags" Target="../tags/tag32.xml"/><Relationship Id="rId27" Type="http://schemas.openxmlformats.org/officeDocument/2006/relationships/tags" Target="../tags/tag37.xml"/><Relationship Id="rId30" Type="http://schemas.openxmlformats.org/officeDocument/2006/relationships/tags" Target="../tags/tag40.xml"/><Relationship Id="rId35" Type="http://schemas.openxmlformats.org/officeDocument/2006/relationships/tags" Target="../tags/tag45.xml"/><Relationship Id="rId43" Type="http://schemas.openxmlformats.org/officeDocument/2006/relationships/oleObject" Target="../embeddings/oleObject8.bin"/><Relationship Id="rId48" Type="http://schemas.openxmlformats.org/officeDocument/2006/relationships/chart" Target="../charts/chart4.xml"/><Relationship Id="rId8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26" Type="http://schemas.openxmlformats.org/officeDocument/2006/relationships/tags" Target="../tags/tag76.xml"/><Relationship Id="rId3" Type="http://schemas.openxmlformats.org/officeDocument/2006/relationships/tags" Target="../tags/tag53.xml"/><Relationship Id="rId21" Type="http://schemas.openxmlformats.org/officeDocument/2006/relationships/tags" Target="../tags/tag71.xml"/><Relationship Id="rId34" Type="http://schemas.openxmlformats.org/officeDocument/2006/relationships/chart" Target="../charts/chart7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tags" Target="../tags/tag75.xml"/><Relationship Id="rId33" Type="http://schemas.openxmlformats.org/officeDocument/2006/relationships/image" Target="../media/image14.emf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29" Type="http://schemas.openxmlformats.org/officeDocument/2006/relationships/tags" Target="../tags/tag79.xml"/><Relationship Id="rId1" Type="http://schemas.openxmlformats.org/officeDocument/2006/relationships/vmlDrawing" Target="../drawings/vmlDrawing10.v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tags" Target="../tags/tag74.xml"/><Relationship Id="rId32" Type="http://schemas.openxmlformats.org/officeDocument/2006/relationships/oleObject" Target="../embeddings/oleObject10.bin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tags" Target="../tags/tag73.xml"/><Relationship Id="rId28" Type="http://schemas.openxmlformats.org/officeDocument/2006/relationships/tags" Target="../tags/tag78.xml"/><Relationship Id="rId10" Type="http://schemas.openxmlformats.org/officeDocument/2006/relationships/tags" Target="../tags/tag60.xml"/><Relationship Id="rId19" Type="http://schemas.openxmlformats.org/officeDocument/2006/relationships/tags" Target="../tags/tag69.xml"/><Relationship Id="rId31" Type="http://schemas.openxmlformats.org/officeDocument/2006/relationships/notesSlide" Target="../notesSlides/notesSlide4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tags" Target="../tags/tag72.xml"/><Relationship Id="rId27" Type="http://schemas.openxmlformats.org/officeDocument/2006/relationships/tags" Target="../tags/tag77.xml"/><Relationship Id="rId30" Type="http://schemas.openxmlformats.org/officeDocument/2006/relationships/slideLayout" Target="../slideLayouts/slideLayout7.xml"/><Relationship Id="rId35" Type="http://schemas.openxmlformats.org/officeDocument/2006/relationships/chart" Target="../charts/char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oleObject" Target="../embeddings/oleObject11.bin"/><Relationship Id="rId3" Type="http://schemas.openxmlformats.org/officeDocument/2006/relationships/tags" Target="../tags/tag81.xml"/><Relationship Id="rId21" Type="http://schemas.openxmlformats.org/officeDocument/2006/relationships/chart" Target="../charts/chart10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80.xml"/><Relationship Id="rId16" Type="http://schemas.openxmlformats.org/officeDocument/2006/relationships/slideLayout" Target="../slideLayouts/slideLayout7.xml"/><Relationship Id="rId20" Type="http://schemas.openxmlformats.org/officeDocument/2006/relationships/chart" Target="../charts/chart9.xml"/><Relationship Id="rId1" Type="http://schemas.openxmlformats.org/officeDocument/2006/relationships/vmlDrawing" Target="../drawings/vmlDrawing11.v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chart" Target="../charts/chart13.xml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chart" Target="../charts/chart12.xml"/><Relationship Id="rId10" Type="http://schemas.openxmlformats.org/officeDocument/2006/relationships/tags" Target="../tags/tag88.xml"/><Relationship Id="rId19" Type="http://schemas.openxmlformats.org/officeDocument/2006/relationships/image" Target="../media/image14.emf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chart" Target="../charts/char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4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2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oleObject" Target="../embeddings/oleObject13.bin"/><Relationship Id="rId1" Type="http://schemas.openxmlformats.org/officeDocument/2006/relationships/vmlDrawing" Target="../drawings/vmlDrawing13.v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tags" Target="../tags/tag117.xml"/><Relationship Id="rId32" Type="http://schemas.openxmlformats.org/officeDocument/2006/relationships/chart" Target="../charts/chart15.xml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tags" Target="../tags/tag116.xml"/><Relationship Id="rId28" Type="http://schemas.openxmlformats.org/officeDocument/2006/relationships/notesSlide" Target="../notesSlides/notesSlide6.xml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31" Type="http://schemas.openxmlformats.org/officeDocument/2006/relationships/chart" Target="../charts/chart14.xm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tags" Target="../tags/tag115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14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tags" Target="../tags/tag131.xml"/><Relationship Id="rId18" Type="http://schemas.openxmlformats.org/officeDocument/2006/relationships/tags" Target="../tags/tag136.xml"/><Relationship Id="rId26" Type="http://schemas.openxmlformats.org/officeDocument/2006/relationships/tags" Target="../tags/tag144.xml"/><Relationship Id="rId39" Type="http://schemas.openxmlformats.org/officeDocument/2006/relationships/slideLayout" Target="../slideLayouts/slideLayout7.xml"/><Relationship Id="rId3" Type="http://schemas.openxmlformats.org/officeDocument/2006/relationships/tags" Target="../tags/tag121.xml"/><Relationship Id="rId21" Type="http://schemas.openxmlformats.org/officeDocument/2006/relationships/tags" Target="../tags/tag139.xml"/><Relationship Id="rId34" Type="http://schemas.openxmlformats.org/officeDocument/2006/relationships/tags" Target="../tags/tag152.xml"/><Relationship Id="rId42" Type="http://schemas.openxmlformats.org/officeDocument/2006/relationships/image" Target="../media/image14.emf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tags" Target="../tags/tag135.xml"/><Relationship Id="rId25" Type="http://schemas.openxmlformats.org/officeDocument/2006/relationships/tags" Target="../tags/tag143.xml"/><Relationship Id="rId33" Type="http://schemas.openxmlformats.org/officeDocument/2006/relationships/tags" Target="../tags/tag151.xml"/><Relationship Id="rId38" Type="http://schemas.openxmlformats.org/officeDocument/2006/relationships/tags" Target="../tags/tag156.xml"/><Relationship Id="rId2" Type="http://schemas.openxmlformats.org/officeDocument/2006/relationships/tags" Target="../tags/tag120.xml"/><Relationship Id="rId16" Type="http://schemas.openxmlformats.org/officeDocument/2006/relationships/tags" Target="../tags/tag134.xml"/><Relationship Id="rId20" Type="http://schemas.openxmlformats.org/officeDocument/2006/relationships/tags" Target="../tags/tag138.xml"/><Relationship Id="rId29" Type="http://schemas.openxmlformats.org/officeDocument/2006/relationships/tags" Target="../tags/tag147.xml"/><Relationship Id="rId41" Type="http://schemas.openxmlformats.org/officeDocument/2006/relationships/oleObject" Target="../embeddings/oleObject14.bin"/><Relationship Id="rId1" Type="http://schemas.openxmlformats.org/officeDocument/2006/relationships/vmlDrawing" Target="../drawings/vmlDrawing14.v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24" Type="http://schemas.openxmlformats.org/officeDocument/2006/relationships/tags" Target="../tags/tag142.xml"/><Relationship Id="rId32" Type="http://schemas.openxmlformats.org/officeDocument/2006/relationships/tags" Target="../tags/tag150.xml"/><Relationship Id="rId37" Type="http://schemas.openxmlformats.org/officeDocument/2006/relationships/tags" Target="../tags/tag155.xml"/><Relationship Id="rId40" Type="http://schemas.openxmlformats.org/officeDocument/2006/relationships/notesSlide" Target="../notesSlides/notesSlide7.xml"/><Relationship Id="rId5" Type="http://schemas.openxmlformats.org/officeDocument/2006/relationships/tags" Target="../tags/tag123.xml"/><Relationship Id="rId15" Type="http://schemas.openxmlformats.org/officeDocument/2006/relationships/tags" Target="../tags/tag133.xml"/><Relationship Id="rId23" Type="http://schemas.openxmlformats.org/officeDocument/2006/relationships/tags" Target="../tags/tag141.xml"/><Relationship Id="rId28" Type="http://schemas.openxmlformats.org/officeDocument/2006/relationships/tags" Target="../tags/tag146.xml"/><Relationship Id="rId36" Type="http://schemas.openxmlformats.org/officeDocument/2006/relationships/tags" Target="../tags/tag154.xml"/><Relationship Id="rId10" Type="http://schemas.openxmlformats.org/officeDocument/2006/relationships/tags" Target="../tags/tag128.xml"/><Relationship Id="rId19" Type="http://schemas.openxmlformats.org/officeDocument/2006/relationships/tags" Target="../tags/tag137.xml"/><Relationship Id="rId31" Type="http://schemas.openxmlformats.org/officeDocument/2006/relationships/tags" Target="../tags/tag149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Relationship Id="rId22" Type="http://schemas.openxmlformats.org/officeDocument/2006/relationships/tags" Target="../tags/tag140.xml"/><Relationship Id="rId27" Type="http://schemas.openxmlformats.org/officeDocument/2006/relationships/tags" Target="../tags/tag145.xml"/><Relationship Id="rId30" Type="http://schemas.openxmlformats.org/officeDocument/2006/relationships/tags" Target="../tags/tag148.xml"/><Relationship Id="rId35" Type="http://schemas.openxmlformats.org/officeDocument/2006/relationships/tags" Target="../tags/tag153.xml"/><Relationship Id="rId43" Type="http://schemas.openxmlformats.org/officeDocument/2006/relationships/chart" Target="../charts/chart1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tags" Target="../tags/tag168.xml"/><Relationship Id="rId18" Type="http://schemas.openxmlformats.org/officeDocument/2006/relationships/chart" Target="../charts/chart17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image" Target="../media/image14.emf"/><Relationship Id="rId2" Type="http://schemas.openxmlformats.org/officeDocument/2006/relationships/tags" Target="../tags/tag157.xml"/><Relationship Id="rId16" Type="http://schemas.openxmlformats.org/officeDocument/2006/relationships/oleObject" Target="../embeddings/oleObject15.bin"/><Relationship Id="rId20" Type="http://schemas.openxmlformats.org/officeDocument/2006/relationships/chart" Target="../charts/chart19.xml"/><Relationship Id="rId1" Type="http://schemas.openxmlformats.org/officeDocument/2006/relationships/vmlDrawing" Target="../drawings/vmlDrawing15.v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5" Type="http://schemas.openxmlformats.org/officeDocument/2006/relationships/tags" Target="../tags/tag16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65.xml"/><Relationship Id="rId19" Type="http://schemas.openxmlformats.org/officeDocument/2006/relationships/chart" Target="../charts/chart18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tags" Target="../tags/tag17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6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1.xml"/><Relationship Id="rId1" Type="http://schemas.openxmlformats.org/officeDocument/2006/relationships/vmlDrawing" Target="../drawings/vmlDrawing17.vml"/><Relationship Id="rId6" Type="http://schemas.openxmlformats.org/officeDocument/2006/relationships/chart" Target="../charts/chart21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8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tags" Target="../tags/tag184.xml"/><Relationship Id="rId18" Type="http://schemas.openxmlformats.org/officeDocument/2006/relationships/tags" Target="../tags/tag189.xml"/><Relationship Id="rId26" Type="http://schemas.openxmlformats.org/officeDocument/2006/relationships/tags" Target="../tags/tag197.xml"/><Relationship Id="rId39" Type="http://schemas.openxmlformats.org/officeDocument/2006/relationships/slideLayout" Target="../slideLayouts/slideLayout7.xml"/><Relationship Id="rId3" Type="http://schemas.openxmlformats.org/officeDocument/2006/relationships/tags" Target="../tags/tag174.xml"/><Relationship Id="rId21" Type="http://schemas.openxmlformats.org/officeDocument/2006/relationships/tags" Target="../tags/tag192.xml"/><Relationship Id="rId34" Type="http://schemas.openxmlformats.org/officeDocument/2006/relationships/tags" Target="../tags/tag205.xml"/><Relationship Id="rId42" Type="http://schemas.openxmlformats.org/officeDocument/2006/relationships/chart" Target="../charts/chart26.xml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tags" Target="../tags/tag188.xml"/><Relationship Id="rId25" Type="http://schemas.openxmlformats.org/officeDocument/2006/relationships/tags" Target="../tags/tag196.xml"/><Relationship Id="rId33" Type="http://schemas.openxmlformats.org/officeDocument/2006/relationships/tags" Target="../tags/tag204.xml"/><Relationship Id="rId38" Type="http://schemas.openxmlformats.org/officeDocument/2006/relationships/tags" Target="../tags/tag209.xml"/><Relationship Id="rId2" Type="http://schemas.openxmlformats.org/officeDocument/2006/relationships/tags" Target="../tags/tag173.xml"/><Relationship Id="rId16" Type="http://schemas.openxmlformats.org/officeDocument/2006/relationships/tags" Target="../tags/tag187.xml"/><Relationship Id="rId20" Type="http://schemas.openxmlformats.org/officeDocument/2006/relationships/tags" Target="../tags/tag191.xml"/><Relationship Id="rId29" Type="http://schemas.openxmlformats.org/officeDocument/2006/relationships/tags" Target="../tags/tag200.xml"/><Relationship Id="rId41" Type="http://schemas.openxmlformats.org/officeDocument/2006/relationships/image" Target="../media/image14.emf"/><Relationship Id="rId1" Type="http://schemas.openxmlformats.org/officeDocument/2006/relationships/vmlDrawing" Target="../drawings/vmlDrawing19.v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24" Type="http://schemas.openxmlformats.org/officeDocument/2006/relationships/tags" Target="../tags/tag195.xml"/><Relationship Id="rId32" Type="http://schemas.openxmlformats.org/officeDocument/2006/relationships/tags" Target="../tags/tag203.xml"/><Relationship Id="rId37" Type="http://schemas.openxmlformats.org/officeDocument/2006/relationships/tags" Target="../tags/tag208.xml"/><Relationship Id="rId40" Type="http://schemas.openxmlformats.org/officeDocument/2006/relationships/oleObject" Target="../embeddings/oleObject19.bin"/><Relationship Id="rId5" Type="http://schemas.openxmlformats.org/officeDocument/2006/relationships/tags" Target="../tags/tag176.xml"/><Relationship Id="rId15" Type="http://schemas.openxmlformats.org/officeDocument/2006/relationships/tags" Target="../tags/tag186.xml"/><Relationship Id="rId23" Type="http://schemas.openxmlformats.org/officeDocument/2006/relationships/tags" Target="../tags/tag194.xml"/><Relationship Id="rId28" Type="http://schemas.openxmlformats.org/officeDocument/2006/relationships/tags" Target="../tags/tag199.xml"/><Relationship Id="rId36" Type="http://schemas.openxmlformats.org/officeDocument/2006/relationships/tags" Target="../tags/tag207.xml"/><Relationship Id="rId10" Type="http://schemas.openxmlformats.org/officeDocument/2006/relationships/tags" Target="../tags/tag181.xml"/><Relationship Id="rId19" Type="http://schemas.openxmlformats.org/officeDocument/2006/relationships/tags" Target="../tags/tag190.xml"/><Relationship Id="rId31" Type="http://schemas.openxmlformats.org/officeDocument/2006/relationships/tags" Target="../tags/tag202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tags" Target="../tags/tag185.xml"/><Relationship Id="rId22" Type="http://schemas.openxmlformats.org/officeDocument/2006/relationships/tags" Target="../tags/tag193.xml"/><Relationship Id="rId27" Type="http://schemas.openxmlformats.org/officeDocument/2006/relationships/tags" Target="../tags/tag198.xml"/><Relationship Id="rId30" Type="http://schemas.openxmlformats.org/officeDocument/2006/relationships/tags" Target="../tags/tag201.xml"/><Relationship Id="rId35" Type="http://schemas.openxmlformats.org/officeDocument/2006/relationships/tags" Target="../tags/tag206.xml"/><Relationship Id="rId43" Type="http://schemas.openxmlformats.org/officeDocument/2006/relationships/chart" Target="../charts/chart2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tags" Target="../tags/tag221.xml"/><Relationship Id="rId18" Type="http://schemas.openxmlformats.org/officeDocument/2006/relationships/chart" Target="../charts/chart29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tags" Target="../tags/tag220.xml"/><Relationship Id="rId17" Type="http://schemas.openxmlformats.org/officeDocument/2006/relationships/chart" Target="../charts/chart28.xml"/><Relationship Id="rId2" Type="http://schemas.openxmlformats.org/officeDocument/2006/relationships/tags" Target="../tags/tag210.xml"/><Relationship Id="rId16" Type="http://schemas.openxmlformats.org/officeDocument/2006/relationships/image" Target="../media/image14.emf"/><Relationship Id="rId1" Type="http://schemas.openxmlformats.org/officeDocument/2006/relationships/vmlDrawing" Target="../drawings/vmlDrawing20.v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5" Type="http://schemas.openxmlformats.org/officeDocument/2006/relationships/tags" Target="../tags/tag213.xml"/><Relationship Id="rId15" Type="http://schemas.openxmlformats.org/officeDocument/2006/relationships/oleObject" Target="../embeddings/oleObject20.bin"/><Relationship Id="rId10" Type="http://schemas.openxmlformats.org/officeDocument/2006/relationships/tags" Target="../tags/tag218.xml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tags" Target="../tags/tag233.xml"/><Relationship Id="rId18" Type="http://schemas.openxmlformats.org/officeDocument/2006/relationships/tags" Target="../tags/tag238.xml"/><Relationship Id="rId26" Type="http://schemas.openxmlformats.org/officeDocument/2006/relationships/tags" Target="../tags/tag246.xml"/><Relationship Id="rId39" Type="http://schemas.openxmlformats.org/officeDocument/2006/relationships/tags" Target="../tags/tag259.xml"/><Relationship Id="rId3" Type="http://schemas.openxmlformats.org/officeDocument/2006/relationships/tags" Target="../tags/tag223.xml"/><Relationship Id="rId21" Type="http://schemas.openxmlformats.org/officeDocument/2006/relationships/tags" Target="../tags/tag241.xml"/><Relationship Id="rId34" Type="http://schemas.openxmlformats.org/officeDocument/2006/relationships/tags" Target="../tags/tag254.xml"/><Relationship Id="rId42" Type="http://schemas.openxmlformats.org/officeDocument/2006/relationships/oleObject" Target="../embeddings/oleObject21.bin"/><Relationship Id="rId7" Type="http://schemas.openxmlformats.org/officeDocument/2006/relationships/tags" Target="../tags/tag227.xml"/><Relationship Id="rId12" Type="http://schemas.openxmlformats.org/officeDocument/2006/relationships/tags" Target="../tags/tag232.xml"/><Relationship Id="rId17" Type="http://schemas.openxmlformats.org/officeDocument/2006/relationships/tags" Target="../tags/tag237.xml"/><Relationship Id="rId25" Type="http://schemas.openxmlformats.org/officeDocument/2006/relationships/tags" Target="../tags/tag245.xml"/><Relationship Id="rId33" Type="http://schemas.openxmlformats.org/officeDocument/2006/relationships/tags" Target="../tags/tag253.xml"/><Relationship Id="rId38" Type="http://schemas.openxmlformats.org/officeDocument/2006/relationships/tags" Target="../tags/tag258.xml"/><Relationship Id="rId2" Type="http://schemas.openxmlformats.org/officeDocument/2006/relationships/tags" Target="../tags/tag222.xml"/><Relationship Id="rId16" Type="http://schemas.openxmlformats.org/officeDocument/2006/relationships/tags" Target="../tags/tag236.xml"/><Relationship Id="rId20" Type="http://schemas.openxmlformats.org/officeDocument/2006/relationships/tags" Target="../tags/tag240.xml"/><Relationship Id="rId29" Type="http://schemas.openxmlformats.org/officeDocument/2006/relationships/tags" Target="../tags/tag249.xml"/><Relationship Id="rId41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tags" Target="../tags/tag226.xml"/><Relationship Id="rId11" Type="http://schemas.openxmlformats.org/officeDocument/2006/relationships/tags" Target="../tags/tag231.xml"/><Relationship Id="rId24" Type="http://schemas.openxmlformats.org/officeDocument/2006/relationships/tags" Target="../tags/tag244.xml"/><Relationship Id="rId32" Type="http://schemas.openxmlformats.org/officeDocument/2006/relationships/tags" Target="../tags/tag252.xml"/><Relationship Id="rId37" Type="http://schemas.openxmlformats.org/officeDocument/2006/relationships/tags" Target="../tags/tag257.xml"/><Relationship Id="rId40" Type="http://schemas.openxmlformats.org/officeDocument/2006/relationships/tags" Target="../tags/tag260.xml"/><Relationship Id="rId5" Type="http://schemas.openxmlformats.org/officeDocument/2006/relationships/tags" Target="../tags/tag225.xml"/><Relationship Id="rId15" Type="http://schemas.openxmlformats.org/officeDocument/2006/relationships/tags" Target="../tags/tag235.xml"/><Relationship Id="rId23" Type="http://schemas.openxmlformats.org/officeDocument/2006/relationships/tags" Target="../tags/tag243.xml"/><Relationship Id="rId28" Type="http://schemas.openxmlformats.org/officeDocument/2006/relationships/tags" Target="../tags/tag248.xml"/><Relationship Id="rId36" Type="http://schemas.openxmlformats.org/officeDocument/2006/relationships/tags" Target="../tags/tag256.xml"/><Relationship Id="rId10" Type="http://schemas.openxmlformats.org/officeDocument/2006/relationships/tags" Target="../tags/tag230.xml"/><Relationship Id="rId19" Type="http://schemas.openxmlformats.org/officeDocument/2006/relationships/tags" Target="../tags/tag239.xml"/><Relationship Id="rId31" Type="http://schemas.openxmlformats.org/officeDocument/2006/relationships/tags" Target="../tags/tag251.xml"/><Relationship Id="rId44" Type="http://schemas.openxmlformats.org/officeDocument/2006/relationships/chart" Target="../charts/chart30.xml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tags" Target="../tags/tag234.xml"/><Relationship Id="rId22" Type="http://schemas.openxmlformats.org/officeDocument/2006/relationships/tags" Target="../tags/tag242.xml"/><Relationship Id="rId27" Type="http://schemas.openxmlformats.org/officeDocument/2006/relationships/tags" Target="../tags/tag247.xml"/><Relationship Id="rId30" Type="http://schemas.openxmlformats.org/officeDocument/2006/relationships/tags" Target="../tags/tag250.xml"/><Relationship Id="rId35" Type="http://schemas.openxmlformats.org/officeDocument/2006/relationships/tags" Target="../tags/tag255.xml"/><Relationship Id="rId43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Nesne 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Başlık"/>
          <p:cNvSpPr txBox="1">
            <a:spLocks/>
          </p:cNvSpPr>
          <p:nvPr/>
        </p:nvSpPr>
        <p:spPr>
          <a:xfrm>
            <a:off x="537358" y="2468965"/>
            <a:ext cx="8318863" cy="1968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36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Akademik Danışmanlar Projesi</a:t>
            </a:r>
            <a:r>
              <a:rPr lang="tr-TR" sz="3200" b="1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tr-TR" sz="3200" b="1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r-TR" sz="1200" b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388867" y="4325159"/>
            <a:ext cx="6400800" cy="47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None/>
              <a:defRPr sz="3200" b="1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tr-TR" sz="2800" i="1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 İli</a:t>
            </a:r>
          </a:p>
        </p:txBody>
      </p:sp>
      <p:sp>
        <p:nvSpPr>
          <p:cNvPr id="3" name="Dikdörtgen 2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1" y="724299"/>
            <a:ext cx="2451130" cy="104400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sp>
        <p:nvSpPr>
          <p:cNvPr id="2" name="Dikdörtgen 1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4025630" y="157538"/>
            <a:ext cx="2407273" cy="11335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54" y="619510"/>
            <a:ext cx="1063756" cy="1063756"/>
          </a:xfrm>
          <a:prstGeom prst="rect">
            <a:avLst/>
          </a:prstGeom>
        </p:spPr>
      </p:pic>
      <p:pic>
        <p:nvPicPr>
          <p:cNvPr id="3232" name="Picture 16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86" y="6169741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1" y="6157920"/>
            <a:ext cx="504000" cy="504000"/>
          </a:xfrm>
          <a:prstGeom prst="rect">
            <a:avLst/>
          </a:prstGeom>
        </p:spPr>
      </p:pic>
      <p:pic>
        <p:nvPicPr>
          <p:cNvPr id="16" name="Resim 15" descr="GSO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63"/>
          <a:stretch/>
        </p:blipFill>
        <p:spPr bwMode="auto">
          <a:xfrm>
            <a:off x="3396130" y="6167422"/>
            <a:ext cx="540000" cy="5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Resim 16" descr="https://www.gtb.org.tr/logo/logo.pn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90"/>
          <a:stretch/>
        </p:blipFill>
        <p:spPr bwMode="auto">
          <a:xfrm>
            <a:off x="4068000" y="6115678"/>
            <a:ext cx="540000" cy="5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35" name="Picture 16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20" y="6115732"/>
            <a:ext cx="540000" cy="60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08" y="6153865"/>
            <a:ext cx="540000" cy="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7" name="Picture 16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03" y="6129344"/>
            <a:ext cx="540000" cy="5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9" name="Picture 16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664" y="6185795"/>
            <a:ext cx="1101174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0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Kasım ayında ihracatın ithalatı </a:t>
            </a:r>
            <a:r>
              <a:rPr dirty="0"/>
              <a:t>karşılama </a:t>
            </a:r>
            <a:r>
              <a:rPr spc="-5" dirty="0"/>
              <a:t>oranı Mart 2020’den </a:t>
            </a:r>
            <a:r>
              <a:rPr spc="5" dirty="0"/>
              <a:t>bu </a:t>
            </a:r>
            <a:r>
              <a:rPr dirty="0"/>
              <a:t>yana  en yüksek</a:t>
            </a:r>
            <a:r>
              <a:rPr spc="-45" dirty="0"/>
              <a:t> </a:t>
            </a:r>
            <a:r>
              <a:rPr dirty="0"/>
              <a:t>seviyede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947672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1319860"/>
            <a:ext cx="8370570" cy="930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Yıllık olarak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ihracat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%32,7, ithalat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ise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%21,1 arttı; ihracatın ithalatı karşılama</a:t>
            </a:r>
            <a:r>
              <a:rPr sz="1800" spc="28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1F308D"/>
                </a:solidFill>
                <a:latin typeface="Tahoma"/>
                <a:cs typeface="Tahoma"/>
              </a:rPr>
              <a:t>oranı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%89,1’e</a:t>
            </a:r>
            <a:r>
              <a:rPr sz="1800" spc="2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ulaştı</a:t>
            </a:r>
            <a:endParaRPr sz="1800">
              <a:latin typeface="Tahoma"/>
              <a:cs typeface="Tahoma"/>
            </a:endParaRPr>
          </a:p>
          <a:p>
            <a:pPr marL="1039494">
              <a:lnSpc>
                <a:spcPct val="100000"/>
              </a:lnSpc>
              <a:spcBef>
                <a:spcPts val="87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Dış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ticaret, 12 aylık birikimli, milyar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dolar,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– Kasım</a:t>
            </a:r>
            <a:r>
              <a:rPr sz="1600" b="1" spc="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73608" y="2688335"/>
            <a:ext cx="7691755" cy="2558415"/>
            <a:chOff x="673608" y="2688335"/>
            <a:chExt cx="7691755" cy="2558415"/>
          </a:xfrm>
        </p:grpSpPr>
        <p:sp>
          <p:nvSpPr>
            <p:cNvPr id="7" name="object 7"/>
            <p:cNvSpPr/>
            <p:nvPr/>
          </p:nvSpPr>
          <p:spPr>
            <a:xfrm>
              <a:off x="673608" y="2692907"/>
              <a:ext cx="7691755" cy="2553970"/>
            </a:xfrm>
            <a:custGeom>
              <a:avLst/>
              <a:gdLst/>
              <a:ahLst/>
              <a:cxnLst/>
              <a:rect l="l" t="t" r="r" b="b"/>
              <a:pathLst>
                <a:path w="7691755" h="2553970">
                  <a:moveTo>
                    <a:pt x="4992624" y="2494787"/>
                  </a:moveTo>
                  <a:lnTo>
                    <a:pt x="4992624" y="2553589"/>
                  </a:lnTo>
                </a:path>
                <a:path w="7691755" h="2553970">
                  <a:moveTo>
                    <a:pt x="379476" y="2494787"/>
                  </a:moveTo>
                  <a:lnTo>
                    <a:pt x="379476" y="2553589"/>
                  </a:lnTo>
                </a:path>
                <a:path w="7691755" h="2553970">
                  <a:moveTo>
                    <a:pt x="2353056" y="2494787"/>
                  </a:moveTo>
                  <a:lnTo>
                    <a:pt x="2353056" y="2553589"/>
                  </a:lnTo>
                </a:path>
                <a:path w="7691755" h="2553970">
                  <a:moveTo>
                    <a:pt x="1703832" y="2494787"/>
                  </a:moveTo>
                  <a:lnTo>
                    <a:pt x="1703832" y="2553589"/>
                  </a:lnTo>
                </a:path>
                <a:path w="7691755" h="2553970">
                  <a:moveTo>
                    <a:pt x="1374648" y="2494787"/>
                  </a:moveTo>
                  <a:lnTo>
                    <a:pt x="1374648" y="2553589"/>
                  </a:lnTo>
                </a:path>
                <a:path w="7691755" h="2553970">
                  <a:moveTo>
                    <a:pt x="59436" y="2494787"/>
                  </a:moveTo>
                  <a:lnTo>
                    <a:pt x="59436" y="2553589"/>
                  </a:lnTo>
                </a:path>
                <a:path w="7691755" h="2553970">
                  <a:moveTo>
                    <a:pt x="59436" y="2494787"/>
                  </a:moveTo>
                  <a:lnTo>
                    <a:pt x="59436" y="0"/>
                  </a:lnTo>
                </a:path>
                <a:path w="7691755" h="2553970">
                  <a:moveTo>
                    <a:pt x="0" y="2494787"/>
                  </a:moveTo>
                  <a:lnTo>
                    <a:pt x="59436" y="2494787"/>
                  </a:lnTo>
                </a:path>
                <a:path w="7691755" h="2553970">
                  <a:moveTo>
                    <a:pt x="0" y="1996439"/>
                  </a:moveTo>
                  <a:lnTo>
                    <a:pt x="59436" y="1996439"/>
                  </a:lnTo>
                </a:path>
                <a:path w="7691755" h="2553970">
                  <a:moveTo>
                    <a:pt x="0" y="1496567"/>
                  </a:moveTo>
                  <a:lnTo>
                    <a:pt x="59436" y="1496567"/>
                  </a:lnTo>
                </a:path>
                <a:path w="7691755" h="2553970">
                  <a:moveTo>
                    <a:pt x="0" y="998219"/>
                  </a:moveTo>
                  <a:lnTo>
                    <a:pt x="59436" y="998219"/>
                  </a:lnTo>
                </a:path>
                <a:path w="7691755" h="2553970">
                  <a:moveTo>
                    <a:pt x="0" y="498347"/>
                  </a:moveTo>
                  <a:lnTo>
                    <a:pt x="59436" y="498347"/>
                  </a:lnTo>
                </a:path>
                <a:path w="7691755" h="2553970">
                  <a:moveTo>
                    <a:pt x="0" y="0"/>
                  </a:moveTo>
                  <a:lnTo>
                    <a:pt x="59436" y="0"/>
                  </a:lnTo>
                </a:path>
                <a:path w="7691755" h="2553970">
                  <a:moveTo>
                    <a:pt x="6637020" y="2494787"/>
                  </a:moveTo>
                  <a:lnTo>
                    <a:pt x="6637020" y="2553589"/>
                  </a:lnTo>
                </a:path>
                <a:path w="7691755" h="2553970">
                  <a:moveTo>
                    <a:pt x="4661916" y="2494787"/>
                  </a:moveTo>
                  <a:lnTo>
                    <a:pt x="4661916" y="2553589"/>
                  </a:lnTo>
                </a:path>
                <a:path w="7691755" h="2553970">
                  <a:moveTo>
                    <a:pt x="3349752" y="2494787"/>
                  </a:moveTo>
                  <a:lnTo>
                    <a:pt x="3349752" y="2553589"/>
                  </a:lnTo>
                </a:path>
                <a:path w="7691755" h="2553970">
                  <a:moveTo>
                    <a:pt x="708660" y="2494787"/>
                  </a:moveTo>
                  <a:lnTo>
                    <a:pt x="708660" y="2553589"/>
                  </a:lnTo>
                </a:path>
                <a:path w="7691755" h="2553970">
                  <a:moveTo>
                    <a:pt x="1039368" y="2494787"/>
                  </a:moveTo>
                  <a:lnTo>
                    <a:pt x="1039368" y="2553589"/>
                  </a:lnTo>
                </a:path>
                <a:path w="7691755" h="2553970">
                  <a:moveTo>
                    <a:pt x="7301484" y="2494787"/>
                  </a:moveTo>
                  <a:lnTo>
                    <a:pt x="7301484" y="2553589"/>
                  </a:lnTo>
                </a:path>
                <a:path w="7691755" h="2553970">
                  <a:moveTo>
                    <a:pt x="2034540" y="2494787"/>
                  </a:moveTo>
                  <a:lnTo>
                    <a:pt x="2034540" y="2553589"/>
                  </a:lnTo>
                </a:path>
                <a:path w="7691755" h="2553970">
                  <a:moveTo>
                    <a:pt x="2682240" y="2494787"/>
                  </a:moveTo>
                  <a:lnTo>
                    <a:pt x="2682240" y="2553589"/>
                  </a:lnTo>
                </a:path>
                <a:path w="7691755" h="2553970">
                  <a:moveTo>
                    <a:pt x="3012947" y="2494787"/>
                  </a:moveTo>
                  <a:lnTo>
                    <a:pt x="3012947" y="2553589"/>
                  </a:lnTo>
                </a:path>
                <a:path w="7691755" h="2553970">
                  <a:moveTo>
                    <a:pt x="5987795" y="2494787"/>
                  </a:moveTo>
                  <a:lnTo>
                    <a:pt x="5987795" y="2553589"/>
                  </a:lnTo>
                </a:path>
                <a:path w="7691755" h="2553970">
                  <a:moveTo>
                    <a:pt x="3677412" y="2494787"/>
                  </a:moveTo>
                  <a:lnTo>
                    <a:pt x="3677412" y="2553589"/>
                  </a:lnTo>
                </a:path>
                <a:path w="7691755" h="2553970">
                  <a:moveTo>
                    <a:pt x="4008119" y="2494787"/>
                  </a:moveTo>
                  <a:lnTo>
                    <a:pt x="4008119" y="2553589"/>
                  </a:lnTo>
                </a:path>
                <a:path w="7691755" h="2553970">
                  <a:moveTo>
                    <a:pt x="4332732" y="2494787"/>
                  </a:moveTo>
                  <a:lnTo>
                    <a:pt x="4332732" y="2553589"/>
                  </a:lnTo>
                </a:path>
                <a:path w="7691755" h="2553970">
                  <a:moveTo>
                    <a:pt x="5657088" y="2494787"/>
                  </a:moveTo>
                  <a:lnTo>
                    <a:pt x="5657088" y="2553589"/>
                  </a:lnTo>
                </a:path>
                <a:path w="7691755" h="2553970">
                  <a:moveTo>
                    <a:pt x="5329428" y="2494787"/>
                  </a:moveTo>
                  <a:lnTo>
                    <a:pt x="5329428" y="2553589"/>
                  </a:lnTo>
                </a:path>
                <a:path w="7691755" h="2553970">
                  <a:moveTo>
                    <a:pt x="6306312" y="2494787"/>
                  </a:moveTo>
                  <a:lnTo>
                    <a:pt x="6306312" y="2553589"/>
                  </a:lnTo>
                </a:path>
                <a:path w="7691755" h="2553970">
                  <a:moveTo>
                    <a:pt x="6967728" y="2494787"/>
                  </a:moveTo>
                  <a:lnTo>
                    <a:pt x="6967728" y="2553589"/>
                  </a:lnTo>
                </a:path>
                <a:path w="7691755" h="2553970">
                  <a:moveTo>
                    <a:pt x="7632192" y="2494787"/>
                  </a:moveTo>
                  <a:lnTo>
                    <a:pt x="7632192" y="2553589"/>
                  </a:lnTo>
                </a:path>
                <a:path w="7691755" h="2553970">
                  <a:moveTo>
                    <a:pt x="7632192" y="2494787"/>
                  </a:moveTo>
                  <a:lnTo>
                    <a:pt x="7632192" y="0"/>
                  </a:lnTo>
                </a:path>
                <a:path w="7691755" h="2553970">
                  <a:moveTo>
                    <a:pt x="7632192" y="2494787"/>
                  </a:moveTo>
                  <a:lnTo>
                    <a:pt x="7691628" y="2494787"/>
                  </a:lnTo>
                </a:path>
                <a:path w="7691755" h="2553970">
                  <a:moveTo>
                    <a:pt x="7632192" y="1996439"/>
                  </a:moveTo>
                  <a:lnTo>
                    <a:pt x="7691628" y="1996439"/>
                  </a:lnTo>
                </a:path>
                <a:path w="7691755" h="2553970">
                  <a:moveTo>
                    <a:pt x="7632192" y="1496567"/>
                  </a:moveTo>
                  <a:lnTo>
                    <a:pt x="7691628" y="1496567"/>
                  </a:lnTo>
                </a:path>
                <a:path w="7691755" h="2553970">
                  <a:moveTo>
                    <a:pt x="7632192" y="998219"/>
                  </a:moveTo>
                  <a:lnTo>
                    <a:pt x="7691628" y="998219"/>
                  </a:lnTo>
                </a:path>
                <a:path w="7691755" h="2553970">
                  <a:moveTo>
                    <a:pt x="7632192" y="498347"/>
                  </a:moveTo>
                  <a:lnTo>
                    <a:pt x="7691628" y="498347"/>
                  </a:lnTo>
                </a:path>
                <a:path w="7691755" h="2553970">
                  <a:moveTo>
                    <a:pt x="7632192" y="0"/>
                  </a:moveTo>
                  <a:lnTo>
                    <a:pt x="7691628" y="0"/>
                  </a:lnTo>
                </a:path>
                <a:path w="7691755" h="2553970">
                  <a:moveTo>
                    <a:pt x="59436" y="2494787"/>
                  </a:moveTo>
                  <a:lnTo>
                    <a:pt x="7632192" y="249478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3425" y="3682364"/>
              <a:ext cx="7572375" cy="1379855"/>
            </a:xfrm>
            <a:custGeom>
              <a:avLst/>
              <a:gdLst/>
              <a:ahLst/>
              <a:cxnLst/>
              <a:rect l="l" t="t" r="r" b="b"/>
              <a:pathLst>
                <a:path w="7572375" h="1379854">
                  <a:moveTo>
                    <a:pt x="0" y="1245616"/>
                  </a:moveTo>
                  <a:lnTo>
                    <a:pt x="42299" y="1239256"/>
                  </a:lnTo>
                  <a:lnTo>
                    <a:pt x="84853" y="1232836"/>
                  </a:lnTo>
                  <a:lnTo>
                    <a:pt x="126899" y="1226488"/>
                  </a:lnTo>
                  <a:lnTo>
                    <a:pt x="167678" y="1220343"/>
                  </a:lnTo>
                  <a:lnTo>
                    <a:pt x="206300" y="1214540"/>
                  </a:lnTo>
                  <a:lnTo>
                    <a:pt x="243401" y="1208976"/>
                  </a:lnTo>
                  <a:lnTo>
                    <a:pt x="280502" y="1203412"/>
                  </a:lnTo>
                  <a:lnTo>
                    <a:pt x="319125" y="1197610"/>
                  </a:lnTo>
                  <a:lnTo>
                    <a:pt x="360028" y="1191281"/>
                  </a:lnTo>
                  <a:lnTo>
                    <a:pt x="402282" y="1184703"/>
                  </a:lnTo>
                  <a:lnTo>
                    <a:pt x="444873" y="1178196"/>
                  </a:lnTo>
                  <a:lnTo>
                    <a:pt x="486791" y="1172083"/>
                  </a:lnTo>
                  <a:lnTo>
                    <a:pt x="527617" y="1165913"/>
                  </a:lnTo>
                  <a:lnTo>
                    <a:pt x="567944" y="1159684"/>
                  </a:lnTo>
                  <a:lnTo>
                    <a:pt x="608270" y="1154384"/>
                  </a:lnTo>
                  <a:lnTo>
                    <a:pt x="649097" y="1151001"/>
                  </a:lnTo>
                  <a:lnTo>
                    <a:pt x="690756" y="1151086"/>
                  </a:lnTo>
                  <a:lnTo>
                    <a:pt x="732916" y="1153779"/>
                  </a:lnTo>
                  <a:lnTo>
                    <a:pt x="775077" y="1156162"/>
                  </a:lnTo>
                  <a:lnTo>
                    <a:pt x="816737" y="1155319"/>
                  </a:lnTo>
                  <a:lnTo>
                    <a:pt x="857563" y="1148429"/>
                  </a:lnTo>
                  <a:lnTo>
                    <a:pt x="897889" y="1137729"/>
                  </a:lnTo>
                  <a:lnTo>
                    <a:pt x="938216" y="1127887"/>
                  </a:lnTo>
                  <a:lnTo>
                    <a:pt x="979043" y="1123569"/>
                  </a:lnTo>
                  <a:lnTo>
                    <a:pt x="1020577" y="1129409"/>
                  </a:lnTo>
                  <a:lnTo>
                    <a:pt x="1062529" y="1141714"/>
                  </a:lnTo>
                  <a:lnTo>
                    <a:pt x="1104647" y="1152947"/>
                  </a:lnTo>
                  <a:lnTo>
                    <a:pt x="1146683" y="1155573"/>
                  </a:lnTo>
                  <a:lnTo>
                    <a:pt x="1188718" y="1145369"/>
                  </a:lnTo>
                  <a:lnTo>
                    <a:pt x="1230836" y="1127093"/>
                  </a:lnTo>
                  <a:lnTo>
                    <a:pt x="1272788" y="1106674"/>
                  </a:lnTo>
                  <a:lnTo>
                    <a:pt x="1314323" y="1090041"/>
                  </a:lnTo>
                  <a:lnTo>
                    <a:pt x="1355149" y="1078666"/>
                  </a:lnTo>
                  <a:lnTo>
                    <a:pt x="1395476" y="1069435"/>
                  </a:lnTo>
                  <a:lnTo>
                    <a:pt x="1435802" y="1061394"/>
                  </a:lnTo>
                  <a:lnTo>
                    <a:pt x="1476629" y="1053592"/>
                  </a:lnTo>
                  <a:lnTo>
                    <a:pt x="1518288" y="1045269"/>
                  </a:lnTo>
                  <a:lnTo>
                    <a:pt x="1560448" y="1037113"/>
                  </a:lnTo>
                  <a:lnTo>
                    <a:pt x="1602609" y="1030339"/>
                  </a:lnTo>
                  <a:lnTo>
                    <a:pt x="1644269" y="1026160"/>
                  </a:lnTo>
                  <a:lnTo>
                    <a:pt x="1685095" y="1026169"/>
                  </a:lnTo>
                  <a:lnTo>
                    <a:pt x="1725421" y="1029287"/>
                  </a:lnTo>
                  <a:lnTo>
                    <a:pt x="1765748" y="1032714"/>
                  </a:lnTo>
                  <a:lnTo>
                    <a:pt x="1806575" y="1033653"/>
                  </a:lnTo>
                  <a:lnTo>
                    <a:pt x="1848109" y="1030880"/>
                  </a:lnTo>
                  <a:lnTo>
                    <a:pt x="1890061" y="1026048"/>
                  </a:lnTo>
                  <a:lnTo>
                    <a:pt x="1932179" y="1020669"/>
                  </a:lnTo>
                  <a:lnTo>
                    <a:pt x="1974214" y="1016254"/>
                  </a:lnTo>
                  <a:lnTo>
                    <a:pt x="2016517" y="1012916"/>
                  </a:lnTo>
                  <a:lnTo>
                    <a:pt x="2059082" y="1010031"/>
                  </a:lnTo>
                  <a:lnTo>
                    <a:pt x="2101123" y="1007717"/>
                  </a:lnTo>
                  <a:lnTo>
                    <a:pt x="2141855" y="1006094"/>
                  </a:lnTo>
                  <a:lnTo>
                    <a:pt x="2180494" y="1005982"/>
                  </a:lnTo>
                  <a:lnTo>
                    <a:pt x="2217610" y="1007014"/>
                  </a:lnTo>
                  <a:lnTo>
                    <a:pt x="2254726" y="1007808"/>
                  </a:lnTo>
                  <a:lnTo>
                    <a:pt x="2293366" y="1006983"/>
                  </a:lnTo>
                  <a:lnTo>
                    <a:pt x="2334275" y="1004329"/>
                  </a:lnTo>
                  <a:lnTo>
                    <a:pt x="2376519" y="1000617"/>
                  </a:lnTo>
                  <a:lnTo>
                    <a:pt x="2419096" y="995642"/>
                  </a:lnTo>
                  <a:lnTo>
                    <a:pt x="2461006" y="989203"/>
                  </a:lnTo>
                  <a:lnTo>
                    <a:pt x="2501832" y="978531"/>
                  </a:lnTo>
                  <a:lnTo>
                    <a:pt x="2542159" y="964692"/>
                  </a:lnTo>
                  <a:lnTo>
                    <a:pt x="2582485" y="952948"/>
                  </a:lnTo>
                  <a:lnTo>
                    <a:pt x="2623312" y="948563"/>
                  </a:lnTo>
                  <a:lnTo>
                    <a:pt x="2664971" y="956327"/>
                  </a:lnTo>
                  <a:lnTo>
                    <a:pt x="2707131" y="972391"/>
                  </a:lnTo>
                  <a:lnTo>
                    <a:pt x="2749292" y="988764"/>
                  </a:lnTo>
                  <a:lnTo>
                    <a:pt x="2790952" y="997458"/>
                  </a:lnTo>
                  <a:lnTo>
                    <a:pt x="2831778" y="994886"/>
                  </a:lnTo>
                  <a:lnTo>
                    <a:pt x="2872104" y="985742"/>
                  </a:lnTo>
                  <a:lnTo>
                    <a:pt x="2912431" y="974740"/>
                  </a:lnTo>
                  <a:lnTo>
                    <a:pt x="2953258" y="966597"/>
                  </a:lnTo>
                  <a:lnTo>
                    <a:pt x="2994792" y="962342"/>
                  </a:lnTo>
                  <a:lnTo>
                    <a:pt x="3036744" y="959516"/>
                  </a:lnTo>
                  <a:lnTo>
                    <a:pt x="3078862" y="957595"/>
                  </a:lnTo>
                  <a:lnTo>
                    <a:pt x="3120898" y="956056"/>
                  </a:lnTo>
                  <a:lnTo>
                    <a:pt x="3162933" y="954907"/>
                  </a:lnTo>
                  <a:lnTo>
                    <a:pt x="3205051" y="954389"/>
                  </a:lnTo>
                  <a:lnTo>
                    <a:pt x="3247003" y="954323"/>
                  </a:lnTo>
                  <a:lnTo>
                    <a:pt x="3288538" y="954532"/>
                  </a:lnTo>
                  <a:lnTo>
                    <a:pt x="3329364" y="955000"/>
                  </a:lnTo>
                  <a:lnTo>
                    <a:pt x="3369691" y="955801"/>
                  </a:lnTo>
                  <a:lnTo>
                    <a:pt x="3410017" y="956889"/>
                  </a:lnTo>
                  <a:lnTo>
                    <a:pt x="3450844" y="958215"/>
                  </a:lnTo>
                  <a:lnTo>
                    <a:pt x="3492503" y="960425"/>
                  </a:lnTo>
                  <a:lnTo>
                    <a:pt x="3534664" y="963326"/>
                  </a:lnTo>
                  <a:lnTo>
                    <a:pt x="3576824" y="965608"/>
                  </a:lnTo>
                  <a:lnTo>
                    <a:pt x="3618484" y="965962"/>
                  </a:lnTo>
                  <a:lnTo>
                    <a:pt x="3659310" y="963862"/>
                  </a:lnTo>
                  <a:lnTo>
                    <a:pt x="3699637" y="960024"/>
                  </a:lnTo>
                  <a:lnTo>
                    <a:pt x="3739963" y="955282"/>
                  </a:lnTo>
                  <a:lnTo>
                    <a:pt x="3780790" y="950468"/>
                  </a:lnTo>
                  <a:lnTo>
                    <a:pt x="3822324" y="945128"/>
                  </a:lnTo>
                  <a:lnTo>
                    <a:pt x="3864276" y="939085"/>
                  </a:lnTo>
                  <a:lnTo>
                    <a:pt x="3906394" y="933305"/>
                  </a:lnTo>
                  <a:lnTo>
                    <a:pt x="3948429" y="928751"/>
                  </a:lnTo>
                  <a:lnTo>
                    <a:pt x="3990607" y="924111"/>
                  </a:lnTo>
                  <a:lnTo>
                    <a:pt x="4032964" y="919353"/>
                  </a:lnTo>
                  <a:lnTo>
                    <a:pt x="4074963" y="917642"/>
                  </a:lnTo>
                  <a:lnTo>
                    <a:pt x="4116070" y="922147"/>
                  </a:lnTo>
                  <a:lnTo>
                    <a:pt x="4155813" y="933261"/>
                  </a:lnTo>
                  <a:lnTo>
                    <a:pt x="4194556" y="949436"/>
                  </a:lnTo>
                  <a:lnTo>
                    <a:pt x="4233298" y="970920"/>
                  </a:lnTo>
                  <a:lnTo>
                    <a:pt x="4273042" y="997966"/>
                  </a:lnTo>
                  <a:lnTo>
                    <a:pt x="4305923" y="1024782"/>
                  </a:lnTo>
                  <a:lnTo>
                    <a:pt x="4339531" y="1056164"/>
                  </a:lnTo>
                  <a:lnTo>
                    <a:pt x="4373461" y="1090521"/>
                  </a:lnTo>
                  <a:lnTo>
                    <a:pt x="4407312" y="1126262"/>
                  </a:lnTo>
                  <a:lnTo>
                    <a:pt x="4440682" y="1161796"/>
                  </a:lnTo>
                  <a:lnTo>
                    <a:pt x="4473386" y="1200964"/>
                  </a:lnTo>
                  <a:lnTo>
                    <a:pt x="4505687" y="1244839"/>
                  </a:lnTo>
                  <a:lnTo>
                    <a:pt x="4537855" y="1287672"/>
                  </a:lnTo>
                  <a:lnTo>
                    <a:pt x="4570156" y="1323713"/>
                  </a:lnTo>
                  <a:lnTo>
                    <a:pt x="4602861" y="1347216"/>
                  </a:lnTo>
                  <a:lnTo>
                    <a:pt x="4644540" y="1352927"/>
                  </a:lnTo>
                  <a:lnTo>
                    <a:pt x="4686744" y="1340612"/>
                  </a:lnTo>
                  <a:lnTo>
                    <a:pt x="4728948" y="1323534"/>
                  </a:lnTo>
                  <a:lnTo>
                    <a:pt x="4770628" y="1314958"/>
                  </a:lnTo>
                  <a:lnTo>
                    <a:pt x="4811434" y="1318766"/>
                  </a:lnTo>
                  <a:lnTo>
                    <a:pt x="4851717" y="1327705"/>
                  </a:lnTo>
                  <a:lnTo>
                    <a:pt x="4892000" y="1338621"/>
                  </a:lnTo>
                  <a:lnTo>
                    <a:pt x="4932807" y="1348359"/>
                  </a:lnTo>
                  <a:lnTo>
                    <a:pt x="4974361" y="1357366"/>
                  </a:lnTo>
                  <a:lnTo>
                    <a:pt x="5016357" y="1366885"/>
                  </a:lnTo>
                  <a:lnTo>
                    <a:pt x="5058519" y="1374951"/>
                  </a:lnTo>
                  <a:lnTo>
                    <a:pt x="5100574" y="1379601"/>
                  </a:lnTo>
                  <a:lnTo>
                    <a:pt x="5142609" y="1379577"/>
                  </a:lnTo>
                  <a:lnTo>
                    <a:pt x="5184727" y="1376172"/>
                  </a:lnTo>
                  <a:lnTo>
                    <a:pt x="5226679" y="1371242"/>
                  </a:lnTo>
                  <a:lnTo>
                    <a:pt x="5268214" y="1366647"/>
                  </a:lnTo>
                  <a:lnTo>
                    <a:pt x="5309040" y="1362029"/>
                  </a:lnTo>
                  <a:lnTo>
                    <a:pt x="5349367" y="1356661"/>
                  </a:lnTo>
                  <a:lnTo>
                    <a:pt x="5389693" y="1351841"/>
                  </a:lnTo>
                  <a:lnTo>
                    <a:pt x="5430520" y="1348867"/>
                  </a:lnTo>
                  <a:lnTo>
                    <a:pt x="5472179" y="1349849"/>
                  </a:lnTo>
                  <a:lnTo>
                    <a:pt x="5514340" y="1353581"/>
                  </a:lnTo>
                  <a:lnTo>
                    <a:pt x="5556500" y="1356100"/>
                  </a:lnTo>
                  <a:lnTo>
                    <a:pt x="5598160" y="1353439"/>
                  </a:lnTo>
                  <a:lnTo>
                    <a:pt x="5638986" y="1342134"/>
                  </a:lnTo>
                  <a:lnTo>
                    <a:pt x="5679313" y="1325102"/>
                  </a:lnTo>
                  <a:lnTo>
                    <a:pt x="5719639" y="1307951"/>
                  </a:lnTo>
                  <a:lnTo>
                    <a:pt x="5760466" y="1296289"/>
                  </a:lnTo>
                  <a:lnTo>
                    <a:pt x="5802000" y="1293159"/>
                  </a:lnTo>
                  <a:lnTo>
                    <a:pt x="5843952" y="1295066"/>
                  </a:lnTo>
                  <a:lnTo>
                    <a:pt x="5886070" y="1297807"/>
                  </a:lnTo>
                  <a:lnTo>
                    <a:pt x="5928106" y="1297178"/>
                  </a:lnTo>
                  <a:lnTo>
                    <a:pt x="5970391" y="1294145"/>
                  </a:lnTo>
                  <a:lnTo>
                    <a:pt x="6012926" y="1290256"/>
                  </a:lnTo>
                  <a:lnTo>
                    <a:pt x="6054961" y="1282176"/>
                  </a:lnTo>
                  <a:lnTo>
                    <a:pt x="6095746" y="1266571"/>
                  </a:lnTo>
                  <a:lnTo>
                    <a:pt x="6134385" y="1242933"/>
                  </a:lnTo>
                  <a:lnTo>
                    <a:pt x="6171501" y="1212913"/>
                  </a:lnTo>
                  <a:lnTo>
                    <a:pt x="6208617" y="1176416"/>
                  </a:lnTo>
                  <a:lnTo>
                    <a:pt x="6247257" y="1133348"/>
                  </a:lnTo>
                  <a:lnTo>
                    <a:pt x="6274288" y="1098953"/>
                  </a:lnTo>
                  <a:lnTo>
                    <a:pt x="6302092" y="1059231"/>
                  </a:lnTo>
                  <a:lnTo>
                    <a:pt x="6330362" y="1016603"/>
                  </a:lnTo>
                  <a:lnTo>
                    <a:pt x="6358791" y="973487"/>
                  </a:lnTo>
                  <a:lnTo>
                    <a:pt x="6387071" y="932305"/>
                  </a:lnTo>
                  <a:lnTo>
                    <a:pt x="6414897" y="895477"/>
                  </a:lnTo>
                  <a:lnTo>
                    <a:pt x="6447614" y="857212"/>
                  </a:lnTo>
                  <a:lnTo>
                    <a:pt x="6479947" y="822684"/>
                  </a:lnTo>
                  <a:lnTo>
                    <a:pt x="6512152" y="790449"/>
                  </a:lnTo>
                  <a:lnTo>
                    <a:pt x="6544485" y="759060"/>
                  </a:lnTo>
                  <a:lnTo>
                    <a:pt x="6577203" y="727075"/>
                  </a:lnTo>
                  <a:lnTo>
                    <a:pt x="6610474" y="692760"/>
                  </a:lnTo>
                  <a:lnTo>
                    <a:pt x="6644130" y="657080"/>
                  </a:lnTo>
                  <a:lnTo>
                    <a:pt x="6677915" y="622632"/>
                  </a:lnTo>
                  <a:lnTo>
                    <a:pt x="6711571" y="592012"/>
                  </a:lnTo>
                  <a:lnTo>
                    <a:pt x="6744843" y="567817"/>
                  </a:lnTo>
                  <a:lnTo>
                    <a:pt x="6785669" y="551999"/>
                  </a:lnTo>
                  <a:lnTo>
                    <a:pt x="6825996" y="547290"/>
                  </a:lnTo>
                  <a:lnTo>
                    <a:pt x="6866322" y="542367"/>
                  </a:lnTo>
                  <a:lnTo>
                    <a:pt x="6907149" y="525907"/>
                  </a:lnTo>
                  <a:lnTo>
                    <a:pt x="6940335" y="500000"/>
                  </a:lnTo>
                  <a:lnTo>
                    <a:pt x="6973820" y="466418"/>
                  </a:lnTo>
                  <a:lnTo>
                    <a:pt x="7007476" y="429190"/>
                  </a:lnTo>
                  <a:lnTo>
                    <a:pt x="7041175" y="392347"/>
                  </a:lnTo>
                  <a:lnTo>
                    <a:pt x="7074789" y="359918"/>
                  </a:lnTo>
                  <a:lnTo>
                    <a:pt x="7116824" y="325556"/>
                  </a:lnTo>
                  <a:lnTo>
                    <a:pt x="7158942" y="294100"/>
                  </a:lnTo>
                  <a:lnTo>
                    <a:pt x="7200894" y="264977"/>
                  </a:lnTo>
                  <a:lnTo>
                    <a:pt x="7242429" y="237617"/>
                  </a:lnTo>
                  <a:lnTo>
                    <a:pt x="7283255" y="213941"/>
                  </a:lnTo>
                  <a:lnTo>
                    <a:pt x="7323582" y="193563"/>
                  </a:lnTo>
                  <a:lnTo>
                    <a:pt x="7363908" y="172448"/>
                  </a:lnTo>
                  <a:lnTo>
                    <a:pt x="7404734" y="146558"/>
                  </a:lnTo>
                  <a:lnTo>
                    <a:pt x="7446269" y="113799"/>
                  </a:lnTo>
                  <a:lnTo>
                    <a:pt x="7488221" y="76708"/>
                  </a:lnTo>
                  <a:lnTo>
                    <a:pt x="7530339" y="37901"/>
                  </a:lnTo>
                  <a:lnTo>
                    <a:pt x="75723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3425" y="3008375"/>
              <a:ext cx="7572375" cy="1371600"/>
            </a:xfrm>
            <a:custGeom>
              <a:avLst/>
              <a:gdLst/>
              <a:ahLst/>
              <a:cxnLst/>
              <a:rect l="l" t="t" r="r" b="b"/>
              <a:pathLst>
                <a:path w="7572375" h="1371600">
                  <a:moveTo>
                    <a:pt x="0" y="343915"/>
                  </a:moveTo>
                  <a:lnTo>
                    <a:pt x="42299" y="322286"/>
                  </a:lnTo>
                  <a:lnTo>
                    <a:pt x="84853" y="300323"/>
                  </a:lnTo>
                  <a:lnTo>
                    <a:pt x="126899" y="278979"/>
                  </a:lnTo>
                  <a:lnTo>
                    <a:pt x="167678" y="259207"/>
                  </a:lnTo>
                  <a:lnTo>
                    <a:pt x="206300" y="241909"/>
                  </a:lnTo>
                  <a:lnTo>
                    <a:pt x="243401" y="226361"/>
                  </a:lnTo>
                  <a:lnTo>
                    <a:pt x="280502" y="211075"/>
                  </a:lnTo>
                  <a:lnTo>
                    <a:pt x="319125" y="194563"/>
                  </a:lnTo>
                  <a:lnTo>
                    <a:pt x="360028" y="175492"/>
                  </a:lnTo>
                  <a:lnTo>
                    <a:pt x="402282" y="154955"/>
                  </a:lnTo>
                  <a:lnTo>
                    <a:pt x="444873" y="135110"/>
                  </a:lnTo>
                  <a:lnTo>
                    <a:pt x="486791" y="118110"/>
                  </a:lnTo>
                  <a:lnTo>
                    <a:pt x="527617" y="104018"/>
                  </a:lnTo>
                  <a:lnTo>
                    <a:pt x="567944" y="91868"/>
                  </a:lnTo>
                  <a:lnTo>
                    <a:pt x="608270" y="82266"/>
                  </a:lnTo>
                  <a:lnTo>
                    <a:pt x="649097" y="75819"/>
                  </a:lnTo>
                  <a:lnTo>
                    <a:pt x="690756" y="73195"/>
                  </a:lnTo>
                  <a:lnTo>
                    <a:pt x="732916" y="73977"/>
                  </a:lnTo>
                  <a:lnTo>
                    <a:pt x="775077" y="76854"/>
                  </a:lnTo>
                  <a:lnTo>
                    <a:pt x="816737" y="80518"/>
                  </a:lnTo>
                  <a:lnTo>
                    <a:pt x="857563" y="83482"/>
                  </a:lnTo>
                  <a:lnTo>
                    <a:pt x="897889" y="86899"/>
                  </a:lnTo>
                  <a:lnTo>
                    <a:pt x="938216" y="93126"/>
                  </a:lnTo>
                  <a:lnTo>
                    <a:pt x="979043" y="104521"/>
                  </a:lnTo>
                  <a:lnTo>
                    <a:pt x="1020577" y="123152"/>
                  </a:lnTo>
                  <a:lnTo>
                    <a:pt x="1062529" y="147272"/>
                  </a:lnTo>
                  <a:lnTo>
                    <a:pt x="1104647" y="173511"/>
                  </a:lnTo>
                  <a:lnTo>
                    <a:pt x="1146683" y="198500"/>
                  </a:lnTo>
                  <a:lnTo>
                    <a:pt x="1188718" y="220934"/>
                  </a:lnTo>
                  <a:lnTo>
                    <a:pt x="1230836" y="242712"/>
                  </a:lnTo>
                  <a:lnTo>
                    <a:pt x="1272788" y="265562"/>
                  </a:lnTo>
                  <a:lnTo>
                    <a:pt x="1314323" y="291211"/>
                  </a:lnTo>
                  <a:lnTo>
                    <a:pt x="1355149" y="321091"/>
                  </a:lnTo>
                  <a:lnTo>
                    <a:pt x="1395476" y="353949"/>
                  </a:lnTo>
                  <a:lnTo>
                    <a:pt x="1435802" y="387473"/>
                  </a:lnTo>
                  <a:lnTo>
                    <a:pt x="1476629" y="419353"/>
                  </a:lnTo>
                  <a:lnTo>
                    <a:pt x="1518288" y="447855"/>
                  </a:lnTo>
                  <a:lnTo>
                    <a:pt x="1560448" y="474583"/>
                  </a:lnTo>
                  <a:lnTo>
                    <a:pt x="1602609" y="502239"/>
                  </a:lnTo>
                  <a:lnTo>
                    <a:pt x="1644269" y="533526"/>
                  </a:lnTo>
                  <a:lnTo>
                    <a:pt x="1685095" y="570194"/>
                  </a:lnTo>
                  <a:lnTo>
                    <a:pt x="1725421" y="610457"/>
                  </a:lnTo>
                  <a:lnTo>
                    <a:pt x="1765748" y="651720"/>
                  </a:lnTo>
                  <a:lnTo>
                    <a:pt x="1806575" y="691388"/>
                  </a:lnTo>
                  <a:lnTo>
                    <a:pt x="1848109" y="729884"/>
                  </a:lnTo>
                  <a:lnTo>
                    <a:pt x="1890061" y="768286"/>
                  </a:lnTo>
                  <a:lnTo>
                    <a:pt x="1932179" y="804687"/>
                  </a:lnTo>
                  <a:lnTo>
                    <a:pt x="1974214" y="837184"/>
                  </a:lnTo>
                  <a:lnTo>
                    <a:pt x="2016517" y="864262"/>
                  </a:lnTo>
                  <a:lnTo>
                    <a:pt x="2059082" y="887221"/>
                  </a:lnTo>
                  <a:lnTo>
                    <a:pt x="2101123" y="908657"/>
                  </a:lnTo>
                  <a:lnTo>
                    <a:pt x="2141855" y="931163"/>
                  </a:lnTo>
                  <a:lnTo>
                    <a:pt x="2180494" y="955726"/>
                  </a:lnTo>
                  <a:lnTo>
                    <a:pt x="2217610" y="980884"/>
                  </a:lnTo>
                  <a:lnTo>
                    <a:pt x="2254726" y="1005566"/>
                  </a:lnTo>
                  <a:lnTo>
                    <a:pt x="2293366" y="1028700"/>
                  </a:lnTo>
                  <a:lnTo>
                    <a:pt x="2334275" y="1048633"/>
                  </a:lnTo>
                  <a:lnTo>
                    <a:pt x="2376519" y="1066434"/>
                  </a:lnTo>
                  <a:lnTo>
                    <a:pt x="2419096" y="1084832"/>
                  </a:lnTo>
                  <a:lnTo>
                    <a:pt x="2461006" y="1106551"/>
                  </a:lnTo>
                  <a:lnTo>
                    <a:pt x="2501832" y="1133270"/>
                  </a:lnTo>
                  <a:lnTo>
                    <a:pt x="2542159" y="1163145"/>
                  </a:lnTo>
                  <a:lnTo>
                    <a:pt x="2582485" y="1193901"/>
                  </a:lnTo>
                  <a:lnTo>
                    <a:pt x="2623312" y="1223264"/>
                  </a:lnTo>
                  <a:lnTo>
                    <a:pt x="2664971" y="1252047"/>
                  </a:lnTo>
                  <a:lnTo>
                    <a:pt x="2707131" y="1281033"/>
                  </a:lnTo>
                  <a:lnTo>
                    <a:pt x="2749292" y="1307613"/>
                  </a:lnTo>
                  <a:lnTo>
                    <a:pt x="2790952" y="1329182"/>
                  </a:lnTo>
                  <a:lnTo>
                    <a:pt x="2831778" y="1344751"/>
                  </a:lnTo>
                  <a:lnTo>
                    <a:pt x="2872104" y="1355820"/>
                  </a:lnTo>
                  <a:lnTo>
                    <a:pt x="2912431" y="1363507"/>
                  </a:lnTo>
                  <a:lnTo>
                    <a:pt x="2953258" y="1368933"/>
                  </a:lnTo>
                  <a:lnTo>
                    <a:pt x="2994792" y="1371141"/>
                  </a:lnTo>
                  <a:lnTo>
                    <a:pt x="3036744" y="1370028"/>
                  </a:lnTo>
                  <a:lnTo>
                    <a:pt x="3078862" y="1367700"/>
                  </a:lnTo>
                  <a:lnTo>
                    <a:pt x="3120898" y="1366266"/>
                  </a:lnTo>
                  <a:lnTo>
                    <a:pt x="3162933" y="1367162"/>
                  </a:lnTo>
                  <a:lnTo>
                    <a:pt x="3205051" y="1368964"/>
                  </a:lnTo>
                  <a:lnTo>
                    <a:pt x="3247003" y="1369480"/>
                  </a:lnTo>
                  <a:lnTo>
                    <a:pt x="3288538" y="1366520"/>
                  </a:lnTo>
                  <a:lnTo>
                    <a:pt x="3329364" y="1358776"/>
                  </a:lnTo>
                  <a:lnTo>
                    <a:pt x="3369691" y="1347628"/>
                  </a:lnTo>
                  <a:lnTo>
                    <a:pt x="3410017" y="1335194"/>
                  </a:lnTo>
                  <a:lnTo>
                    <a:pt x="3450844" y="1323594"/>
                  </a:lnTo>
                  <a:lnTo>
                    <a:pt x="3492503" y="1313930"/>
                  </a:lnTo>
                  <a:lnTo>
                    <a:pt x="3534664" y="1304956"/>
                  </a:lnTo>
                  <a:lnTo>
                    <a:pt x="3576824" y="1294983"/>
                  </a:lnTo>
                  <a:lnTo>
                    <a:pt x="3618484" y="1282319"/>
                  </a:lnTo>
                  <a:lnTo>
                    <a:pt x="3659310" y="1265701"/>
                  </a:lnTo>
                  <a:lnTo>
                    <a:pt x="3699637" y="1246346"/>
                  </a:lnTo>
                  <a:lnTo>
                    <a:pt x="3739963" y="1225990"/>
                  </a:lnTo>
                  <a:lnTo>
                    <a:pt x="3780790" y="1206373"/>
                  </a:lnTo>
                  <a:lnTo>
                    <a:pt x="3822324" y="1187086"/>
                  </a:lnTo>
                  <a:lnTo>
                    <a:pt x="3864276" y="1167431"/>
                  </a:lnTo>
                  <a:lnTo>
                    <a:pt x="3906394" y="1148990"/>
                  </a:lnTo>
                  <a:lnTo>
                    <a:pt x="3948429" y="1133348"/>
                  </a:lnTo>
                  <a:lnTo>
                    <a:pt x="3990607" y="1121074"/>
                  </a:lnTo>
                  <a:lnTo>
                    <a:pt x="4032964" y="1111265"/>
                  </a:lnTo>
                  <a:lnTo>
                    <a:pt x="4074963" y="1103290"/>
                  </a:lnTo>
                  <a:lnTo>
                    <a:pt x="4116070" y="1096518"/>
                  </a:lnTo>
                  <a:lnTo>
                    <a:pt x="4155813" y="1088564"/>
                  </a:lnTo>
                  <a:lnTo>
                    <a:pt x="4194556" y="1080516"/>
                  </a:lnTo>
                  <a:lnTo>
                    <a:pt x="4233298" y="1076944"/>
                  </a:lnTo>
                  <a:lnTo>
                    <a:pt x="4273042" y="1082421"/>
                  </a:lnTo>
                  <a:lnTo>
                    <a:pt x="4314273" y="1100066"/>
                  </a:lnTo>
                  <a:lnTo>
                    <a:pt x="4356481" y="1126807"/>
                  </a:lnTo>
                  <a:lnTo>
                    <a:pt x="4398879" y="1157930"/>
                  </a:lnTo>
                  <a:lnTo>
                    <a:pt x="4440682" y="1188720"/>
                  </a:lnTo>
                  <a:lnTo>
                    <a:pt x="4481488" y="1222277"/>
                  </a:lnTo>
                  <a:lnTo>
                    <a:pt x="4521771" y="1259728"/>
                  </a:lnTo>
                  <a:lnTo>
                    <a:pt x="4562054" y="1293108"/>
                  </a:lnTo>
                  <a:lnTo>
                    <a:pt x="4602861" y="1314450"/>
                  </a:lnTo>
                  <a:lnTo>
                    <a:pt x="4644540" y="1317448"/>
                  </a:lnTo>
                  <a:lnTo>
                    <a:pt x="4686744" y="1307671"/>
                  </a:lnTo>
                  <a:lnTo>
                    <a:pt x="4728948" y="1295251"/>
                  </a:lnTo>
                  <a:lnTo>
                    <a:pt x="4770628" y="1290320"/>
                  </a:lnTo>
                  <a:lnTo>
                    <a:pt x="4811434" y="1298666"/>
                  </a:lnTo>
                  <a:lnTo>
                    <a:pt x="4851717" y="1313846"/>
                  </a:lnTo>
                  <a:lnTo>
                    <a:pt x="4892000" y="1327646"/>
                  </a:lnTo>
                  <a:lnTo>
                    <a:pt x="4932807" y="1331849"/>
                  </a:lnTo>
                  <a:lnTo>
                    <a:pt x="4974361" y="1323127"/>
                  </a:lnTo>
                  <a:lnTo>
                    <a:pt x="5016357" y="1306179"/>
                  </a:lnTo>
                  <a:lnTo>
                    <a:pt x="5058519" y="1285111"/>
                  </a:lnTo>
                  <a:lnTo>
                    <a:pt x="5100574" y="1264031"/>
                  </a:lnTo>
                  <a:lnTo>
                    <a:pt x="5142609" y="1241730"/>
                  </a:lnTo>
                  <a:lnTo>
                    <a:pt x="5184727" y="1216787"/>
                  </a:lnTo>
                  <a:lnTo>
                    <a:pt x="5226679" y="1192986"/>
                  </a:lnTo>
                  <a:lnTo>
                    <a:pt x="5268214" y="1174115"/>
                  </a:lnTo>
                  <a:lnTo>
                    <a:pt x="5309040" y="1163109"/>
                  </a:lnTo>
                  <a:lnTo>
                    <a:pt x="5349367" y="1157224"/>
                  </a:lnTo>
                  <a:lnTo>
                    <a:pt x="5389693" y="1152005"/>
                  </a:lnTo>
                  <a:lnTo>
                    <a:pt x="5430520" y="1143000"/>
                  </a:lnTo>
                  <a:lnTo>
                    <a:pt x="5472179" y="1128146"/>
                  </a:lnTo>
                  <a:lnTo>
                    <a:pt x="5514340" y="1110091"/>
                  </a:lnTo>
                  <a:lnTo>
                    <a:pt x="5556500" y="1091439"/>
                  </a:lnTo>
                  <a:lnTo>
                    <a:pt x="5598160" y="1074801"/>
                  </a:lnTo>
                  <a:lnTo>
                    <a:pt x="5638986" y="1059134"/>
                  </a:lnTo>
                  <a:lnTo>
                    <a:pt x="5679313" y="1043574"/>
                  </a:lnTo>
                  <a:lnTo>
                    <a:pt x="5719639" y="1031277"/>
                  </a:lnTo>
                  <a:lnTo>
                    <a:pt x="5760466" y="1025398"/>
                  </a:lnTo>
                  <a:lnTo>
                    <a:pt x="5802000" y="1030033"/>
                  </a:lnTo>
                  <a:lnTo>
                    <a:pt x="5843952" y="1042479"/>
                  </a:lnTo>
                  <a:lnTo>
                    <a:pt x="5886070" y="1055401"/>
                  </a:lnTo>
                  <a:lnTo>
                    <a:pt x="5928106" y="1061466"/>
                  </a:lnTo>
                  <a:lnTo>
                    <a:pt x="5970391" y="1059245"/>
                  </a:lnTo>
                  <a:lnTo>
                    <a:pt x="6012926" y="1052560"/>
                  </a:lnTo>
                  <a:lnTo>
                    <a:pt x="6054961" y="1041659"/>
                  </a:lnTo>
                  <a:lnTo>
                    <a:pt x="6095746" y="1026794"/>
                  </a:lnTo>
                  <a:lnTo>
                    <a:pt x="6134385" y="1008582"/>
                  </a:lnTo>
                  <a:lnTo>
                    <a:pt x="6171501" y="986631"/>
                  </a:lnTo>
                  <a:lnTo>
                    <a:pt x="6208617" y="959965"/>
                  </a:lnTo>
                  <a:lnTo>
                    <a:pt x="6247257" y="927607"/>
                  </a:lnTo>
                  <a:lnTo>
                    <a:pt x="6279797" y="895953"/>
                  </a:lnTo>
                  <a:lnTo>
                    <a:pt x="6313362" y="859355"/>
                  </a:lnTo>
                  <a:lnTo>
                    <a:pt x="6347420" y="820092"/>
                  </a:lnTo>
                  <a:lnTo>
                    <a:pt x="6381442" y="780446"/>
                  </a:lnTo>
                  <a:lnTo>
                    <a:pt x="6414897" y="742696"/>
                  </a:lnTo>
                  <a:lnTo>
                    <a:pt x="6447614" y="706455"/>
                  </a:lnTo>
                  <a:lnTo>
                    <a:pt x="6479947" y="670275"/>
                  </a:lnTo>
                  <a:lnTo>
                    <a:pt x="6512152" y="634613"/>
                  </a:lnTo>
                  <a:lnTo>
                    <a:pt x="6544485" y="599927"/>
                  </a:lnTo>
                  <a:lnTo>
                    <a:pt x="6577203" y="566674"/>
                  </a:lnTo>
                  <a:lnTo>
                    <a:pt x="6618862" y="525780"/>
                  </a:lnTo>
                  <a:lnTo>
                    <a:pt x="6661023" y="485838"/>
                  </a:lnTo>
                  <a:lnTo>
                    <a:pt x="6703183" y="449230"/>
                  </a:lnTo>
                  <a:lnTo>
                    <a:pt x="6744843" y="418338"/>
                  </a:lnTo>
                  <a:lnTo>
                    <a:pt x="6785669" y="396043"/>
                  </a:lnTo>
                  <a:lnTo>
                    <a:pt x="6825996" y="380380"/>
                  </a:lnTo>
                  <a:lnTo>
                    <a:pt x="6866322" y="366170"/>
                  </a:lnTo>
                  <a:lnTo>
                    <a:pt x="6907149" y="348234"/>
                  </a:lnTo>
                  <a:lnTo>
                    <a:pt x="6948683" y="323945"/>
                  </a:lnTo>
                  <a:lnTo>
                    <a:pt x="6990635" y="296417"/>
                  </a:lnTo>
                  <a:lnTo>
                    <a:pt x="7032753" y="269366"/>
                  </a:lnTo>
                  <a:lnTo>
                    <a:pt x="7074789" y="246507"/>
                  </a:lnTo>
                  <a:lnTo>
                    <a:pt x="7116824" y="229604"/>
                  </a:lnTo>
                  <a:lnTo>
                    <a:pt x="7158942" y="216439"/>
                  </a:lnTo>
                  <a:lnTo>
                    <a:pt x="7200894" y="204751"/>
                  </a:lnTo>
                  <a:lnTo>
                    <a:pt x="7242429" y="192277"/>
                  </a:lnTo>
                  <a:lnTo>
                    <a:pt x="7283255" y="180429"/>
                  </a:lnTo>
                  <a:lnTo>
                    <a:pt x="7323582" y="169783"/>
                  </a:lnTo>
                  <a:lnTo>
                    <a:pt x="7363908" y="156541"/>
                  </a:lnTo>
                  <a:lnTo>
                    <a:pt x="7404734" y="136906"/>
                  </a:lnTo>
                  <a:lnTo>
                    <a:pt x="7446269" y="108442"/>
                  </a:lnTo>
                  <a:lnTo>
                    <a:pt x="7488221" y="73596"/>
                  </a:lnTo>
                  <a:lnTo>
                    <a:pt x="7530339" y="36179"/>
                  </a:lnTo>
                  <a:lnTo>
                    <a:pt x="7572375" y="0"/>
                  </a:lnTo>
                </a:path>
              </a:pathLst>
            </a:custGeom>
            <a:ln w="38099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3425" y="2731396"/>
              <a:ext cx="7572375" cy="2333625"/>
            </a:xfrm>
            <a:custGeom>
              <a:avLst/>
              <a:gdLst/>
              <a:ahLst/>
              <a:cxnLst/>
              <a:rect l="l" t="t" r="r" b="b"/>
              <a:pathLst>
                <a:path w="7572375" h="2333625">
                  <a:moveTo>
                    <a:pt x="0" y="2160516"/>
                  </a:moveTo>
                  <a:lnTo>
                    <a:pt x="42299" y="2176464"/>
                  </a:lnTo>
                  <a:lnTo>
                    <a:pt x="84853" y="2192758"/>
                  </a:lnTo>
                  <a:lnTo>
                    <a:pt x="126899" y="2208361"/>
                  </a:lnTo>
                  <a:lnTo>
                    <a:pt x="167678" y="2222238"/>
                  </a:lnTo>
                  <a:lnTo>
                    <a:pt x="206300" y="2233525"/>
                  </a:lnTo>
                  <a:lnTo>
                    <a:pt x="243401" y="2243002"/>
                  </a:lnTo>
                  <a:lnTo>
                    <a:pt x="280502" y="2252098"/>
                  </a:lnTo>
                  <a:lnTo>
                    <a:pt x="319125" y="2262243"/>
                  </a:lnTo>
                  <a:lnTo>
                    <a:pt x="360028" y="2274577"/>
                  </a:lnTo>
                  <a:lnTo>
                    <a:pt x="402282" y="2288151"/>
                  </a:lnTo>
                  <a:lnTo>
                    <a:pt x="444873" y="2300962"/>
                  </a:lnTo>
                  <a:lnTo>
                    <a:pt x="486791" y="2311011"/>
                  </a:lnTo>
                  <a:lnTo>
                    <a:pt x="527617" y="2317386"/>
                  </a:lnTo>
                  <a:lnTo>
                    <a:pt x="567944" y="2321345"/>
                  </a:lnTo>
                  <a:lnTo>
                    <a:pt x="608270" y="2323851"/>
                  </a:lnTo>
                  <a:lnTo>
                    <a:pt x="649097" y="2325870"/>
                  </a:lnTo>
                  <a:lnTo>
                    <a:pt x="690756" y="2329092"/>
                  </a:lnTo>
                  <a:lnTo>
                    <a:pt x="732916" y="2332601"/>
                  </a:lnTo>
                  <a:lnTo>
                    <a:pt x="775077" y="2333156"/>
                  </a:lnTo>
                  <a:lnTo>
                    <a:pt x="816737" y="2327521"/>
                  </a:lnTo>
                  <a:lnTo>
                    <a:pt x="857563" y="2312654"/>
                  </a:lnTo>
                  <a:lnTo>
                    <a:pt x="897889" y="2291072"/>
                  </a:lnTo>
                  <a:lnTo>
                    <a:pt x="938216" y="2267585"/>
                  </a:lnTo>
                  <a:lnTo>
                    <a:pt x="979043" y="2247003"/>
                  </a:lnTo>
                  <a:lnTo>
                    <a:pt x="1020577" y="2234495"/>
                  </a:lnTo>
                  <a:lnTo>
                    <a:pt x="1062529" y="2226190"/>
                  </a:lnTo>
                  <a:lnTo>
                    <a:pt x="1104647" y="2213338"/>
                  </a:lnTo>
                  <a:lnTo>
                    <a:pt x="1146683" y="2187186"/>
                  </a:lnTo>
                  <a:lnTo>
                    <a:pt x="1174684" y="2159260"/>
                  </a:lnTo>
                  <a:lnTo>
                    <a:pt x="1202760" y="2124480"/>
                  </a:lnTo>
                  <a:lnTo>
                    <a:pt x="1230836" y="2085093"/>
                  </a:lnTo>
                  <a:lnTo>
                    <a:pt x="1258838" y="2043346"/>
                  </a:lnTo>
                  <a:lnTo>
                    <a:pt x="1286691" y="2001486"/>
                  </a:lnTo>
                  <a:lnTo>
                    <a:pt x="1314323" y="1961761"/>
                  </a:lnTo>
                  <a:lnTo>
                    <a:pt x="1341620" y="1923390"/>
                  </a:lnTo>
                  <a:lnTo>
                    <a:pt x="1368622" y="1884493"/>
                  </a:lnTo>
                  <a:lnTo>
                    <a:pt x="1395476" y="1845476"/>
                  </a:lnTo>
                  <a:lnTo>
                    <a:pt x="1422329" y="1806745"/>
                  </a:lnTo>
                  <a:lnTo>
                    <a:pt x="1449331" y="1768706"/>
                  </a:lnTo>
                  <a:lnTo>
                    <a:pt x="1476629" y="1731764"/>
                  </a:lnTo>
                  <a:lnTo>
                    <a:pt x="1509900" y="1689380"/>
                  </a:lnTo>
                  <a:lnTo>
                    <a:pt x="1543556" y="1648545"/>
                  </a:lnTo>
                  <a:lnTo>
                    <a:pt x="1577341" y="1608429"/>
                  </a:lnTo>
                  <a:lnTo>
                    <a:pt x="1610997" y="1568204"/>
                  </a:lnTo>
                  <a:lnTo>
                    <a:pt x="1644269" y="1527040"/>
                  </a:lnTo>
                  <a:lnTo>
                    <a:pt x="1676986" y="1485446"/>
                  </a:lnTo>
                  <a:lnTo>
                    <a:pt x="1709319" y="1443980"/>
                  </a:lnTo>
                  <a:lnTo>
                    <a:pt x="1741524" y="1401886"/>
                  </a:lnTo>
                  <a:lnTo>
                    <a:pt x="1773857" y="1358408"/>
                  </a:lnTo>
                  <a:lnTo>
                    <a:pt x="1806575" y="1312791"/>
                  </a:lnTo>
                  <a:lnTo>
                    <a:pt x="1834206" y="1271693"/>
                  </a:lnTo>
                  <a:lnTo>
                    <a:pt x="1862059" y="1227682"/>
                  </a:lnTo>
                  <a:lnTo>
                    <a:pt x="1890061" y="1182520"/>
                  </a:lnTo>
                  <a:lnTo>
                    <a:pt x="1918137" y="1137973"/>
                  </a:lnTo>
                  <a:lnTo>
                    <a:pt x="1946213" y="1095803"/>
                  </a:lnTo>
                  <a:lnTo>
                    <a:pt x="1974214" y="1057775"/>
                  </a:lnTo>
                  <a:lnTo>
                    <a:pt x="2008011" y="1018270"/>
                  </a:lnTo>
                  <a:lnTo>
                    <a:pt x="2042075" y="983418"/>
                  </a:lnTo>
                  <a:lnTo>
                    <a:pt x="2076006" y="951375"/>
                  </a:lnTo>
                  <a:lnTo>
                    <a:pt x="2109399" y="920302"/>
                  </a:lnTo>
                  <a:lnTo>
                    <a:pt x="2141855" y="888357"/>
                  </a:lnTo>
                  <a:lnTo>
                    <a:pt x="2180494" y="847734"/>
                  </a:lnTo>
                  <a:lnTo>
                    <a:pt x="2217610" y="807981"/>
                  </a:lnTo>
                  <a:lnTo>
                    <a:pt x="2254726" y="768252"/>
                  </a:lnTo>
                  <a:lnTo>
                    <a:pt x="2293366" y="727702"/>
                  </a:lnTo>
                  <a:lnTo>
                    <a:pt x="2325955" y="696368"/>
                  </a:lnTo>
                  <a:lnTo>
                    <a:pt x="2359525" y="666528"/>
                  </a:lnTo>
                  <a:lnTo>
                    <a:pt x="2393565" y="635439"/>
                  </a:lnTo>
                  <a:lnTo>
                    <a:pt x="2427563" y="600356"/>
                  </a:lnTo>
                  <a:lnTo>
                    <a:pt x="2461006" y="558538"/>
                  </a:lnTo>
                  <a:lnTo>
                    <a:pt x="2484425" y="521672"/>
                  </a:lnTo>
                  <a:lnTo>
                    <a:pt x="2507612" y="478653"/>
                  </a:lnTo>
                  <a:lnTo>
                    <a:pt x="2530659" y="432221"/>
                  </a:lnTo>
                  <a:lnTo>
                    <a:pt x="2553658" y="385119"/>
                  </a:lnTo>
                  <a:lnTo>
                    <a:pt x="2576705" y="340086"/>
                  </a:lnTo>
                  <a:lnTo>
                    <a:pt x="2599892" y="299866"/>
                  </a:lnTo>
                  <a:lnTo>
                    <a:pt x="2623312" y="267200"/>
                  </a:lnTo>
                  <a:lnTo>
                    <a:pt x="2664971" y="229742"/>
                  </a:lnTo>
                  <a:lnTo>
                    <a:pt x="2707131" y="207859"/>
                  </a:lnTo>
                  <a:lnTo>
                    <a:pt x="2749292" y="190690"/>
                  </a:lnTo>
                  <a:lnTo>
                    <a:pt x="2790952" y="167378"/>
                  </a:lnTo>
                  <a:lnTo>
                    <a:pt x="2831778" y="132137"/>
                  </a:lnTo>
                  <a:lnTo>
                    <a:pt x="2872104" y="91765"/>
                  </a:lnTo>
                  <a:lnTo>
                    <a:pt x="2912431" y="53988"/>
                  </a:lnTo>
                  <a:lnTo>
                    <a:pt x="2953258" y="26535"/>
                  </a:lnTo>
                  <a:lnTo>
                    <a:pt x="2994792" y="13287"/>
                  </a:lnTo>
                  <a:lnTo>
                    <a:pt x="3036744" y="9517"/>
                  </a:lnTo>
                  <a:lnTo>
                    <a:pt x="3078862" y="10032"/>
                  </a:lnTo>
                  <a:lnTo>
                    <a:pt x="3120898" y="9644"/>
                  </a:lnTo>
                  <a:lnTo>
                    <a:pt x="3162933" y="5587"/>
                  </a:lnTo>
                  <a:lnTo>
                    <a:pt x="3205051" y="1103"/>
                  </a:lnTo>
                  <a:lnTo>
                    <a:pt x="3247003" y="0"/>
                  </a:lnTo>
                  <a:lnTo>
                    <a:pt x="3288538" y="6088"/>
                  </a:lnTo>
                  <a:lnTo>
                    <a:pt x="3329364" y="22139"/>
                  </a:lnTo>
                  <a:lnTo>
                    <a:pt x="3369691" y="45537"/>
                  </a:lnTo>
                  <a:lnTo>
                    <a:pt x="3410017" y="72007"/>
                  </a:lnTo>
                  <a:lnTo>
                    <a:pt x="3450844" y="97274"/>
                  </a:lnTo>
                  <a:lnTo>
                    <a:pt x="3492503" y="120366"/>
                  </a:lnTo>
                  <a:lnTo>
                    <a:pt x="3534664" y="143517"/>
                  </a:lnTo>
                  <a:lnTo>
                    <a:pt x="3576824" y="167264"/>
                  </a:lnTo>
                  <a:lnTo>
                    <a:pt x="3618484" y="192143"/>
                  </a:lnTo>
                  <a:lnTo>
                    <a:pt x="3659310" y="219007"/>
                  </a:lnTo>
                  <a:lnTo>
                    <a:pt x="3699637" y="247419"/>
                  </a:lnTo>
                  <a:lnTo>
                    <a:pt x="3739963" y="275689"/>
                  </a:lnTo>
                  <a:lnTo>
                    <a:pt x="3780790" y="302125"/>
                  </a:lnTo>
                  <a:lnTo>
                    <a:pt x="3822324" y="326905"/>
                  </a:lnTo>
                  <a:lnTo>
                    <a:pt x="3864276" y="350639"/>
                  </a:lnTo>
                  <a:lnTo>
                    <a:pt x="3906394" y="372562"/>
                  </a:lnTo>
                  <a:lnTo>
                    <a:pt x="3948429" y="391914"/>
                  </a:lnTo>
                  <a:lnTo>
                    <a:pt x="3990607" y="404844"/>
                  </a:lnTo>
                  <a:lnTo>
                    <a:pt x="4032964" y="412964"/>
                  </a:lnTo>
                  <a:lnTo>
                    <a:pt x="4074963" y="423703"/>
                  </a:lnTo>
                  <a:lnTo>
                    <a:pt x="4116070" y="444492"/>
                  </a:lnTo>
                  <a:lnTo>
                    <a:pt x="4147976" y="472021"/>
                  </a:lnTo>
                  <a:lnTo>
                    <a:pt x="4179114" y="506872"/>
                  </a:lnTo>
                  <a:lnTo>
                    <a:pt x="4209997" y="545332"/>
                  </a:lnTo>
                  <a:lnTo>
                    <a:pt x="4241135" y="583688"/>
                  </a:lnTo>
                  <a:lnTo>
                    <a:pt x="4273042" y="618228"/>
                  </a:lnTo>
                  <a:lnTo>
                    <a:pt x="4314273" y="655149"/>
                  </a:lnTo>
                  <a:lnTo>
                    <a:pt x="4356481" y="689189"/>
                  </a:lnTo>
                  <a:lnTo>
                    <a:pt x="4398879" y="722705"/>
                  </a:lnTo>
                  <a:lnTo>
                    <a:pt x="4440682" y="758055"/>
                  </a:lnTo>
                  <a:lnTo>
                    <a:pt x="4473386" y="791088"/>
                  </a:lnTo>
                  <a:lnTo>
                    <a:pt x="4505687" y="827919"/>
                  </a:lnTo>
                  <a:lnTo>
                    <a:pt x="4537855" y="863841"/>
                  </a:lnTo>
                  <a:lnTo>
                    <a:pt x="4570156" y="894150"/>
                  </a:lnTo>
                  <a:lnTo>
                    <a:pt x="4602861" y="914138"/>
                  </a:lnTo>
                  <a:lnTo>
                    <a:pt x="4644540" y="920410"/>
                  </a:lnTo>
                  <a:lnTo>
                    <a:pt x="4686744" y="912312"/>
                  </a:lnTo>
                  <a:lnTo>
                    <a:pt x="4728948" y="899189"/>
                  </a:lnTo>
                  <a:lnTo>
                    <a:pt x="4770628" y="890389"/>
                  </a:lnTo>
                  <a:lnTo>
                    <a:pt x="4811434" y="883477"/>
                  </a:lnTo>
                  <a:lnTo>
                    <a:pt x="4851717" y="875196"/>
                  </a:lnTo>
                  <a:lnTo>
                    <a:pt x="4892000" y="873369"/>
                  </a:lnTo>
                  <a:lnTo>
                    <a:pt x="4932807" y="885817"/>
                  </a:lnTo>
                  <a:lnTo>
                    <a:pt x="4966006" y="911130"/>
                  </a:lnTo>
                  <a:lnTo>
                    <a:pt x="4999523" y="947813"/>
                  </a:lnTo>
                  <a:lnTo>
                    <a:pt x="5033217" y="990012"/>
                  </a:lnTo>
                  <a:lnTo>
                    <a:pt x="5066947" y="1031877"/>
                  </a:lnTo>
                  <a:lnTo>
                    <a:pt x="5100574" y="1067554"/>
                  </a:lnTo>
                  <a:lnTo>
                    <a:pt x="5142609" y="1105346"/>
                  </a:lnTo>
                  <a:lnTo>
                    <a:pt x="5184727" y="1140340"/>
                  </a:lnTo>
                  <a:lnTo>
                    <a:pt x="5226679" y="1170120"/>
                  </a:lnTo>
                  <a:lnTo>
                    <a:pt x="5268214" y="1192268"/>
                  </a:lnTo>
                  <a:lnTo>
                    <a:pt x="5309040" y="1201499"/>
                  </a:lnTo>
                  <a:lnTo>
                    <a:pt x="5349367" y="1200586"/>
                  </a:lnTo>
                  <a:lnTo>
                    <a:pt x="5389693" y="1199483"/>
                  </a:lnTo>
                  <a:lnTo>
                    <a:pt x="5430520" y="1208143"/>
                  </a:lnTo>
                  <a:lnTo>
                    <a:pt x="5472179" y="1234221"/>
                  </a:lnTo>
                  <a:lnTo>
                    <a:pt x="5514340" y="1270754"/>
                  </a:lnTo>
                  <a:lnTo>
                    <a:pt x="5556500" y="1305762"/>
                  </a:lnTo>
                  <a:lnTo>
                    <a:pt x="5598160" y="1327269"/>
                  </a:lnTo>
                  <a:lnTo>
                    <a:pt x="5638986" y="1330273"/>
                  </a:lnTo>
                  <a:lnTo>
                    <a:pt x="5679313" y="1321776"/>
                  </a:lnTo>
                  <a:lnTo>
                    <a:pt x="5719639" y="1307802"/>
                  </a:lnTo>
                  <a:lnTo>
                    <a:pt x="5760466" y="1294376"/>
                  </a:lnTo>
                  <a:lnTo>
                    <a:pt x="5802000" y="1280860"/>
                  </a:lnTo>
                  <a:lnTo>
                    <a:pt x="5843952" y="1264737"/>
                  </a:lnTo>
                  <a:lnTo>
                    <a:pt x="5886070" y="1249495"/>
                  </a:lnTo>
                  <a:lnTo>
                    <a:pt x="5928106" y="1238623"/>
                  </a:lnTo>
                  <a:lnTo>
                    <a:pt x="5970391" y="1236219"/>
                  </a:lnTo>
                  <a:lnTo>
                    <a:pt x="6012926" y="1239305"/>
                  </a:lnTo>
                  <a:lnTo>
                    <a:pt x="6054961" y="1241034"/>
                  </a:lnTo>
                  <a:lnTo>
                    <a:pt x="6095746" y="1234559"/>
                  </a:lnTo>
                  <a:lnTo>
                    <a:pt x="6134385" y="1217910"/>
                  </a:lnTo>
                  <a:lnTo>
                    <a:pt x="6171501" y="1194712"/>
                  </a:lnTo>
                  <a:lnTo>
                    <a:pt x="6208617" y="1166800"/>
                  </a:lnTo>
                  <a:lnTo>
                    <a:pt x="6247257" y="1136007"/>
                  </a:lnTo>
                  <a:lnTo>
                    <a:pt x="6279797" y="1106868"/>
                  </a:lnTo>
                  <a:lnTo>
                    <a:pt x="6313362" y="1072700"/>
                  </a:lnTo>
                  <a:lnTo>
                    <a:pt x="6347420" y="1037709"/>
                  </a:lnTo>
                  <a:lnTo>
                    <a:pt x="6381442" y="1006101"/>
                  </a:lnTo>
                  <a:lnTo>
                    <a:pt x="6414897" y="982083"/>
                  </a:lnTo>
                  <a:lnTo>
                    <a:pt x="6455723" y="965634"/>
                  </a:lnTo>
                  <a:lnTo>
                    <a:pt x="6496050" y="958889"/>
                  </a:lnTo>
                  <a:lnTo>
                    <a:pt x="6536376" y="955168"/>
                  </a:lnTo>
                  <a:lnTo>
                    <a:pt x="6577203" y="947793"/>
                  </a:lnTo>
                  <a:lnTo>
                    <a:pt x="6618862" y="933021"/>
                  </a:lnTo>
                  <a:lnTo>
                    <a:pt x="6661023" y="915058"/>
                  </a:lnTo>
                  <a:lnTo>
                    <a:pt x="6703183" y="899144"/>
                  </a:lnTo>
                  <a:lnTo>
                    <a:pt x="6744843" y="890516"/>
                  </a:lnTo>
                  <a:lnTo>
                    <a:pt x="6785669" y="895877"/>
                  </a:lnTo>
                  <a:lnTo>
                    <a:pt x="6825996" y="910740"/>
                  </a:lnTo>
                  <a:lnTo>
                    <a:pt x="6866322" y="923270"/>
                  </a:lnTo>
                  <a:lnTo>
                    <a:pt x="6907149" y="921631"/>
                  </a:lnTo>
                  <a:lnTo>
                    <a:pt x="6948683" y="899707"/>
                  </a:lnTo>
                  <a:lnTo>
                    <a:pt x="6990635" y="864830"/>
                  </a:lnTo>
                  <a:lnTo>
                    <a:pt x="7032753" y="825047"/>
                  </a:lnTo>
                  <a:lnTo>
                    <a:pt x="7074789" y="788408"/>
                  </a:lnTo>
                  <a:lnTo>
                    <a:pt x="7116824" y="755136"/>
                  </a:lnTo>
                  <a:lnTo>
                    <a:pt x="7158942" y="721590"/>
                  </a:lnTo>
                  <a:lnTo>
                    <a:pt x="7200894" y="690020"/>
                  </a:lnTo>
                  <a:lnTo>
                    <a:pt x="7242429" y="662678"/>
                  </a:lnTo>
                  <a:lnTo>
                    <a:pt x="7283255" y="640470"/>
                  </a:lnTo>
                  <a:lnTo>
                    <a:pt x="7323582" y="622180"/>
                  </a:lnTo>
                  <a:lnTo>
                    <a:pt x="7363908" y="606581"/>
                  </a:lnTo>
                  <a:lnTo>
                    <a:pt x="7404734" y="592447"/>
                  </a:lnTo>
                  <a:lnTo>
                    <a:pt x="7446269" y="580167"/>
                  </a:lnTo>
                  <a:lnTo>
                    <a:pt x="7488221" y="570222"/>
                  </a:lnTo>
                  <a:lnTo>
                    <a:pt x="7530339" y="561228"/>
                  </a:lnTo>
                  <a:lnTo>
                    <a:pt x="7572375" y="551807"/>
                  </a:lnTo>
                </a:path>
              </a:pathLst>
            </a:custGeom>
            <a:ln w="38099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60993" y="5060060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70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0993" y="4560823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75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0993" y="4061586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80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60993" y="3562350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85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0993" y="3062986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90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60993" y="2563749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95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2839" y="5060060"/>
            <a:ext cx="3162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1</a:t>
            </a:r>
            <a:r>
              <a:rPr sz="1400" spc="-10" dirty="0">
                <a:latin typeface="Tahoma"/>
                <a:cs typeface="Tahoma"/>
              </a:rPr>
              <a:t>6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39" y="4560823"/>
            <a:ext cx="3162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1</a:t>
            </a:r>
            <a:r>
              <a:rPr sz="1400" spc="-10" dirty="0">
                <a:latin typeface="Tahoma"/>
                <a:cs typeface="Tahoma"/>
              </a:rPr>
              <a:t>8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2839" y="4061586"/>
            <a:ext cx="3162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0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2839" y="3562350"/>
            <a:ext cx="3162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2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2839" y="3062986"/>
            <a:ext cx="3162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4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2839" y="2563749"/>
            <a:ext cx="3162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6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2662" y="5293231"/>
            <a:ext cx="7814309" cy="63436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  <a:p>
            <a:pPr marL="12700" marR="5080" indent="53340" algn="just">
              <a:lnSpc>
                <a:spcPts val="2600"/>
              </a:lnSpc>
              <a:spcBef>
                <a:spcPts val="150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May-18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720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  <a:p>
            <a:pPr marL="12700" marR="5080" indent="69215" algn="r">
              <a:lnSpc>
                <a:spcPct val="154400"/>
              </a:lnSpc>
              <a:spcBef>
                <a:spcPts val="5"/>
              </a:spcBef>
            </a:pPr>
            <a:r>
              <a:rPr sz="1400" dirty="0">
                <a:latin typeface="Tahoma"/>
                <a:cs typeface="Tahoma"/>
              </a:rPr>
              <a:t>K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K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Ka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K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68117" y="6218682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25190" y="6218682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A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39590" y="6218682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3007" y="6106769"/>
            <a:ext cx="6678930" cy="688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6365">
              <a:lnSpc>
                <a:spcPct val="100000"/>
              </a:lnSpc>
              <a:spcBef>
                <a:spcPts val="100"/>
              </a:spcBef>
              <a:tabLst>
                <a:tab pos="3623945" algn="l"/>
                <a:tab pos="4538345" algn="l"/>
              </a:tabLst>
            </a:pPr>
            <a:r>
              <a:rPr sz="1400" spc="-10" dirty="0">
                <a:latin typeface="Tahoma"/>
                <a:cs typeface="Tahoma"/>
              </a:rPr>
              <a:t>İhracat	</a:t>
            </a:r>
            <a:r>
              <a:rPr sz="1400" spc="-5" dirty="0">
                <a:latin typeface="Tahoma"/>
                <a:cs typeface="Tahoma"/>
              </a:rPr>
              <a:t>İthalat	İhracat/İthalat </a:t>
            </a:r>
            <a:r>
              <a:rPr sz="1400" dirty="0">
                <a:latin typeface="Tahoma"/>
                <a:cs typeface="Tahoma"/>
              </a:rPr>
              <a:t>(Sağ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eksen)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Tahoma"/>
                <a:cs typeface="Tahoma"/>
              </a:rPr>
              <a:t>Kaynak: TCMB </a:t>
            </a:r>
            <a:r>
              <a:rPr sz="1200" dirty="0">
                <a:latin typeface="Tahoma"/>
                <a:cs typeface="Tahoma"/>
              </a:rPr>
              <a:t>Ödemeler Dengesi </a:t>
            </a:r>
            <a:r>
              <a:rPr sz="1200" spc="-5" dirty="0">
                <a:latin typeface="Tahoma"/>
                <a:cs typeface="Tahoma"/>
              </a:rPr>
              <a:t>İstatistikleri,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5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492" y="947674"/>
            <a:ext cx="7105015" cy="6045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400"/>
              </a:lnSpc>
              <a:spcBef>
                <a:spcPts val="105"/>
              </a:spcBef>
            </a:pPr>
            <a:r>
              <a:rPr spc="-5" dirty="0"/>
              <a:t>Kasım ayında cari işlemler dengesindeki gerileme</a:t>
            </a:r>
            <a:r>
              <a:rPr spc="10" dirty="0"/>
              <a:t> </a:t>
            </a:r>
            <a:r>
              <a:rPr spc="-5" dirty="0"/>
              <a:t>sınırlı</a:t>
            </a:r>
          </a:p>
          <a:p>
            <a:pPr marL="12700">
              <a:lnSpc>
                <a:spcPts val="2160"/>
              </a:lnSpc>
            </a:pPr>
            <a:r>
              <a:rPr sz="1800" b="0" spc="-5" dirty="0">
                <a:latin typeface="Tahoma"/>
                <a:cs typeface="Tahoma"/>
              </a:rPr>
              <a:t>Altın hariç cari </a:t>
            </a:r>
            <a:r>
              <a:rPr sz="1800" b="0" dirty="0">
                <a:latin typeface="Tahoma"/>
                <a:cs typeface="Tahoma"/>
              </a:rPr>
              <a:t>açık </a:t>
            </a:r>
            <a:r>
              <a:rPr sz="1800" b="0" spc="-5" dirty="0">
                <a:latin typeface="Tahoma"/>
                <a:cs typeface="Tahoma"/>
              </a:rPr>
              <a:t>2,1 milyar dolar</a:t>
            </a:r>
            <a:r>
              <a:rPr sz="1800" b="0" spc="60" dirty="0">
                <a:latin typeface="Tahoma"/>
                <a:cs typeface="Tahoma"/>
              </a:rPr>
              <a:t> </a:t>
            </a:r>
            <a:r>
              <a:rPr sz="1800" b="0" dirty="0">
                <a:latin typeface="Tahoma"/>
                <a:cs typeface="Tahoma"/>
              </a:rPr>
              <a:t>arttı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39467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3372" y="1873757"/>
            <a:ext cx="80219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Cari işlemler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dengesi,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12 aylık birikimli, milyar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dolar,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Kasım</a:t>
            </a:r>
            <a:r>
              <a:rPr sz="16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07" y="6586219"/>
            <a:ext cx="4725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TCMB </a:t>
            </a:r>
            <a:r>
              <a:rPr sz="1200" dirty="0">
                <a:latin typeface="Tahoma"/>
                <a:cs typeface="Tahoma"/>
              </a:rPr>
              <a:t>Ödemeler Dengesi </a:t>
            </a:r>
            <a:r>
              <a:rPr sz="1200" spc="-5" dirty="0">
                <a:latin typeface="Tahoma"/>
                <a:cs typeface="Tahoma"/>
              </a:rPr>
              <a:t>İstatistikleri,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13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9391" y="2427732"/>
            <a:ext cx="8326120" cy="3096895"/>
            <a:chOff x="469391" y="2427732"/>
            <a:chExt cx="8326120" cy="3096895"/>
          </a:xfrm>
        </p:grpSpPr>
        <p:sp>
          <p:nvSpPr>
            <p:cNvPr id="8" name="object 8"/>
            <p:cNvSpPr/>
            <p:nvPr/>
          </p:nvSpPr>
          <p:spPr>
            <a:xfrm>
              <a:off x="469391" y="2432304"/>
              <a:ext cx="8305800" cy="3088005"/>
            </a:xfrm>
            <a:custGeom>
              <a:avLst/>
              <a:gdLst/>
              <a:ahLst/>
              <a:cxnLst/>
              <a:rect l="l" t="t" r="r" b="b"/>
              <a:pathLst>
                <a:path w="8305800" h="3088004">
                  <a:moveTo>
                    <a:pt x="6156960" y="1543812"/>
                  </a:moveTo>
                  <a:lnTo>
                    <a:pt x="6156960" y="1602613"/>
                  </a:lnTo>
                </a:path>
                <a:path w="8305800" h="3088004">
                  <a:moveTo>
                    <a:pt x="406908" y="1543812"/>
                  </a:moveTo>
                  <a:lnTo>
                    <a:pt x="406908" y="1602613"/>
                  </a:lnTo>
                </a:path>
                <a:path w="8305800" h="3088004">
                  <a:moveTo>
                    <a:pt x="59436" y="1543812"/>
                  </a:moveTo>
                  <a:lnTo>
                    <a:pt x="59436" y="1602613"/>
                  </a:lnTo>
                </a:path>
                <a:path w="8305800" h="3088004">
                  <a:moveTo>
                    <a:pt x="59436" y="3087624"/>
                  </a:moveTo>
                  <a:lnTo>
                    <a:pt x="59436" y="0"/>
                  </a:lnTo>
                </a:path>
                <a:path w="8305800" h="3088004">
                  <a:moveTo>
                    <a:pt x="0" y="3087624"/>
                  </a:moveTo>
                  <a:lnTo>
                    <a:pt x="59436" y="3087624"/>
                  </a:lnTo>
                </a:path>
                <a:path w="8305800" h="3088004">
                  <a:moveTo>
                    <a:pt x="0" y="2572512"/>
                  </a:moveTo>
                  <a:lnTo>
                    <a:pt x="59436" y="2572512"/>
                  </a:lnTo>
                </a:path>
                <a:path w="8305800" h="3088004">
                  <a:moveTo>
                    <a:pt x="0" y="2058924"/>
                  </a:moveTo>
                  <a:lnTo>
                    <a:pt x="59436" y="2058924"/>
                  </a:lnTo>
                </a:path>
                <a:path w="8305800" h="3088004">
                  <a:moveTo>
                    <a:pt x="0" y="1543812"/>
                  </a:moveTo>
                  <a:lnTo>
                    <a:pt x="59436" y="1543812"/>
                  </a:lnTo>
                </a:path>
                <a:path w="8305800" h="3088004">
                  <a:moveTo>
                    <a:pt x="0" y="1028700"/>
                  </a:moveTo>
                  <a:lnTo>
                    <a:pt x="59436" y="1028700"/>
                  </a:lnTo>
                </a:path>
                <a:path w="8305800" h="3088004">
                  <a:moveTo>
                    <a:pt x="0" y="515112"/>
                  </a:moveTo>
                  <a:lnTo>
                    <a:pt x="59436" y="515112"/>
                  </a:lnTo>
                </a:path>
                <a:path w="8305800" h="3088004">
                  <a:moveTo>
                    <a:pt x="0" y="0"/>
                  </a:moveTo>
                  <a:lnTo>
                    <a:pt x="59436" y="0"/>
                  </a:lnTo>
                </a:path>
                <a:path w="8305800" h="3088004">
                  <a:moveTo>
                    <a:pt x="3998976" y="1543812"/>
                  </a:moveTo>
                  <a:lnTo>
                    <a:pt x="3998976" y="1602613"/>
                  </a:lnTo>
                </a:path>
                <a:path w="8305800" h="3088004">
                  <a:moveTo>
                    <a:pt x="2555747" y="1543812"/>
                  </a:moveTo>
                  <a:lnTo>
                    <a:pt x="2555747" y="1602613"/>
                  </a:lnTo>
                </a:path>
                <a:path w="8305800" h="3088004">
                  <a:moveTo>
                    <a:pt x="3275076" y="1543812"/>
                  </a:moveTo>
                  <a:lnTo>
                    <a:pt x="3275076" y="1602613"/>
                  </a:lnTo>
                </a:path>
                <a:path w="8305800" h="3088004">
                  <a:moveTo>
                    <a:pt x="3640836" y="1543812"/>
                  </a:moveTo>
                  <a:lnTo>
                    <a:pt x="3640836" y="1602613"/>
                  </a:lnTo>
                </a:path>
                <a:path w="8305800" h="3088004">
                  <a:moveTo>
                    <a:pt x="1126236" y="1543812"/>
                  </a:moveTo>
                  <a:lnTo>
                    <a:pt x="1126236" y="1602613"/>
                  </a:lnTo>
                </a:path>
                <a:path w="8305800" h="3088004">
                  <a:moveTo>
                    <a:pt x="2916935" y="1543812"/>
                  </a:moveTo>
                  <a:lnTo>
                    <a:pt x="2916935" y="1602613"/>
                  </a:lnTo>
                </a:path>
                <a:path w="8305800" h="3088004">
                  <a:moveTo>
                    <a:pt x="2208276" y="1543812"/>
                  </a:moveTo>
                  <a:lnTo>
                    <a:pt x="2208276" y="1602613"/>
                  </a:lnTo>
                </a:path>
                <a:path w="8305800" h="3088004">
                  <a:moveTo>
                    <a:pt x="765048" y="1543812"/>
                  </a:moveTo>
                  <a:lnTo>
                    <a:pt x="765048" y="1602613"/>
                  </a:lnTo>
                </a:path>
                <a:path w="8305800" h="3088004">
                  <a:moveTo>
                    <a:pt x="5071872" y="1543812"/>
                  </a:moveTo>
                  <a:lnTo>
                    <a:pt x="5071872" y="1602613"/>
                  </a:lnTo>
                </a:path>
                <a:path w="8305800" h="3088004">
                  <a:moveTo>
                    <a:pt x="4360164" y="1543812"/>
                  </a:moveTo>
                  <a:lnTo>
                    <a:pt x="4360164" y="1602613"/>
                  </a:lnTo>
                </a:path>
                <a:path w="8305800" h="3088004">
                  <a:moveTo>
                    <a:pt x="1850135" y="1543812"/>
                  </a:moveTo>
                  <a:lnTo>
                    <a:pt x="1850135" y="1602613"/>
                  </a:lnTo>
                </a:path>
                <a:path w="8305800" h="3088004">
                  <a:moveTo>
                    <a:pt x="8305800" y="1543812"/>
                  </a:moveTo>
                  <a:lnTo>
                    <a:pt x="8305800" y="1602613"/>
                  </a:lnTo>
                </a:path>
                <a:path w="8305800" h="3088004">
                  <a:moveTo>
                    <a:pt x="7947659" y="1543812"/>
                  </a:moveTo>
                  <a:lnTo>
                    <a:pt x="7947659" y="1602613"/>
                  </a:lnTo>
                </a:path>
                <a:path w="8305800" h="3088004">
                  <a:moveTo>
                    <a:pt x="5795772" y="1543812"/>
                  </a:moveTo>
                  <a:lnTo>
                    <a:pt x="5795772" y="1602613"/>
                  </a:lnTo>
                </a:path>
                <a:path w="8305800" h="3088004">
                  <a:moveTo>
                    <a:pt x="1490471" y="1543812"/>
                  </a:moveTo>
                  <a:lnTo>
                    <a:pt x="1490471" y="1602613"/>
                  </a:lnTo>
                </a:path>
                <a:path w="8305800" h="3088004">
                  <a:moveTo>
                    <a:pt x="4712208" y="1543812"/>
                  </a:moveTo>
                  <a:lnTo>
                    <a:pt x="4712208" y="1602613"/>
                  </a:lnTo>
                </a:path>
                <a:path w="8305800" h="3088004">
                  <a:moveTo>
                    <a:pt x="6862572" y="1543812"/>
                  </a:moveTo>
                  <a:lnTo>
                    <a:pt x="6862572" y="1602613"/>
                  </a:lnTo>
                </a:path>
                <a:path w="8305800" h="3088004">
                  <a:moveTo>
                    <a:pt x="7222235" y="1543812"/>
                  </a:moveTo>
                  <a:lnTo>
                    <a:pt x="7222235" y="1602613"/>
                  </a:lnTo>
                </a:path>
                <a:path w="8305800" h="3088004">
                  <a:moveTo>
                    <a:pt x="7581900" y="1543812"/>
                  </a:moveTo>
                  <a:lnTo>
                    <a:pt x="7581900" y="1602613"/>
                  </a:lnTo>
                </a:path>
                <a:path w="8305800" h="3088004">
                  <a:moveTo>
                    <a:pt x="6515100" y="1543812"/>
                  </a:moveTo>
                  <a:lnTo>
                    <a:pt x="6515100" y="1602613"/>
                  </a:lnTo>
                </a:path>
                <a:path w="8305800" h="3088004">
                  <a:moveTo>
                    <a:pt x="5431536" y="1543812"/>
                  </a:moveTo>
                  <a:lnTo>
                    <a:pt x="5431536" y="1602613"/>
                  </a:lnTo>
                </a:path>
                <a:path w="8305800" h="3088004">
                  <a:moveTo>
                    <a:pt x="59436" y="1543812"/>
                  </a:moveTo>
                  <a:lnTo>
                    <a:pt x="8305800" y="154381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8065" y="3684270"/>
              <a:ext cx="8248015" cy="1649095"/>
            </a:xfrm>
            <a:custGeom>
              <a:avLst/>
              <a:gdLst/>
              <a:ahLst/>
              <a:cxnLst/>
              <a:rect l="l" t="t" r="r" b="b"/>
              <a:pathLst>
                <a:path w="8248015" h="1649095">
                  <a:moveTo>
                    <a:pt x="0" y="1456943"/>
                  </a:moveTo>
                  <a:lnTo>
                    <a:pt x="182879" y="1519427"/>
                  </a:lnTo>
                  <a:lnTo>
                    <a:pt x="347472" y="1562099"/>
                  </a:lnTo>
                  <a:lnTo>
                    <a:pt x="530352" y="1615439"/>
                  </a:lnTo>
                  <a:lnTo>
                    <a:pt x="707136" y="1648967"/>
                  </a:lnTo>
                  <a:lnTo>
                    <a:pt x="890016" y="1638299"/>
                  </a:lnTo>
                  <a:lnTo>
                    <a:pt x="1066800" y="1580387"/>
                  </a:lnTo>
                  <a:lnTo>
                    <a:pt x="1249680" y="1516379"/>
                  </a:lnTo>
                  <a:lnTo>
                    <a:pt x="1432560" y="1342643"/>
                  </a:lnTo>
                  <a:lnTo>
                    <a:pt x="1609344" y="1170431"/>
                  </a:lnTo>
                  <a:lnTo>
                    <a:pt x="1790700" y="1021079"/>
                  </a:lnTo>
                  <a:lnTo>
                    <a:pt x="1967484" y="850391"/>
                  </a:lnTo>
                  <a:lnTo>
                    <a:pt x="2150364" y="681227"/>
                  </a:lnTo>
                  <a:lnTo>
                    <a:pt x="2333244" y="574547"/>
                  </a:lnTo>
                  <a:lnTo>
                    <a:pt x="2497836" y="466343"/>
                  </a:lnTo>
                  <a:lnTo>
                    <a:pt x="2680716" y="352043"/>
                  </a:lnTo>
                  <a:lnTo>
                    <a:pt x="2857500" y="181355"/>
                  </a:lnTo>
                  <a:lnTo>
                    <a:pt x="3040380" y="111251"/>
                  </a:lnTo>
                  <a:lnTo>
                    <a:pt x="3217164" y="13715"/>
                  </a:lnTo>
                  <a:lnTo>
                    <a:pt x="3400044" y="0"/>
                  </a:lnTo>
                  <a:lnTo>
                    <a:pt x="3581400" y="3047"/>
                  </a:lnTo>
                  <a:lnTo>
                    <a:pt x="3758184" y="33527"/>
                  </a:lnTo>
                  <a:lnTo>
                    <a:pt x="3941064" y="96011"/>
                  </a:lnTo>
                  <a:lnTo>
                    <a:pt x="4117848" y="155447"/>
                  </a:lnTo>
                  <a:lnTo>
                    <a:pt x="4300728" y="190499"/>
                  </a:lnTo>
                  <a:lnTo>
                    <a:pt x="4483608" y="213359"/>
                  </a:lnTo>
                  <a:lnTo>
                    <a:pt x="4654296" y="336803"/>
                  </a:lnTo>
                  <a:lnTo>
                    <a:pt x="4837176" y="448055"/>
                  </a:lnTo>
                  <a:lnTo>
                    <a:pt x="5013960" y="568451"/>
                  </a:lnTo>
                  <a:lnTo>
                    <a:pt x="5196840" y="633983"/>
                  </a:lnTo>
                  <a:lnTo>
                    <a:pt x="5373624" y="726947"/>
                  </a:lnTo>
                  <a:lnTo>
                    <a:pt x="5554980" y="908303"/>
                  </a:lnTo>
                  <a:lnTo>
                    <a:pt x="5737860" y="1037843"/>
                  </a:lnTo>
                  <a:lnTo>
                    <a:pt x="5914644" y="1106423"/>
                  </a:lnTo>
                  <a:lnTo>
                    <a:pt x="6097524" y="1193291"/>
                  </a:lnTo>
                  <a:lnTo>
                    <a:pt x="6274308" y="1205483"/>
                  </a:lnTo>
                  <a:lnTo>
                    <a:pt x="6457188" y="1207007"/>
                  </a:lnTo>
                  <a:lnTo>
                    <a:pt x="6640067" y="1240535"/>
                  </a:lnTo>
                  <a:lnTo>
                    <a:pt x="6804659" y="1190243"/>
                  </a:lnTo>
                  <a:lnTo>
                    <a:pt x="6987539" y="1098803"/>
                  </a:lnTo>
                  <a:lnTo>
                    <a:pt x="7164324" y="1085087"/>
                  </a:lnTo>
                  <a:lnTo>
                    <a:pt x="7345680" y="1037843"/>
                  </a:lnTo>
                  <a:lnTo>
                    <a:pt x="7522463" y="1001267"/>
                  </a:lnTo>
                  <a:lnTo>
                    <a:pt x="7705343" y="873251"/>
                  </a:lnTo>
                  <a:lnTo>
                    <a:pt x="7888224" y="763523"/>
                  </a:lnTo>
                  <a:lnTo>
                    <a:pt x="8065008" y="685799"/>
                  </a:lnTo>
                  <a:lnTo>
                    <a:pt x="8247887" y="658367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8637" y="3525020"/>
              <a:ext cx="8247380" cy="1452245"/>
            </a:xfrm>
            <a:custGeom>
              <a:avLst/>
              <a:gdLst/>
              <a:ahLst/>
              <a:cxnLst/>
              <a:rect l="l" t="t" r="r" b="b"/>
              <a:pathLst>
                <a:path w="8247380" h="1452245">
                  <a:moveTo>
                    <a:pt x="0" y="1300345"/>
                  </a:moveTo>
                  <a:lnTo>
                    <a:pt x="46067" y="1311505"/>
                  </a:lnTo>
                  <a:lnTo>
                    <a:pt x="92411" y="1322855"/>
                  </a:lnTo>
                  <a:lnTo>
                    <a:pt x="138202" y="1333777"/>
                  </a:lnTo>
                  <a:lnTo>
                    <a:pt x="182613" y="1343652"/>
                  </a:lnTo>
                  <a:lnTo>
                    <a:pt x="224675" y="1352093"/>
                  </a:lnTo>
                  <a:lnTo>
                    <a:pt x="265082" y="1359463"/>
                  </a:lnTo>
                  <a:lnTo>
                    <a:pt x="305491" y="1366547"/>
                  </a:lnTo>
                  <a:lnTo>
                    <a:pt x="347560" y="1374132"/>
                  </a:lnTo>
                  <a:lnTo>
                    <a:pt x="392108" y="1382490"/>
                  </a:lnTo>
                  <a:lnTo>
                    <a:pt x="438129" y="1391181"/>
                  </a:lnTo>
                  <a:lnTo>
                    <a:pt x="484519" y="1399921"/>
                  </a:lnTo>
                  <a:lnTo>
                    <a:pt x="530174" y="1408422"/>
                  </a:lnTo>
                  <a:lnTo>
                    <a:pt x="574626" y="1417083"/>
                  </a:lnTo>
                  <a:lnTo>
                    <a:pt x="618529" y="1425900"/>
                  </a:lnTo>
                  <a:lnTo>
                    <a:pt x="662435" y="1433978"/>
                  </a:lnTo>
                  <a:lnTo>
                    <a:pt x="706894" y="1440426"/>
                  </a:lnTo>
                  <a:lnTo>
                    <a:pt x="752263" y="1445599"/>
                  </a:lnTo>
                  <a:lnTo>
                    <a:pt x="798188" y="1449712"/>
                  </a:lnTo>
                  <a:lnTo>
                    <a:pt x="844104" y="1451945"/>
                  </a:lnTo>
                  <a:lnTo>
                    <a:pt x="889444" y="1451475"/>
                  </a:lnTo>
                  <a:lnTo>
                    <a:pt x="933926" y="1447504"/>
                  </a:lnTo>
                  <a:lnTo>
                    <a:pt x="977836" y="1440664"/>
                  </a:lnTo>
                  <a:lnTo>
                    <a:pt x="1021746" y="1432276"/>
                  </a:lnTo>
                  <a:lnTo>
                    <a:pt x="1066228" y="1423662"/>
                  </a:lnTo>
                  <a:lnTo>
                    <a:pt x="1111498" y="1417343"/>
                  </a:lnTo>
                  <a:lnTo>
                    <a:pt x="1157208" y="1411882"/>
                  </a:lnTo>
                  <a:lnTo>
                    <a:pt x="1203084" y="1402659"/>
                  </a:lnTo>
                  <a:lnTo>
                    <a:pt x="1248854" y="1385054"/>
                  </a:lnTo>
                  <a:lnTo>
                    <a:pt x="1285452" y="1362667"/>
                  </a:lnTo>
                  <a:lnTo>
                    <a:pt x="1322154" y="1334373"/>
                  </a:lnTo>
                  <a:lnTo>
                    <a:pt x="1358820" y="1302465"/>
                  </a:lnTo>
                  <a:lnTo>
                    <a:pt x="1395308" y="1269234"/>
                  </a:lnTo>
                  <a:lnTo>
                    <a:pt x="1431480" y="1236972"/>
                  </a:lnTo>
                  <a:lnTo>
                    <a:pt x="1467080" y="1205191"/>
                  </a:lnTo>
                  <a:lnTo>
                    <a:pt x="1502277" y="1172435"/>
                  </a:lnTo>
                  <a:lnTo>
                    <a:pt x="1537340" y="1139314"/>
                  </a:lnTo>
                  <a:lnTo>
                    <a:pt x="1572537" y="1106436"/>
                  </a:lnTo>
                  <a:lnTo>
                    <a:pt x="1608137" y="1074412"/>
                  </a:lnTo>
                  <a:lnTo>
                    <a:pt x="1644406" y="1043183"/>
                  </a:lnTo>
                  <a:lnTo>
                    <a:pt x="1681090" y="1012338"/>
                  </a:lnTo>
                  <a:lnTo>
                    <a:pt x="1717902" y="981957"/>
                  </a:lnTo>
                  <a:lnTo>
                    <a:pt x="1754555" y="952118"/>
                  </a:lnTo>
                  <a:lnTo>
                    <a:pt x="1790763" y="922901"/>
                  </a:lnTo>
                  <a:lnTo>
                    <a:pt x="1835245" y="887348"/>
                  </a:lnTo>
                  <a:lnTo>
                    <a:pt x="1879155" y="852701"/>
                  </a:lnTo>
                  <a:lnTo>
                    <a:pt x="1923065" y="818959"/>
                  </a:lnTo>
                  <a:lnTo>
                    <a:pt x="1967547" y="786122"/>
                  </a:lnTo>
                  <a:lnTo>
                    <a:pt x="2012745" y="753995"/>
                  </a:lnTo>
                  <a:lnTo>
                    <a:pt x="2058431" y="722653"/>
                  </a:lnTo>
                  <a:lnTo>
                    <a:pt x="2104332" y="692503"/>
                  </a:lnTo>
                  <a:lnTo>
                    <a:pt x="2150173" y="663948"/>
                  </a:lnTo>
                  <a:lnTo>
                    <a:pt x="2196211" y="637837"/>
                  </a:lnTo>
                  <a:lnTo>
                    <a:pt x="2242534" y="613656"/>
                  </a:lnTo>
                  <a:lnTo>
                    <a:pt x="2288333" y="590045"/>
                  </a:lnTo>
                  <a:lnTo>
                    <a:pt x="2332799" y="565650"/>
                  </a:lnTo>
                  <a:lnTo>
                    <a:pt x="2374844" y="540208"/>
                  </a:lnTo>
                  <a:lnTo>
                    <a:pt x="2415222" y="514421"/>
                  </a:lnTo>
                  <a:lnTo>
                    <a:pt x="2455600" y="488372"/>
                  </a:lnTo>
                  <a:lnTo>
                    <a:pt x="2497645" y="462145"/>
                  </a:lnTo>
                  <a:lnTo>
                    <a:pt x="2542200" y="436497"/>
                  </a:lnTo>
                  <a:lnTo>
                    <a:pt x="2588244" y="411075"/>
                  </a:lnTo>
                  <a:lnTo>
                    <a:pt x="2634644" y="384581"/>
                  </a:lnTo>
                  <a:lnTo>
                    <a:pt x="2680271" y="355719"/>
                  </a:lnTo>
                  <a:lnTo>
                    <a:pt x="2724753" y="322002"/>
                  </a:lnTo>
                  <a:lnTo>
                    <a:pt x="2768663" y="284868"/>
                  </a:lnTo>
                  <a:lnTo>
                    <a:pt x="2812573" y="248902"/>
                  </a:lnTo>
                  <a:lnTo>
                    <a:pt x="2857055" y="218686"/>
                  </a:lnTo>
                  <a:lnTo>
                    <a:pt x="2902396" y="197056"/>
                  </a:lnTo>
                  <a:lnTo>
                    <a:pt x="2948320" y="181094"/>
                  </a:lnTo>
                  <a:lnTo>
                    <a:pt x="2994269" y="166465"/>
                  </a:lnTo>
                  <a:lnTo>
                    <a:pt x="3039681" y="148836"/>
                  </a:lnTo>
                  <a:lnTo>
                    <a:pt x="3084107" y="125547"/>
                  </a:lnTo>
                  <a:lnTo>
                    <a:pt x="3128010" y="99401"/>
                  </a:lnTo>
                  <a:lnTo>
                    <a:pt x="3171912" y="74255"/>
                  </a:lnTo>
                  <a:lnTo>
                    <a:pt x="3216338" y="53967"/>
                  </a:lnTo>
                  <a:lnTo>
                    <a:pt x="3261608" y="40044"/>
                  </a:lnTo>
                  <a:lnTo>
                    <a:pt x="3307318" y="30218"/>
                  </a:lnTo>
                  <a:lnTo>
                    <a:pt x="3353194" y="22963"/>
                  </a:lnTo>
                  <a:lnTo>
                    <a:pt x="3398964" y="16756"/>
                  </a:lnTo>
                  <a:lnTo>
                    <a:pt x="3444734" y="11537"/>
                  </a:lnTo>
                  <a:lnTo>
                    <a:pt x="3490610" y="8056"/>
                  </a:lnTo>
                  <a:lnTo>
                    <a:pt x="3536320" y="5718"/>
                  </a:lnTo>
                  <a:lnTo>
                    <a:pt x="3581590" y="3929"/>
                  </a:lnTo>
                  <a:lnTo>
                    <a:pt x="3626016" y="1889"/>
                  </a:lnTo>
                  <a:lnTo>
                    <a:pt x="3669919" y="182"/>
                  </a:lnTo>
                  <a:lnTo>
                    <a:pt x="3713821" y="0"/>
                  </a:lnTo>
                  <a:lnTo>
                    <a:pt x="3758247" y="2532"/>
                  </a:lnTo>
                  <a:lnTo>
                    <a:pt x="3803659" y="8937"/>
                  </a:lnTo>
                  <a:lnTo>
                    <a:pt x="3849608" y="18248"/>
                  </a:lnTo>
                  <a:lnTo>
                    <a:pt x="3895532" y="28749"/>
                  </a:lnTo>
                  <a:lnTo>
                    <a:pt x="3940873" y="38727"/>
                  </a:lnTo>
                  <a:lnTo>
                    <a:pt x="3985355" y="48627"/>
                  </a:lnTo>
                  <a:lnTo>
                    <a:pt x="4029265" y="59158"/>
                  </a:lnTo>
                  <a:lnTo>
                    <a:pt x="4073175" y="68712"/>
                  </a:lnTo>
                  <a:lnTo>
                    <a:pt x="4117657" y="75684"/>
                  </a:lnTo>
                  <a:lnTo>
                    <a:pt x="4162855" y="78829"/>
                  </a:lnTo>
                  <a:lnTo>
                    <a:pt x="4208541" y="79319"/>
                  </a:lnTo>
                  <a:lnTo>
                    <a:pt x="4254442" y="78880"/>
                  </a:lnTo>
                  <a:lnTo>
                    <a:pt x="4300283" y="79240"/>
                  </a:lnTo>
                  <a:lnTo>
                    <a:pt x="4346195" y="78317"/>
                  </a:lnTo>
                  <a:lnTo>
                    <a:pt x="4392310" y="76049"/>
                  </a:lnTo>
                  <a:lnTo>
                    <a:pt x="4438068" y="77186"/>
                  </a:lnTo>
                  <a:lnTo>
                    <a:pt x="4482909" y="86479"/>
                  </a:lnTo>
                  <a:lnTo>
                    <a:pt x="4526172" y="106904"/>
                  </a:lnTo>
                  <a:lnTo>
                    <a:pt x="4568317" y="135389"/>
                  </a:lnTo>
                  <a:lnTo>
                    <a:pt x="4610461" y="167328"/>
                  </a:lnTo>
                  <a:lnTo>
                    <a:pt x="4653724" y="198112"/>
                  </a:lnTo>
                  <a:lnTo>
                    <a:pt x="4698690" y="227385"/>
                  </a:lnTo>
                  <a:lnTo>
                    <a:pt x="4744656" y="257325"/>
                  </a:lnTo>
                  <a:lnTo>
                    <a:pt x="4790813" y="287123"/>
                  </a:lnTo>
                  <a:lnTo>
                    <a:pt x="4836350" y="315968"/>
                  </a:lnTo>
                  <a:lnTo>
                    <a:pt x="4880776" y="345152"/>
                  </a:lnTo>
                  <a:lnTo>
                    <a:pt x="4924679" y="374657"/>
                  </a:lnTo>
                  <a:lnTo>
                    <a:pt x="4968581" y="401425"/>
                  </a:lnTo>
                  <a:lnTo>
                    <a:pt x="5013007" y="422394"/>
                  </a:lnTo>
                  <a:lnTo>
                    <a:pt x="5058419" y="434673"/>
                  </a:lnTo>
                  <a:lnTo>
                    <a:pt x="5104368" y="440523"/>
                  </a:lnTo>
                  <a:lnTo>
                    <a:pt x="5150292" y="444896"/>
                  </a:lnTo>
                  <a:lnTo>
                    <a:pt x="5195633" y="452747"/>
                  </a:lnTo>
                  <a:lnTo>
                    <a:pt x="5240115" y="464728"/>
                  </a:lnTo>
                  <a:lnTo>
                    <a:pt x="5284025" y="478401"/>
                  </a:lnTo>
                  <a:lnTo>
                    <a:pt x="5327935" y="494073"/>
                  </a:lnTo>
                  <a:lnTo>
                    <a:pt x="5372417" y="512056"/>
                  </a:lnTo>
                  <a:lnTo>
                    <a:pt x="5417615" y="534019"/>
                  </a:lnTo>
                  <a:lnTo>
                    <a:pt x="5463301" y="559268"/>
                  </a:lnTo>
                  <a:lnTo>
                    <a:pt x="5509202" y="584565"/>
                  </a:lnTo>
                  <a:lnTo>
                    <a:pt x="5555043" y="606671"/>
                  </a:lnTo>
                  <a:lnTo>
                    <a:pt x="5600811" y="624328"/>
                  </a:lnTo>
                  <a:lnTo>
                    <a:pt x="5646673" y="639341"/>
                  </a:lnTo>
                  <a:lnTo>
                    <a:pt x="5692346" y="653355"/>
                  </a:lnTo>
                  <a:lnTo>
                    <a:pt x="5737542" y="668012"/>
                  </a:lnTo>
                  <a:lnTo>
                    <a:pt x="5782024" y="683732"/>
                  </a:lnTo>
                  <a:lnTo>
                    <a:pt x="5825934" y="699666"/>
                  </a:lnTo>
                  <a:lnTo>
                    <a:pt x="5869844" y="715553"/>
                  </a:lnTo>
                  <a:lnTo>
                    <a:pt x="5914326" y="731131"/>
                  </a:lnTo>
                  <a:lnTo>
                    <a:pt x="5959721" y="747817"/>
                  </a:lnTo>
                  <a:lnTo>
                    <a:pt x="6005639" y="765182"/>
                  </a:lnTo>
                  <a:lnTo>
                    <a:pt x="6051557" y="780476"/>
                  </a:lnTo>
                  <a:lnTo>
                    <a:pt x="6096952" y="790948"/>
                  </a:lnTo>
                  <a:lnTo>
                    <a:pt x="6141378" y="794289"/>
                  </a:lnTo>
                  <a:lnTo>
                    <a:pt x="6185281" y="792440"/>
                  </a:lnTo>
                  <a:lnTo>
                    <a:pt x="6229183" y="789304"/>
                  </a:lnTo>
                  <a:lnTo>
                    <a:pt x="6273609" y="788789"/>
                  </a:lnTo>
                  <a:lnTo>
                    <a:pt x="6318879" y="791608"/>
                  </a:lnTo>
                  <a:lnTo>
                    <a:pt x="6364589" y="795726"/>
                  </a:lnTo>
                  <a:lnTo>
                    <a:pt x="6410465" y="801201"/>
                  </a:lnTo>
                  <a:lnTo>
                    <a:pt x="6456235" y="808093"/>
                  </a:lnTo>
                  <a:lnTo>
                    <a:pt x="6502344" y="818447"/>
                  </a:lnTo>
                  <a:lnTo>
                    <a:pt x="6548691" y="831492"/>
                  </a:lnTo>
                  <a:lnTo>
                    <a:pt x="6594467" y="843347"/>
                  </a:lnTo>
                  <a:lnTo>
                    <a:pt x="6638861" y="850130"/>
                  </a:lnTo>
                  <a:lnTo>
                    <a:pt x="6680926" y="851185"/>
                  </a:lnTo>
                  <a:lnTo>
                    <a:pt x="6721347" y="848479"/>
                  </a:lnTo>
                  <a:lnTo>
                    <a:pt x="6761769" y="842057"/>
                  </a:lnTo>
                  <a:lnTo>
                    <a:pt x="6803834" y="831969"/>
                  </a:lnTo>
                  <a:lnTo>
                    <a:pt x="6848371" y="814798"/>
                  </a:lnTo>
                  <a:lnTo>
                    <a:pt x="6894385" y="791662"/>
                  </a:lnTo>
                  <a:lnTo>
                    <a:pt x="6940780" y="769407"/>
                  </a:lnTo>
                  <a:lnTo>
                    <a:pt x="6986460" y="754880"/>
                  </a:lnTo>
                  <a:lnTo>
                    <a:pt x="7030886" y="751568"/>
                  </a:lnTo>
                  <a:lnTo>
                    <a:pt x="7074789" y="755245"/>
                  </a:lnTo>
                  <a:lnTo>
                    <a:pt x="7118691" y="761184"/>
                  </a:lnTo>
                  <a:lnTo>
                    <a:pt x="7163117" y="764659"/>
                  </a:lnTo>
                  <a:lnTo>
                    <a:pt x="7208529" y="764341"/>
                  </a:lnTo>
                  <a:lnTo>
                    <a:pt x="7254478" y="762690"/>
                  </a:lnTo>
                  <a:lnTo>
                    <a:pt x="7300402" y="760944"/>
                  </a:lnTo>
                  <a:lnTo>
                    <a:pt x="7345743" y="760341"/>
                  </a:lnTo>
                  <a:lnTo>
                    <a:pt x="7390225" y="762345"/>
                  </a:lnTo>
                  <a:lnTo>
                    <a:pt x="7434135" y="765897"/>
                  </a:lnTo>
                  <a:lnTo>
                    <a:pt x="7478045" y="768449"/>
                  </a:lnTo>
                  <a:lnTo>
                    <a:pt x="7522527" y="767453"/>
                  </a:lnTo>
                  <a:lnTo>
                    <a:pt x="7567725" y="761368"/>
                  </a:lnTo>
                  <a:lnTo>
                    <a:pt x="7613411" y="751832"/>
                  </a:lnTo>
                  <a:lnTo>
                    <a:pt x="7659312" y="741056"/>
                  </a:lnTo>
                  <a:lnTo>
                    <a:pt x="7705153" y="731258"/>
                  </a:lnTo>
                  <a:lnTo>
                    <a:pt x="7750923" y="723001"/>
                  </a:lnTo>
                  <a:lnTo>
                    <a:pt x="7796799" y="715113"/>
                  </a:lnTo>
                  <a:lnTo>
                    <a:pt x="7842509" y="707201"/>
                  </a:lnTo>
                  <a:lnTo>
                    <a:pt x="7887779" y="698873"/>
                  </a:lnTo>
                  <a:lnTo>
                    <a:pt x="7932205" y="687830"/>
                  </a:lnTo>
                  <a:lnTo>
                    <a:pt x="7976108" y="675012"/>
                  </a:lnTo>
                  <a:lnTo>
                    <a:pt x="8020010" y="664886"/>
                  </a:lnTo>
                  <a:lnTo>
                    <a:pt x="8064436" y="661916"/>
                  </a:lnTo>
                  <a:lnTo>
                    <a:pt x="8109706" y="668855"/>
                  </a:lnTo>
                  <a:lnTo>
                    <a:pt x="8155416" y="682855"/>
                  </a:lnTo>
                  <a:lnTo>
                    <a:pt x="8201292" y="699688"/>
                  </a:lnTo>
                  <a:lnTo>
                    <a:pt x="8247062" y="715129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8637" y="2630237"/>
              <a:ext cx="8247380" cy="1419860"/>
            </a:xfrm>
            <a:custGeom>
              <a:avLst/>
              <a:gdLst/>
              <a:ahLst/>
              <a:cxnLst/>
              <a:rect l="l" t="t" r="r" b="b"/>
              <a:pathLst>
                <a:path w="8247380" h="1419860">
                  <a:moveTo>
                    <a:pt x="0" y="1339528"/>
                  </a:moveTo>
                  <a:lnTo>
                    <a:pt x="46067" y="1346182"/>
                  </a:lnTo>
                  <a:lnTo>
                    <a:pt x="92411" y="1352942"/>
                  </a:lnTo>
                  <a:lnTo>
                    <a:pt x="138202" y="1359441"/>
                  </a:lnTo>
                  <a:lnTo>
                    <a:pt x="182613" y="1365309"/>
                  </a:lnTo>
                  <a:lnTo>
                    <a:pt x="224675" y="1370179"/>
                  </a:lnTo>
                  <a:lnTo>
                    <a:pt x="265082" y="1374263"/>
                  </a:lnTo>
                  <a:lnTo>
                    <a:pt x="305491" y="1378346"/>
                  </a:lnTo>
                  <a:lnTo>
                    <a:pt x="347560" y="1383216"/>
                  </a:lnTo>
                  <a:lnTo>
                    <a:pt x="392108" y="1389461"/>
                  </a:lnTo>
                  <a:lnTo>
                    <a:pt x="438129" y="1396599"/>
                  </a:lnTo>
                  <a:lnTo>
                    <a:pt x="484519" y="1403522"/>
                  </a:lnTo>
                  <a:lnTo>
                    <a:pt x="530174" y="1409124"/>
                  </a:lnTo>
                  <a:lnTo>
                    <a:pt x="574626" y="1413345"/>
                  </a:lnTo>
                  <a:lnTo>
                    <a:pt x="618529" y="1416696"/>
                  </a:lnTo>
                  <a:lnTo>
                    <a:pt x="662435" y="1418929"/>
                  </a:lnTo>
                  <a:lnTo>
                    <a:pt x="706894" y="1419792"/>
                  </a:lnTo>
                  <a:lnTo>
                    <a:pt x="752263" y="1419858"/>
                  </a:lnTo>
                  <a:lnTo>
                    <a:pt x="798188" y="1419078"/>
                  </a:lnTo>
                  <a:lnTo>
                    <a:pt x="844104" y="1416274"/>
                  </a:lnTo>
                  <a:lnTo>
                    <a:pt x="889444" y="1410267"/>
                  </a:lnTo>
                  <a:lnTo>
                    <a:pt x="933926" y="1399377"/>
                  </a:lnTo>
                  <a:lnTo>
                    <a:pt x="977836" y="1384772"/>
                  </a:lnTo>
                  <a:lnTo>
                    <a:pt x="1021746" y="1369262"/>
                  </a:lnTo>
                  <a:lnTo>
                    <a:pt x="1066228" y="1355657"/>
                  </a:lnTo>
                  <a:lnTo>
                    <a:pt x="1111498" y="1347398"/>
                  </a:lnTo>
                  <a:lnTo>
                    <a:pt x="1157208" y="1342163"/>
                  </a:lnTo>
                  <a:lnTo>
                    <a:pt x="1203084" y="1333833"/>
                  </a:lnTo>
                  <a:lnTo>
                    <a:pt x="1248854" y="1316287"/>
                  </a:lnTo>
                  <a:lnTo>
                    <a:pt x="1285452" y="1293073"/>
                  </a:lnTo>
                  <a:lnTo>
                    <a:pt x="1322154" y="1263715"/>
                  </a:lnTo>
                  <a:lnTo>
                    <a:pt x="1358820" y="1230571"/>
                  </a:lnTo>
                  <a:lnTo>
                    <a:pt x="1395308" y="1196001"/>
                  </a:lnTo>
                  <a:lnTo>
                    <a:pt x="1431480" y="1162363"/>
                  </a:lnTo>
                  <a:lnTo>
                    <a:pt x="1467080" y="1129035"/>
                  </a:lnTo>
                  <a:lnTo>
                    <a:pt x="1502277" y="1094439"/>
                  </a:lnTo>
                  <a:lnTo>
                    <a:pt x="1537340" y="1059502"/>
                  </a:lnTo>
                  <a:lnTo>
                    <a:pt x="1572537" y="1025150"/>
                  </a:lnTo>
                  <a:lnTo>
                    <a:pt x="1608137" y="992310"/>
                  </a:lnTo>
                  <a:lnTo>
                    <a:pt x="1644406" y="961085"/>
                  </a:lnTo>
                  <a:lnTo>
                    <a:pt x="1681090" y="930940"/>
                  </a:lnTo>
                  <a:lnTo>
                    <a:pt x="1717902" y="901611"/>
                  </a:lnTo>
                  <a:lnTo>
                    <a:pt x="1754555" y="872837"/>
                  </a:lnTo>
                  <a:lnTo>
                    <a:pt x="1790763" y="844355"/>
                  </a:lnTo>
                  <a:lnTo>
                    <a:pt x="1835245" y="809224"/>
                  </a:lnTo>
                  <a:lnTo>
                    <a:pt x="1879155" y="774759"/>
                  </a:lnTo>
                  <a:lnTo>
                    <a:pt x="1923065" y="741056"/>
                  </a:lnTo>
                  <a:lnTo>
                    <a:pt x="1967547" y="708211"/>
                  </a:lnTo>
                  <a:lnTo>
                    <a:pt x="2012745" y="675749"/>
                  </a:lnTo>
                  <a:lnTo>
                    <a:pt x="2058431" y="643774"/>
                  </a:lnTo>
                  <a:lnTo>
                    <a:pt x="2104332" y="613253"/>
                  </a:lnTo>
                  <a:lnTo>
                    <a:pt x="2150173" y="585148"/>
                  </a:lnTo>
                  <a:lnTo>
                    <a:pt x="2196211" y="560653"/>
                  </a:lnTo>
                  <a:lnTo>
                    <a:pt x="2242534" y="539015"/>
                  </a:lnTo>
                  <a:lnTo>
                    <a:pt x="2288333" y="517997"/>
                  </a:lnTo>
                  <a:lnTo>
                    <a:pt x="2332799" y="495359"/>
                  </a:lnTo>
                  <a:lnTo>
                    <a:pt x="2374844" y="470388"/>
                  </a:lnTo>
                  <a:lnTo>
                    <a:pt x="2415222" y="444369"/>
                  </a:lnTo>
                  <a:lnTo>
                    <a:pt x="2455600" y="417778"/>
                  </a:lnTo>
                  <a:lnTo>
                    <a:pt x="2497645" y="391092"/>
                  </a:lnTo>
                  <a:lnTo>
                    <a:pt x="2542200" y="364620"/>
                  </a:lnTo>
                  <a:lnTo>
                    <a:pt x="2588244" y="338101"/>
                  </a:lnTo>
                  <a:lnTo>
                    <a:pt x="2634644" y="310868"/>
                  </a:lnTo>
                  <a:lnTo>
                    <a:pt x="2680271" y="282253"/>
                  </a:lnTo>
                  <a:lnTo>
                    <a:pt x="2724753" y="250013"/>
                  </a:lnTo>
                  <a:lnTo>
                    <a:pt x="2768663" y="215118"/>
                  </a:lnTo>
                  <a:lnTo>
                    <a:pt x="2812573" y="182008"/>
                  </a:lnTo>
                  <a:lnTo>
                    <a:pt x="2857055" y="155126"/>
                  </a:lnTo>
                  <a:lnTo>
                    <a:pt x="2902396" y="137691"/>
                  </a:lnTo>
                  <a:lnTo>
                    <a:pt x="2948320" y="126615"/>
                  </a:lnTo>
                  <a:lnTo>
                    <a:pt x="2994269" y="117157"/>
                  </a:lnTo>
                  <a:lnTo>
                    <a:pt x="3039681" y="104580"/>
                  </a:lnTo>
                  <a:lnTo>
                    <a:pt x="3084107" y="86310"/>
                  </a:lnTo>
                  <a:lnTo>
                    <a:pt x="3128010" y="65385"/>
                  </a:lnTo>
                  <a:lnTo>
                    <a:pt x="3171912" y="45198"/>
                  </a:lnTo>
                  <a:lnTo>
                    <a:pt x="3216338" y="29142"/>
                  </a:lnTo>
                  <a:lnTo>
                    <a:pt x="3261608" y="18083"/>
                  </a:lnTo>
                  <a:lnTo>
                    <a:pt x="3307318" y="10298"/>
                  </a:lnTo>
                  <a:lnTo>
                    <a:pt x="3353194" y="5014"/>
                  </a:lnTo>
                  <a:lnTo>
                    <a:pt x="3398964" y="1456"/>
                  </a:lnTo>
                  <a:lnTo>
                    <a:pt x="3444734" y="0"/>
                  </a:lnTo>
                  <a:lnTo>
                    <a:pt x="3490610" y="853"/>
                  </a:lnTo>
                  <a:lnTo>
                    <a:pt x="3536320" y="2992"/>
                  </a:lnTo>
                  <a:lnTo>
                    <a:pt x="3581590" y="5393"/>
                  </a:lnTo>
                  <a:lnTo>
                    <a:pt x="3626016" y="7471"/>
                  </a:lnTo>
                  <a:lnTo>
                    <a:pt x="3669919" y="9822"/>
                  </a:lnTo>
                  <a:lnTo>
                    <a:pt x="3713821" y="13483"/>
                  </a:lnTo>
                  <a:lnTo>
                    <a:pt x="3758247" y="19490"/>
                  </a:lnTo>
                  <a:lnTo>
                    <a:pt x="3803659" y="28638"/>
                  </a:lnTo>
                  <a:lnTo>
                    <a:pt x="3849608" y="40286"/>
                  </a:lnTo>
                  <a:lnTo>
                    <a:pt x="3895532" y="53030"/>
                  </a:lnTo>
                  <a:lnTo>
                    <a:pt x="3940873" y="65464"/>
                  </a:lnTo>
                  <a:lnTo>
                    <a:pt x="3985355" y="78563"/>
                  </a:lnTo>
                  <a:lnTo>
                    <a:pt x="4029265" y="92626"/>
                  </a:lnTo>
                  <a:lnTo>
                    <a:pt x="4073175" y="105237"/>
                  </a:lnTo>
                  <a:lnTo>
                    <a:pt x="4117657" y="113978"/>
                  </a:lnTo>
                  <a:lnTo>
                    <a:pt x="4162855" y="117175"/>
                  </a:lnTo>
                  <a:lnTo>
                    <a:pt x="4208541" y="116407"/>
                  </a:lnTo>
                  <a:lnTo>
                    <a:pt x="4254442" y="114425"/>
                  </a:lnTo>
                  <a:lnTo>
                    <a:pt x="4300283" y="113978"/>
                  </a:lnTo>
                  <a:lnTo>
                    <a:pt x="4346195" y="112994"/>
                  </a:lnTo>
                  <a:lnTo>
                    <a:pt x="4392310" y="110962"/>
                  </a:lnTo>
                  <a:lnTo>
                    <a:pt x="4438068" y="112978"/>
                  </a:lnTo>
                  <a:lnTo>
                    <a:pt x="4482909" y="124138"/>
                  </a:lnTo>
                  <a:lnTo>
                    <a:pt x="4526172" y="147437"/>
                  </a:lnTo>
                  <a:lnTo>
                    <a:pt x="4568317" y="179558"/>
                  </a:lnTo>
                  <a:lnTo>
                    <a:pt x="4610461" y="216417"/>
                  </a:lnTo>
                  <a:lnTo>
                    <a:pt x="4653724" y="253932"/>
                  </a:lnTo>
                  <a:lnTo>
                    <a:pt x="4689591" y="284456"/>
                  </a:lnTo>
                  <a:lnTo>
                    <a:pt x="4726201" y="316887"/>
                  </a:lnTo>
                  <a:lnTo>
                    <a:pt x="4763141" y="350301"/>
                  </a:lnTo>
                  <a:lnTo>
                    <a:pt x="4799995" y="383769"/>
                  </a:lnTo>
                  <a:lnTo>
                    <a:pt x="4836350" y="416365"/>
                  </a:lnTo>
                  <a:lnTo>
                    <a:pt x="4871950" y="449608"/>
                  </a:lnTo>
                  <a:lnTo>
                    <a:pt x="4907147" y="484124"/>
                  </a:lnTo>
                  <a:lnTo>
                    <a:pt x="4942210" y="517653"/>
                  </a:lnTo>
                  <a:lnTo>
                    <a:pt x="4977407" y="547933"/>
                  </a:lnTo>
                  <a:lnTo>
                    <a:pt x="5013007" y="572702"/>
                  </a:lnTo>
                  <a:lnTo>
                    <a:pt x="5058419" y="593222"/>
                  </a:lnTo>
                  <a:lnTo>
                    <a:pt x="5104368" y="605611"/>
                  </a:lnTo>
                  <a:lnTo>
                    <a:pt x="5150292" y="615547"/>
                  </a:lnTo>
                  <a:lnTo>
                    <a:pt x="5195633" y="628709"/>
                  </a:lnTo>
                  <a:lnTo>
                    <a:pt x="5240115" y="645685"/>
                  </a:lnTo>
                  <a:lnTo>
                    <a:pt x="5284025" y="663745"/>
                  </a:lnTo>
                  <a:lnTo>
                    <a:pt x="5327935" y="683591"/>
                  </a:lnTo>
                  <a:lnTo>
                    <a:pt x="5372417" y="705925"/>
                  </a:lnTo>
                  <a:lnTo>
                    <a:pt x="5417615" y="732748"/>
                  </a:lnTo>
                  <a:lnTo>
                    <a:pt x="5463301" y="763059"/>
                  </a:lnTo>
                  <a:lnTo>
                    <a:pt x="5509202" y="793061"/>
                  </a:lnTo>
                  <a:lnTo>
                    <a:pt x="5555043" y="818955"/>
                  </a:lnTo>
                  <a:lnTo>
                    <a:pt x="5600811" y="838751"/>
                  </a:lnTo>
                  <a:lnTo>
                    <a:pt x="5646673" y="854737"/>
                  </a:lnTo>
                  <a:lnTo>
                    <a:pt x="5692346" y="869819"/>
                  </a:lnTo>
                  <a:lnTo>
                    <a:pt x="5737542" y="886900"/>
                  </a:lnTo>
                  <a:lnTo>
                    <a:pt x="5782024" y="907057"/>
                  </a:lnTo>
                  <a:lnTo>
                    <a:pt x="5825934" y="928715"/>
                  </a:lnTo>
                  <a:lnTo>
                    <a:pt x="5869844" y="950515"/>
                  </a:lnTo>
                  <a:lnTo>
                    <a:pt x="5914326" y="971101"/>
                  </a:lnTo>
                  <a:lnTo>
                    <a:pt x="5959721" y="991360"/>
                  </a:lnTo>
                  <a:lnTo>
                    <a:pt x="6005639" y="1011535"/>
                  </a:lnTo>
                  <a:lnTo>
                    <a:pt x="6051557" y="1029590"/>
                  </a:lnTo>
                  <a:lnTo>
                    <a:pt x="6096952" y="1043491"/>
                  </a:lnTo>
                  <a:lnTo>
                    <a:pt x="6141378" y="1050867"/>
                  </a:lnTo>
                  <a:lnTo>
                    <a:pt x="6185281" y="1053349"/>
                  </a:lnTo>
                  <a:lnTo>
                    <a:pt x="6229183" y="1055189"/>
                  </a:lnTo>
                  <a:lnTo>
                    <a:pt x="6273609" y="1060636"/>
                  </a:lnTo>
                  <a:lnTo>
                    <a:pt x="6318879" y="1071298"/>
                  </a:lnTo>
                  <a:lnTo>
                    <a:pt x="6364589" y="1084687"/>
                  </a:lnTo>
                  <a:lnTo>
                    <a:pt x="6410465" y="1099194"/>
                  </a:lnTo>
                  <a:lnTo>
                    <a:pt x="6456235" y="1113214"/>
                  </a:lnTo>
                  <a:lnTo>
                    <a:pt x="6502344" y="1128351"/>
                  </a:lnTo>
                  <a:lnTo>
                    <a:pt x="6548691" y="1144869"/>
                  </a:lnTo>
                  <a:lnTo>
                    <a:pt x="6594467" y="1158863"/>
                  </a:lnTo>
                  <a:lnTo>
                    <a:pt x="6638861" y="1166427"/>
                  </a:lnTo>
                  <a:lnTo>
                    <a:pt x="6680926" y="1166993"/>
                  </a:lnTo>
                  <a:lnTo>
                    <a:pt x="6721347" y="1162474"/>
                  </a:lnTo>
                  <a:lnTo>
                    <a:pt x="6761769" y="1152693"/>
                  </a:lnTo>
                  <a:lnTo>
                    <a:pt x="6803834" y="1137471"/>
                  </a:lnTo>
                  <a:lnTo>
                    <a:pt x="6848371" y="1112637"/>
                  </a:lnTo>
                  <a:lnTo>
                    <a:pt x="6894385" y="1079670"/>
                  </a:lnTo>
                  <a:lnTo>
                    <a:pt x="6940780" y="1046870"/>
                  </a:lnTo>
                  <a:lnTo>
                    <a:pt x="6986460" y="1022536"/>
                  </a:lnTo>
                  <a:lnTo>
                    <a:pt x="7030886" y="1010715"/>
                  </a:lnTo>
                  <a:lnTo>
                    <a:pt x="7074789" y="1006359"/>
                  </a:lnTo>
                  <a:lnTo>
                    <a:pt x="7118691" y="1004123"/>
                  </a:lnTo>
                  <a:lnTo>
                    <a:pt x="7163117" y="998660"/>
                  </a:lnTo>
                  <a:lnTo>
                    <a:pt x="7208529" y="988050"/>
                  </a:lnTo>
                  <a:lnTo>
                    <a:pt x="7254478" y="975213"/>
                  </a:lnTo>
                  <a:lnTo>
                    <a:pt x="7300402" y="962352"/>
                  </a:lnTo>
                  <a:lnTo>
                    <a:pt x="7345743" y="951670"/>
                  </a:lnTo>
                  <a:lnTo>
                    <a:pt x="7390225" y="945586"/>
                  </a:lnTo>
                  <a:lnTo>
                    <a:pt x="7434135" y="942240"/>
                  </a:lnTo>
                  <a:lnTo>
                    <a:pt x="7478045" y="937704"/>
                  </a:lnTo>
                  <a:lnTo>
                    <a:pt x="7522527" y="928048"/>
                  </a:lnTo>
                  <a:lnTo>
                    <a:pt x="7567725" y="910891"/>
                  </a:lnTo>
                  <a:lnTo>
                    <a:pt x="7613411" y="888710"/>
                  </a:lnTo>
                  <a:lnTo>
                    <a:pt x="7659312" y="865147"/>
                  </a:lnTo>
                  <a:lnTo>
                    <a:pt x="7705153" y="843847"/>
                  </a:lnTo>
                  <a:lnTo>
                    <a:pt x="7750923" y="826829"/>
                  </a:lnTo>
                  <a:lnTo>
                    <a:pt x="7796799" y="811811"/>
                  </a:lnTo>
                  <a:lnTo>
                    <a:pt x="7842509" y="795984"/>
                  </a:lnTo>
                  <a:lnTo>
                    <a:pt x="7887779" y="776537"/>
                  </a:lnTo>
                  <a:lnTo>
                    <a:pt x="7932205" y="750365"/>
                  </a:lnTo>
                  <a:lnTo>
                    <a:pt x="7976108" y="719752"/>
                  </a:lnTo>
                  <a:lnTo>
                    <a:pt x="8020010" y="689973"/>
                  </a:lnTo>
                  <a:lnTo>
                    <a:pt x="8064436" y="666301"/>
                  </a:lnTo>
                  <a:lnTo>
                    <a:pt x="8109706" y="651349"/>
                  </a:lnTo>
                  <a:lnTo>
                    <a:pt x="8155416" y="641838"/>
                  </a:lnTo>
                  <a:lnTo>
                    <a:pt x="8201292" y="634493"/>
                  </a:lnTo>
                  <a:lnTo>
                    <a:pt x="8247062" y="626042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7953" y="257784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27953" y="3044190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27953" y="281101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0627" y="3332733"/>
            <a:ext cx="285115" cy="2298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Tahoma"/>
              <a:cs typeface="Tahoma"/>
            </a:endParaRPr>
          </a:p>
          <a:p>
            <a:pPr marL="17399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40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60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5244" y="2818257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40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5244" y="2303526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60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836" y="5566358"/>
            <a:ext cx="8130540" cy="63436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  <a:p>
            <a:pPr marL="40640" marR="5080" indent="25400" algn="r">
              <a:lnSpc>
                <a:spcPts val="2820"/>
              </a:lnSpc>
              <a:spcBef>
                <a:spcPts val="200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Ma</a:t>
            </a:r>
            <a:r>
              <a:rPr sz="1400" spc="-10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880"/>
              </a:spcBef>
            </a:pPr>
            <a:r>
              <a:rPr sz="1400" dirty="0">
                <a:latin typeface="Tahoma"/>
                <a:cs typeface="Tahoma"/>
              </a:rPr>
              <a:t>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  <a:p>
            <a:pPr marL="12700" marR="5080" indent="116839" algn="r">
              <a:lnSpc>
                <a:spcPct val="168100"/>
              </a:lnSpc>
              <a:spcBef>
                <a:spcPts val="50"/>
              </a:spcBef>
            </a:pPr>
            <a:r>
              <a:rPr sz="1400" dirty="0">
                <a:latin typeface="Tahoma"/>
                <a:cs typeface="Tahoma"/>
              </a:rPr>
              <a:t>Eyl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Ma</a:t>
            </a:r>
            <a:r>
              <a:rPr sz="1400" spc="-10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Oc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Ma</a:t>
            </a:r>
            <a:r>
              <a:rPr sz="1400" spc="-10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Oc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Ma</a:t>
            </a:r>
            <a:r>
              <a:rPr sz="1400" spc="-10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62015" y="2428493"/>
            <a:ext cx="2880995" cy="72517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200" spc="-5" dirty="0">
                <a:latin typeface="Tahoma"/>
                <a:cs typeface="Tahoma"/>
              </a:rPr>
              <a:t>Cari </a:t>
            </a:r>
            <a:r>
              <a:rPr sz="1200" dirty="0">
                <a:latin typeface="Tahoma"/>
                <a:cs typeface="Tahoma"/>
              </a:rPr>
              <a:t>işlemler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dengesi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200" spc="-5" dirty="0">
                <a:latin typeface="Tahoma"/>
                <a:cs typeface="Tahoma"/>
              </a:rPr>
              <a:t>Cari </a:t>
            </a:r>
            <a:r>
              <a:rPr sz="1200" dirty="0">
                <a:latin typeface="Tahoma"/>
                <a:cs typeface="Tahoma"/>
              </a:rPr>
              <a:t>işlemler </a:t>
            </a:r>
            <a:r>
              <a:rPr sz="1200" spc="-5" dirty="0">
                <a:latin typeface="Tahoma"/>
                <a:cs typeface="Tahoma"/>
              </a:rPr>
              <a:t>dengesi (Altın</a:t>
            </a:r>
            <a:r>
              <a:rPr sz="1200" spc="4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hariç)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spc="-5" dirty="0">
                <a:latin typeface="Tahoma"/>
                <a:cs typeface="Tahoma"/>
              </a:rPr>
              <a:t>Cari </a:t>
            </a:r>
            <a:r>
              <a:rPr sz="1200" dirty="0">
                <a:latin typeface="Tahoma"/>
                <a:cs typeface="Tahoma"/>
              </a:rPr>
              <a:t>işlemler </a:t>
            </a:r>
            <a:r>
              <a:rPr sz="1200" spc="-5" dirty="0">
                <a:latin typeface="Tahoma"/>
                <a:cs typeface="Tahoma"/>
              </a:rPr>
              <a:t>dengesi (Enerji ve altın</a:t>
            </a:r>
            <a:r>
              <a:rPr sz="1200" spc="6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hariç)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859" y="823721"/>
            <a:ext cx="8620125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Kasım ayında sermaye girişlerinin %65’i </a:t>
            </a:r>
            <a:r>
              <a:rPr dirty="0"/>
              <a:t>kısa</a:t>
            </a:r>
            <a:r>
              <a:rPr spc="-45" dirty="0"/>
              <a:t> </a:t>
            </a:r>
            <a:r>
              <a:rPr dirty="0"/>
              <a:t>vadeli</a:t>
            </a:r>
          </a:p>
          <a:p>
            <a:pPr marL="12700" marR="5080">
              <a:lnSpc>
                <a:spcPct val="100000"/>
              </a:lnSpc>
            </a:pPr>
            <a:r>
              <a:rPr sz="1600" b="0" spc="-10" dirty="0">
                <a:latin typeface="Tahoma"/>
                <a:cs typeface="Tahoma"/>
              </a:rPr>
              <a:t>Uzun vadeli sermaye girişleri </a:t>
            </a:r>
            <a:r>
              <a:rPr sz="1600" b="0" spc="-5" dirty="0">
                <a:latin typeface="Tahoma"/>
                <a:cs typeface="Tahoma"/>
              </a:rPr>
              <a:t>15,8 </a:t>
            </a:r>
            <a:r>
              <a:rPr sz="1600" b="0" spc="-10" dirty="0">
                <a:latin typeface="Tahoma"/>
                <a:cs typeface="Tahoma"/>
              </a:rPr>
              <a:t>milyar </a:t>
            </a:r>
            <a:r>
              <a:rPr sz="1600" b="0" spc="-5" dirty="0">
                <a:latin typeface="Tahoma"/>
                <a:cs typeface="Tahoma"/>
              </a:rPr>
              <a:t>dolar, </a:t>
            </a:r>
            <a:r>
              <a:rPr sz="1600" b="0" spc="-10" dirty="0">
                <a:latin typeface="Tahoma"/>
                <a:cs typeface="Tahoma"/>
              </a:rPr>
              <a:t>kısa vadeli </a:t>
            </a:r>
            <a:r>
              <a:rPr sz="1600" b="0" spc="-5" dirty="0">
                <a:latin typeface="Tahoma"/>
                <a:cs typeface="Tahoma"/>
              </a:rPr>
              <a:t>sermaye </a:t>
            </a:r>
            <a:r>
              <a:rPr sz="1600" b="0" spc="-10" dirty="0">
                <a:latin typeface="Tahoma"/>
                <a:cs typeface="Tahoma"/>
              </a:rPr>
              <a:t>girişleri </a:t>
            </a:r>
            <a:r>
              <a:rPr sz="1600" b="0" spc="-5" dirty="0">
                <a:latin typeface="Tahoma"/>
                <a:cs typeface="Tahoma"/>
              </a:rPr>
              <a:t>ise 28,9 </a:t>
            </a:r>
            <a:r>
              <a:rPr sz="1600" b="0" spc="-10" dirty="0">
                <a:latin typeface="Tahoma"/>
                <a:cs typeface="Tahoma"/>
              </a:rPr>
              <a:t>milyar </a:t>
            </a:r>
            <a:r>
              <a:rPr sz="1600" b="0" spc="-5" dirty="0">
                <a:latin typeface="Tahoma"/>
                <a:cs typeface="Tahoma"/>
              </a:rPr>
              <a:t>dolar  düzeyinde</a:t>
            </a:r>
            <a:r>
              <a:rPr sz="1600" b="0" dirty="0">
                <a:latin typeface="Tahoma"/>
                <a:cs typeface="Tahoma"/>
              </a:rPr>
              <a:t> </a:t>
            </a:r>
            <a:r>
              <a:rPr sz="1600" b="0" spc="-10" dirty="0">
                <a:latin typeface="Tahoma"/>
                <a:cs typeface="Tahoma"/>
              </a:rPr>
              <a:t>gerçekleşti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33372"/>
            <a:ext cx="9139555" cy="524510"/>
          </a:xfrm>
          <a:custGeom>
            <a:avLst/>
            <a:gdLst/>
            <a:ahLst/>
            <a:cxnLst/>
            <a:rect l="l" t="t" r="r" b="b"/>
            <a:pathLst>
              <a:path w="9139555" h="524510">
                <a:moveTo>
                  <a:pt x="9139428" y="0"/>
                </a:moveTo>
                <a:lnTo>
                  <a:pt x="0" y="0"/>
                </a:lnTo>
                <a:lnTo>
                  <a:pt x="0" y="524255"/>
                </a:lnTo>
                <a:lnTo>
                  <a:pt x="9139428" y="52425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00047" y="1865757"/>
            <a:ext cx="634809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66925" marR="5080" indent="-205486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Cari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açığın temel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finansman kaynakları, 12 aylık birikimli, milyar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dolar,  Ocak 2018 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Kasım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5747105"/>
            <a:ext cx="891159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Tahoma"/>
                <a:cs typeface="Tahoma"/>
              </a:rPr>
              <a:t>Kaynak: </a:t>
            </a:r>
            <a:r>
              <a:rPr sz="1100" dirty="0">
                <a:latin typeface="Tahoma"/>
                <a:cs typeface="Tahoma"/>
              </a:rPr>
              <a:t>TCMB </a:t>
            </a:r>
            <a:r>
              <a:rPr sz="1100" spc="-5" dirty="0">
                <a:latin typeface="Tahoma"/>
                <a:cs typeface="Tahoma"/>
              </a:rPr>
              <a:t>Ödemeler Dengesi İstatistikleri, </a:t>
            </a:r>
            <a:r>
              <a:rPr sz="1100" dirty="0">
                <a:latin typeface="Tahoma"/>
                <a:cs typeface="Tahoma"/>
              </a:rPr>
              <a:t>TEPAV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görselleştirmesi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Tahoma"/>
                <a:cs typeface="Tahoma"/>
              </a:rPr>
              <a:t>* Pozitif </a:t>
            </a:r>
            <a:r>
              <a:rPr sz="1100" spc="-5" dirty="0">
                <a:latin typeface="Tahoma"/>
                <a:cs typeface="Tahoma"/>
              </a:rPr>
              <a:t>değerler cari işlemler açığı ve sermaye girişlerini</a:t>
            </a:r>
            <a:r>
              <a:rPr sz="1100" spc="40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göstermektedir.</a:t>
            </a:r>
            <a:endParaRPr sz="11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latin typeface="Tahoma"/>
                <a:cs typeface="Tahoma"/>
              </a:rPr>
              <a:t>** Uzun </a:t>
            </a:r>
            <a:r>
              <a:rPr sz="1100" spc="-5" dirty="0">
                <a:latin typeface="Tahoma"/>
                <a:cs typeface="Tahoma"/>
              </a:rPr>
              <a:t>vadeli sermaye kalemleri; net </a:t>
            </a:r>
            <a:r>
              <a:rPr sz="1100" dirty="0">
                <a:latin typeface="Tahoma"/>
                <a:cs typeface="Tahoma"/>
              </a:rPr>
              <a:t>doğrudan </a:t>
            </a:r>
            <a:r>
              <a:rPr sz="1100" spc="-5" dirty="0">
                <a:latin typeface="Tahoma"/>
                <a:cs typeface="Tahoma"/>
              </a:rPr>
              <a:t>yatırımlar, yurt içi yerleşiklerin yurt </a:t>
            </a:r>
            <a:r>
              <a:rPr sz="1100" dirty="0">
                <a:latin typeface="Tahoma"/>
                <a:cs typeface="Tahoma"/>
              </a:rPr>
              <a:t>dışına </a:t>
            </a:r>
            <a:r>
              <a:rPr sz="1100" spc="-5" dirty="0">
                <a:latin typeface="Tahoma"/>
                <a:cs typeface="Tahoma"/>
              </a:rPr>
              <a:t>ihraç ettikleri </a:t>
            </a:r>
            <a:r>
              <a:rPr sz="1100" dirty="0">
                <a:latin typeface="Tahoma"/>
                <a:cs typeface="Tahoma"/>
              </a:rPr>
              <a:t>borç </a:t>
            </a:r>
            <a:r>
              <a:rPr sz="1100" spc="-5" dirty="0">
                <a:latin typeface="Tahoma"/>
                <a:cs typeface="Tahoma"/>
              </a:rPr>
              <a:t>senetleri, bankalar ve </a:t>
            </a:r>
            <a:r>
              <a:rPr sz="1100" dirty="0">
                <a:latin typeface="Tahoma"/>
                <a:cs typeface="Tahoma"/>
              </a:rPr>
              <a:t>diğer  </a:t>
            </a:r>
            <a:r>
              <a:rPr sz="1100" spc="-5" dirty="0">
                <a:latin typeface="Tahoma"/>
                <a:cs typeface="Tahoma"/>
              </a:rPr>
              <a:t>sektörlerin uzun vadeli kredileri ve Merkez Bankası'nda tutulan uzun vadeli mevduatlardan oluşmaktadır. </a:t>
            </a:r>
            <a:r>
              <a:rPr sz="1100" dirty="0">
                <a:latin typeface="Tahoma"/>
                <a:cs typeface="Tahoma"/>
              </a:rPr>
              <a:t>Kısa </a:t>
            </a:r>
            <a:r>
              <a:rPr sz="1100" spc="-5" dirty="0">
                <a:latin typeface="Tahoma"/>
                <a:cs typeface="Tahoma"/>
              </a:rPr>
              <a:t>vadeli sermaye </a:t>
            </a:r>
            <a:r>
              <a:rPr sz="1100" dirty="0">
                <a:latin typeface="Tahoma"/>
                <a:cs typeface="Tahoma"/>
              </a:rPr>
              <a:t>kalemleri ise; hisse  </a:t>
            </a:r>
            <a:r>
              <a:rPr sz="1100" spc="-5" dirty="0">
                <a:latin typeface="Tahoma"/>
                <a:cs typeface="Tahoma"/>
              </a:rPr>
              <a:t>senetleri, yurt içi yerleşiklerin yurt içinde ihraç ettikleri </a:t>
            </a:r>
            <a:r>
              <a:rPr sz="1100" dirty="0">
                <a:latin typeface="Tahoma"/>
                <a:cs typeface="Tahoma"/>
              </a:rPr>
              <a:t>borç </a:t>
            </a:r>
            <a:r>
              <a:rPr sz="1100" spc="-5" dirty="0">
                <a:latin typeface="Tahoma"/>
                <a:cs typeface="Tahoma"/>
              </a:rPr>
              <a:t>senetleri, kısa vadeli kredi kullanımları, Merkez Bankası’nda tutulan kısa vadeli  mevduat </a:t>
            </a:r>
            <a:r>
              <a:rPr sz="1100" dirty="0">
                <a:latin typeface="Tahoma"/>
                <a:cs typeface="Tahoma"/>
              </a:rPr>
              <a:t>ile </a:t>
            </a:r>
            <a:r>
              <a:rPr sz="1100" spc="-5" dirty="0">
                <a:latin typeface="Tahoma"/>
                <a:cs typeface="Tahoma"/>
              </a:rPr>
              <a:t>bankalardaki mevduatları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içermektedir.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22148" y="2557272"/>
            <a:ext cx="8434070" cy="2281555"/>
            <a:chOff x="422148" y="2557272"/>
            <a:chExt cx="8434070" cy="2281555"/>
          </a:xfrm>
        </p:grpSpPr>
        <p:sp>
          <p:nvSpPr>
            <p:cNvPr id="8" name="object 8"/>
            <p:cNvSpPr/>
            <p:nvPr/>
          </p:nvSpPr>
          <p:spPr>
            <a:xfrm>
              <a:off x="4797551" y="3886200"/>
              <a:ext cx="99060" cy="379730"/>
            </a:xfrm>
            <a:custGeom>
              <a:avLst/>
              <a:gdLst/>
              <a:ahLst/>
              <a:cxnLst/>
              <a:rect l="l" t="t" r="r" b="b"/>
              <a:pathLst>
                <a:path w="99060" h="379729">
                  <a:moveTo>
                    <a:pt x="99060" y="0"/>
                  </a:moveTo>
                  <a:lnTo>
                    <a:pt x="0" y="0"/>
                  </a:lnTo>
                  <a:lnTo>
                    <a:pt x="0" y="379475"/>
                  </a:lnTo>
                  <a:lnTo>
                    <a:pt x="99060" y="379475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97551" y="4265676"/>
              <a:ext cx="99060" cy="88900"/>
            </a:xfrm>
            <a:custGeom>
              <a:avLst/>
              <a:gdLst/>
              <a:ahLst/>
              <a:cxnLst/>
              <a:rect l="l" t="t" r="r" b="b"/>
              <a:pathLst>
                <a:path w="99060" h="88900">
                  <a:moveTo>
                    <a:pt x="99060" y="0"/>
                  </a:moveTo>
                  <a:lnTo>
                    <a:pt x="0" y="0"/>
                  </a:lnTo>
                  <a:lnTo>
                    <a:pt x="0" y="88392"/>
                  </a:lnTo>
                  <a:lnTo>
                    <a:pt x="99060" y="88392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75859" y="3934968"/>
              <a:ext cx="99060" cy="330835"/>
            </a:xfrm>
            <a:custGeom>
              <a:avLst/>
              <a:gdLst/>
              <a:ahLst/>
              <a:cxnLst/>
              <a:rect l="l" t="t" r="r" b="b"/>
              <a:pathLst>
                <a:path w="99060" h="330835">
                  <a:moveTo>
                    <a:pt x="99060" y="0"/>
                  </a:moveTo>
                  <a:lnTo>
                    <a:pt x="0" y="0"/>
                  </a:lnTo>
                  <a:lnTo>
                    <a:pt x="0" y="330707"/>
                  </a:lnTo>
                  <a:lnTo>
                    <a:pt x="99060" y="330707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75859" y="4265676"/>
              <a:ext cx="99060" cy="73660"/>
            </a:xfrm>
            <a:custGeom>
              <a:avLst/>
              <a:gdLst/>
              <a:ahLst/>
              <a:cxnLst/>
              <a:rect l="l" t="t" r="r" b="b"/>
              <a:pathLst>
                <a:path w="99060" h="73660">
                  <a:moveTo>
                    <a:pt x="9906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99060" y="73151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54168" y="4181855"/>
              <a:ext cx="99060" cy="83820"/>
            </a:xfrm>
            <a:custGeom>
              <a:avLst/>
              <a:gdLst/>
              <a:ahLst/>
              <a:cxnLst/>
              <a:rect l="l" t="t" r="r" b="b"/>
              <a:pathLst>
                <a:path w="99060" h="83820">
                  <a:moveTo>
                    <a:pt x="9906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99060" y="83820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54168" y="4265676"/>
              <a:ext cx="99060" cy="166370"/>
            </a:xfrm>
            <a:custGeom>
              <a:avLst/>
              <a:gdLst/>
              <a:ahLst/>
              <a:cxnLst/>
              <a:rect l="l" t="t" r="r" b="b"/>
              <a:pathLst>
                <a:path w="99060" h="166370">
                  <a:moveTo>
                    <a:pt x="99060" y="0"/>
                  </a:moveTo>
                  <a:lnTo>
                    <a:pt x="0" y="0"/>
                  </a:lnTo>
                  <a:lnTo>
                    <a:pt x="0" y="166116"/>
                  </a:lnTo>
                  <a:lnTo>
                    <a:pt x="99060" y="166116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32476" y="4265676"/>
              <a:ext cx="99060" cy="43180"/>
            </a:xfrm>
            <a:custGeom>
              <a:avLst/>
              <a:gdLst/>
              <a:ahLst/>
              <a:cxnLst/>
              <a:rect l="l" t="t" r="r" b="b"/>
              <a:pathLst>
                <a:path w="99060" h="43179">
                  <a:moveTo>
                    <a:pt x="9906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9060" y="42672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32476" y="4308348"/>
              <a:ext cx="99060" cy="204470"/>
            </a:xfrm>
            <a:custGeom>
              <a:avLst/>
              <a:gdLst/>
              <a:ahLst/>
              <a:cxnLst/>
              <a:rect l="l" t="t" r="r" b="b"/>
              <a:pathLst>
                <a:path w="99060" h="204470">
                  <a:moveTo>
                    <a:pt x="99060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99060" y="204215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10783" y="4130039"/>
              <a:ext cx="99060" cy="135890"/>
            </a:xfrm>
            <a:custGeom>
              <a:avLst/>
              <a:gdLst/>
              <a:ahLst/>
              <a:cxnLst/>
              <a:rect l="l" t="t" r="r" b="b"/>
              <a:pathLst>
                <a:path w="99060" h="135889">
                  <a:moveTo>
                    <a:pt x="99060" y="0"/>
                  </a:moveTo>
                  <a:lnTo>
                    <a:pt x="0" y="0"/>
                  </a:lnTo>
                  <a:lnTo>
                    <a:pt x="0" y="135636"/>
                  </a:lnTo>
                  <a:lnTo>
                    <a:pt x="99060" y="135636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10783" y="4265676"/>
              <a:ext cx="99060" cy="281940"/>
            </a:xfrm>
            <a:custGeom>
              <a:avLst/>
              <a:gdLst/>
              <a:ahLst/>
              <a:cxnLst/>
              <a:rect l="l" t="t" r="r" b="b"/>
              <a:pathLst>
                <a:path w="99060" h="281939">
                  <a:moveTo>
                    <a:pt x="99060" y="0"/>
                  </a:moveTo>
                  <a:lnTo>
                    <a:pt x="0" y="0"/>
                  </a:lnTo>
                  <a:lnTo>
                    <a:pt x="0" y="281940"/>
                  </a:lnTo>
                  <a:lnTo>
                    <a:pt x="99060" y="281940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89092" y="4224527"/>
              <a:ext cx="99060" cy="41275"/>
            </a:xfrm>
            <a:custGeom>
              <a:avLst/>
              <a:gdLst/>
              <a:ahLst/>
              <a:cxnLst/>
              <a:rect l="l" t="t" r="r" b="b"/>
              <a:pathLst>
                <a:path w="99060" h="41275">
                  <a:moveTo>
                    <a:pt x="99060" y="0"/>
                  </a:moveTo>
                  <a:lnTo>
                    <a:pt x="0" y="0"/>
                  </a:lnTo>
                  <a:lnTo>
                    <a:pt x="0" y="41148"/>
                  </a:lnTo>
                  <a:lnTo>
                    <a:pt x="99060" y="41148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89092" y="4265676"/>
              <a:ext cx="99060" cy="259079"/>
            </a:xfrm>
            <a:custGeom>
              <a:avLst/>
              <a:gdLst/>
              <a:ahLst/>
              <a:cxnLst/>
              <a:rect l="l" t="t" r="r" b="b"/>
              <a:pathLst>
                <a:path w="99060" h="259079">
                  <a:moveTo>
                    <a:pt x="99060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99060" y="259080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67400" y="4265676"/>
              <a:ext cx="99060" cy="15240"/>
            </a:xfrm>
            <a:custGeom>
              <a:avLst/>
              <a:gdLst/>
              <a:ahLst/>
              <a:cxnLst/>
              <a:rect l="l" t="t" r="r" b="b"/>
              <a:pathLst>
                <a:path w="99060" h="15239">
                  <a:moveTo>
                    <a:pt x="9906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99060" y="15240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67400" y="4280916"/>
              <a:ext cx="99060" cy="253365"/>
            </a:xfrm>
            <a:custGeom>
              <a:avLst/>
              <a:gdLst/>
              <a:ahLst/>
              <a:cxnLst/>
              <a:rect l="l" t="t" r="r" b="b"/>
              <a:pathLst>
                <a:path w="99060" h="253364">
                  <a:moveTo>
                    <a:pt x="99060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99060" y="252984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45707" y="4133088"/>
              <a:ext cx="97790" cy="132715"/>
            </a:xfrm>
            <a:custGeom>
              <a:avLst/>
              <a:gdLst/>
              <a:ahLst/>
              <a:cxnLst/>
              <a:rect l="l" t="t" r="r" b="b"/>
              <a:pathLst>
                <a:path w="97789" h="132714">
                  <a:moveTo>
                    <a:pt x="97536" y="0"/>
                  </a:moveTo>
                  <a:lnTo>
                    <a:pt x="0" y="0"/>
                  </a:lnTo>
                  <a:lnTo>
                    <a:pt x="0" y="132587"/>
                  </a:lnTo>
                  <a:lnTo>
                    <a:pt x="97536" y="132587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45707" y="4265676"/>
              <a:ext cx="97790" cy="264160"/>
            </a:xfrm>
            <a:custGeom>
              <a:avLst/>
              <a:gdLst/>
              <a:ahLst/>
              <a:cxnLst/>
              <a:rect l="l" t="t" r="r" b="b"/>
              <a:pathLst>
                <a:path w="97789" h="264160">
                  <a:moveTo>
                    <a:pt x="97536" y="0"/>
                  </a:moveTo>
                  <a:lnTo>
                    <a:pt x="0" y="0"/>
                  </a:lnTo>
                  <a:lnTo>
                    <a:pt x="0" y="263651"/>
                  </a:lnTo>
                  <a:lnTo>
                    <a:pt x="97536" y="263651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22492" y="4130039"/>
              <a:ext cx="99060" cy="135890"/>
            </a:xfrm>
            <a:custGeom>
              <a:avLst/>
              <a:gdLst/>
              <a:ahLst/>
              <a:cxnLst/>
              <a:rect l="l" t="t" r="r" b="b"/>
              <a:pathLst>
                <a:path w="99060" h="135889">
                  <a:moveTo>
                    <a:pt x="99060" y="0"/>
                  </a:moveTo>
                  <a:lnTo>
                    <a:pt x="0" y="0"/>
                  </a:lnTo>
                  <a:lnTo>
                    <a:pt x="0" y="135636"/>
                  </a:lnTo>
                  <a:lnTo>
                    <a:pt x="99060" y="135636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22492" y="4265676"/>
              <a:ext cx="99060" cy="254635"/>
            </a:xfrm>
            <a:custGeom>
              <a:avLst/>
              <a:gdLst/>
              <a:ahLst/>
              <a:cxnLst/>
              <a:rect l="l" t="t" r="r" b="b"/>
              <a:pathLst>
                <a:path w="99060" h="254635">
                  <a:moveTo>
                    <a:pt x="99060" y="0"/>
                  </a:moveTo>
                  <a:lnTo>
                    <a:pt x="0" y="0"/>
                  </a:lnTo>
                  <a:lnTo>
                    <a:pt x="0" y="254507"/>
                  </a:lnTo>
                  <a:lnTo>
                    <a:pt x="99060" y="254507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400800" y="4081272"/>
              <a:ext cx="99060" cy="184785"/>
            </a:xfrm>
            <a:custGeom>
              <a:avLst/>
              <a:gdLst/>
              <a:ahLst/>
              <a:cxnLst/>
              <a:rect l="l" t="t" r="r" b="b"/>
              <a:pathLst>
                <a:path w="99060" h="184785">
                  <a:moveTo>
                    <a:pt x="99060" y="0"/>
                  </a:moveTo>
                  <a:lnTo>
                    <a:pt x="0" y="0"/>
                  </a:lnTo>
                  <a:lnTo>
                    <a:pt x="0" y="184403"/>
                  </a:lnTo>
                  <a:lnTo>
                    <a:pt x="99060" y="184403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00800" y="4265676"/>
              <a:ext cx="99060" cy="86995"/>
            </a:xfrm>
            <a:custGeom>
              <a:avLst/>
              <a:gdLst/>
              <a:ahLst/>
              <a:cxnLst/>
              <a:rect l="l" t="t" r="r" b="b"/>
              <a:pathLst>
                <a:path w="99060" h="86995">
                  <a:moveTo>
                    <a:pt x="99060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99060" y="86868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79107" y="3992880"/>
              <a:ext cx="99060" cy="273050"/>
            </a:xfrm>
            <a:custGeom>
              <a:avLst/>
              <a:gdLst/>
              <a:ahLst/>
              <a:cxnLst/>
              <a:rect l="l" t="t" r="r" b="b"/>
              <a:pathLst>
                <a:path w="99059" h="273050">
                  <a:moveTo>
                    <a:pt x="99059" y="0"/>
                  </a:moveTo>
                  <a:lnTo>
                    <a:pt x="0" y="0"/>
                  </a:lnTo>
                  <a:lnTo>
                    <a:pt x="0" y="272796"/>
                  </a:lnTo>
                  <a:lnTo>
                    <a:pt x="99059" y="272796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579107" y="4265676"/>
              <a:ext cx="99060" cy="189230"/>
            </a:xfrm>
            <a:custGeom>
              <a:avLst/>
              <a:gdLst/>
              <a:ahLst/>
              <a:cxnLst/>
              <a:rect l="l" t="t" r="r" b="b"/>
              <a:pathLst>
                <a:path w="99059" h="189229">
                  <a:moveTo>
                    <a:pt x="99059" y="0"/>
                  </a:moveTo>
                  <a:lnTo>
                    <a:pt x="0" y="0"/>
                  </a:lnTo>
                  <a:lnTo>
                    <a:pt x="0" y="188975"/>
                  </a:lnTo>
                  <a:lnTo>
                    <a:pt x="99059" y="188975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757415" y="3985260"/>
              <a:ext cx="99060" cy="280670"/>
            </a:xfrm>
            <a:custGeom>
              <a:avLst/>
              <a:gdLst/>
              <a:ahLst/>
              <a:cxnLst/>
              <a:rect l="l" t="t" r="r" b="b"/>
              <a:pathLst>
                <a:path w="99059" h="280670">
                  <a:moveTo>
                    <a:pt x="99059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9059" y="280415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757415" y="4265676"/>
              <a:ext cx="99060" cy="24765"/>
            </a:xfrm>
            <a:custGeom>
              <a:avLst/>
              <a:gdLst/>
              <a:ahLst/>
              <a:cxnLst/>
              <a:rect l="l" t="t" r="r" b="b"/>
              <a:pathLst>
                <a:path w="99059" h="24764">
                  <a:moveTo>
                    <a:pt x="99059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99059" y="24384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292340" y="3579875"/>
              <a:ext cx="99060" cy="685800"/>
            </a:xfrm>
            <a:custGeom>
              <a:avLst/>
              <a:gdLst/>
              <a:ahLst/>
              <a:cxnLst/>
              <a:rect l="l" t="t" r="r" b="b"/>
              <a:pathLst>
                <a:path w="99059" h="685800">
                  <a:moveTo>
                    <a:pt x="99059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9059" y="685800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292340" y="4265676"/>
              <a:ext cx="99060" cy="67310"/>
            </a:xfrm>
            <a:custGeom>
              <a:avLst/>
              <a:gdLst/>
              <a:ahLst/>
              <a:cxnLst/>
              <a:rect l="l" t="t" r="r" b="b"/>
              <a:pathLst>
                <a:path w="99059" h="67310">
                  <a:moveTo>
                    <a:pt x="99059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99059" y="67056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70648" y="3457955"/>
              <a:ext cx="99060" cy="807720"/>
            </a:xfrm>
            <a:custGeom>
              <a:avLst/>
              <a:gdLst/>
              <a:ahLst/>
              <a:cxnLst/>
              <a:rect l="l" t="t" r="r" b="b"/>
              <a:pathLst>
                <a:path w="99059" h="807720">
                  <a:moveTo>
                    <a:pt x="99059" y="0"/>
                  </a:moveTo>
                  <a:lnTo>
                    <a:pt x="0" y="0"/>
                  </a:lnTo>
                  <a:lnTo>
                    <a:pt x="0" y="807720"/>
                  </a:lnTo>
                  <a:lnTo>
                    <a:pt x="99059" y="807720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21208" y="3549408"/>
              <a:ext cx="7048500" cy="731520"/>
            </a:xfrm>
            <a:custGeom>
              <a:avLst/>
              <a:gdLst/>
              <a:ahLst/>
              <a:cxnLst/>
              <a:rect l="l" t="t" r="r" b="b"/>
              <a:pathLst>
                <a:path w="7048500" h="731520">
                  <a:moveTo>
                    <a:pt x="99060" y="0"/>
                  </a:moveTo>
                  <a:lnTo>
                    <a:pt x="0" y="0"/>
                  </a:lnTo>
                  <a:lnTo>
                    <a:pt x="0" y="716267"/>
                  </a:lnTo>
                  <a:lnTo>
                    <a:pt x="99060" y="716267"/>
                  </a:lnTo>
                  <a:lnTo>
                    <a:pt x="99060" y="0"/>
                  </a:lnTo>
                  <a:close/>
                </a:path>
                <a:path w="7048500" h="731520">
                  <a:moveTo>
                    <a:pt x="7048500" y="716280"/>
                  </a:moveTo>
                  <a:lnTo>
                    <a:pt x="6949440" y="716280"/>
                  </a:lnTo>
                  <a:lnTo>
                    <a:pt x="6949440" y="731507"/>
                  </a:lnTo>
                  <a:lnTo>
                    <a:pt x="7048500" y="731507"/>
                  </a:lnTo>
                  <a:lnTo>
                    <a:pt x="7048500" y="71628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21208" y="2906268"/>
              <a:ext cx="99060" cy="643255"/>
            </a:xfrm>
            <a:custGeom>
              <a:avLst/>
              <a:gdLst/>
              <a:ahLst/>
              <a:cxnLst/>
              <a:rect l="l" t="t" r="r" b="b"/>
              <a:pathLst>
                <a:path w="99059" h="643254">
                  <a:moveTo>
                    <a:pt x="99060" y="0"/>
                  </a:moveTo>
                  <a:lnTo>
                    <a:pt x="0" y="0"/>
                  </a:lnTo>
                  <a:lnTo>
                    <a:pt x="0" y="643128"/>
                  </a:lnTo>
                  <a:lnTo>
                    <a:pt x="99060" y="643128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22148" y="2561844"/>
              <a:ext cx="59690" cy="2272665"/>
            </a:xfrm>
            <a:custGeom>
              <a:avLst/>
              <a:gdLst/>
              <a:ahLst/>
              <a:cxnLst/>
              <a:rect l="l" t="t" r="r" b="b"/>
              <a:pathLst>
                <a:path w="59690" h="2272665">
                  <a:moveTo>
                    <a:pt x="59436" y="2272283"/>
                  </a:moveTo>
                  <a:lnTo>
                    <a:pt x="59436" y="0"/>
                  </a:lnTo>
                </a:path>
                <a:path w="59690" h="2272665">
                  <a:moveTo>
                    <a:pt x="0" y="2272283"/>
                  </a:moveTo>
                  <a:lnTo>
                    <a:pt x="59436" y="2272283"/>
                  </a:lnTo>
                </a:path>
                <a:path w="59690" h="2272665">
                  <a:moveTo>
                    <a:pt x="0" y="1988819"/>
                  </a:moveTo>
                  <a:lnTo>
                    <a:pt x="59436" y="1988819"/>
                  </a:lnTo>
                </a:path>
                <a:path w="59690" h="2272665">
                  <a:moveTo>
                    <a:pt x="0" y="1703831"/>
                  </a:moveTo>
                  <a:lnTo>
                    <a:pt x="59436" y="1703831"/>
                  </a:lnTo>
                </a:path>
                <a:path w="59690" h="2272665">
                  <a:moveTo>
                    <a:pt x="0" y="1420367"/>
                  </a:moveTo>
                  <a:lnTo>
                    <a:pt x="59436" y="1420367"/>
                  </a:lnTo>
                </a:path>
                <a:path w="59690" h="2272665">
                  <a:moveTo>
                    <a:pt x="0" y="1136903"/>
                  </a:moveTo>
                  <a:lnTo>
                    <a:pt x="59436" y="1136903"/>
                  </a:lnTo>
                </a:path>
                <a:path w="59690" h="2272665">
                  <a:moveTo>
                    <a:pt x="0" y="851915"/>
                  </a:moveTo>
                  <a:lnTo>
                    <a:pt x="59436" y="851915"/>
                  </a:lnTo>
                </a:path>
                <a:path w="59690" h="2272665">
                  <a:moveTo>
                    <a:pt x="0" y="568451"/>
                  </a:moveTo>
                  <a:lnTo>
                    <a:pt x="59436" y="568451"/>
                  </a:lnTo>
                </a:path>
                <a:path w="59690" h="2272665">
                  <a:moveTo>
                    <a:pt x="0" y="284988"/>
                  </a:moveTo>
                  <a:lnTo>
                    <a:pt x="59436" y="284988"/>
                  </a:lnTo>
                </a:path>
                <a:path w="59690" h="2272665">
                  <a:moveTo>
                    <a:pt x="0" y="0"/>
                  </a:moveTo>
                  <a:lnTo>
                    <a:pt x="5943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99516" y="3482339"/>
              <a:ext cx="99060" cy="783590"/>
            </a:xfrm>
            <a:custGeom>
              <a:avLst/>
              <a:gdLst/>
              <a:ahLst/>
              <a:cxnLst/>
              <a:rect l="l" t="t" r="r" b="b"/>
              <a:pathLst>
                <a:path w="99059" h="783589">
                  <a:moveTo>
                    <a:pt x="99060" y="0"/>
                  </a:moveTo>
                  <a:lnTo>
                    <a:pt x="0" y="0"/>
                  </a:lnTo>
                  <a:lnTo>
                    <a:pt x="0" y="783336"/>
                  </a:lnTo>
                  <a:lnTo>
                    <a:pt x="99060" y="783336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99516" y="2889504"/>
              <a:ext cx="99060" cy="593090"/>
            </a:xfrm>
            <a:custGeom>
              <a:avLst/>
              <a:gdLst/>
              <a:ahLst/>
              <a:cxnLst/>
              <a:rect l="l" t="t" r="r" b="b"/>
              <a:pathLst>
                <a:path w="99059" h="593089">
                  <a:moveTo>
                    <a:pt x="99060" y="0"/>
                  </a:moveTo>
                  <a:lnTo>
                    <a:pt x="0" y="0"/>
                  </a:lnTo>
                  <a:lnTo>
                    <a:pt x="0" y="592836"/>
                  </a:lnTo>
                  <a:lnTo>
                    <a:pt x="99060" y="592836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76300" y="3552444"/>
              <a:ext cx="99060" cy="713740"/>
            </a:xfrm>
            <a:custGeom>
              <a:avLst/>
              <a:gdLst/>
              <a:ahLst/>
              <a:cxnLst/>
              <a:rect l="l" t="t" r="r" b="b"/>
              <a:pathLst>
                <a:path w="99059" h="713739">
                  <a:moveTo>
                    <a:pt x="99059" y="0"/>
                  </a:moveTo>
                  <a:lnTo>
                    <a:pt x="0" y="0"/>
                  </a:lnTo>
                  <a:lnTo>
                    <a:pt x="0" y="713231"/>
                  </a:lnTo>
                  <a:lnTo>
                    <a:pt x="99059" y="713231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76300" y="3037331"/>
              <a:ext cx="99060" cy="515620"/>
            </a:xfrm>
            <a:custGeom>
              <a:avLst/>
              <a:gdLst/>
              <a:ahLst/>
              <a:cxnLst/>
              <a:rect l="l" t="t" r="r" b="b"/>
              <a:pathLst>
                <a:path w="99059" h="515620">
                  <a:moveTo>
                    <a:pt x="99059" y="0"/>
                  </a:moveTo>
                  <a:lnTo>
                    <a:pt x="0" y="0"/>
                  </a:lnTo>
                  <a:lnTo>
                    <a:pt x="0" y="515112"/>
                  </a:lnTo>
                  <a:lnTo>
                    <a:pt x="99059" y="515112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54608" y="3596639"/>
              <a:ext cx="99060" cy="669290"/>
            </a:xfrm>
            <a:custGeom>
              <a:avLst/>
              <a:gdLst/>
              <a:ahLst/>
              <a:cxnLst/>
              <a:rect l="l" t="t" r="r" b="b"/>
              <a:pathLst>
                <a:path w="99059" h="669289">
                  <a:moveTo>
                    <a:pt x="99059" y="0"/>
                  </a:moveTo>
                  <a:lnTo>
                    <a:pt x="0" y="0"/>
                  </a:lnTo>
                  <a:lnTo>
                    <a:pt x="0" y="669036"/>
                  </a:lnTo>
                  <a:lnTo>
                    <a:pt x="99059" y="669036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54608" y="3022091"/>
              <a:ext cx="99060" cy="574675"/>
            </a:xfrm>
            <a:custGeom>
              <a:avLst/>
              <a:gdLst/>
              <a:ahLst/>
              <a:cxnLst/>
              <a:rect l="l" t="t" r="r" b="b"/>
              <a:pathLst>
                <a:path w="99059" h="574675">
                  <a:moveTo>
                    <a:pt x="99059" y="0"/>
                  </a:moveTo>
                  <a:lnTo>
                    <a:pt x="0" y="0"/>
                  </a:lnTo>
                  <a:lnTo>
                    <a:pt x="0" y="574548"/>
                  </a:lnTo>
                  <a:lnTo>
                    <a:pt x="99059" y="574548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32916" y="3683508"/>
              <a:ext cx="99060" cy="582295"/>
            </a:xfrm>
            <a:custGeom>
              <a:avLst/>
              <a:gdLst/>
              <a:ahLst/>
              <a:cxnLst/>
              <a:rect l="l" t="t" r="r" b="b"/>
              <a:pathLst>
                <a:path w="99059" h="582295">
                  <a:moveTo>
                    <a:pt x="99059" y="0"/>
                  </a:moveTo>
                  <a:lnTo>
                    <a:pt x="0" y="0"/>
                  </a:lnTo>
                  <a:lnTo>
                    <a:pt x="0" y="582168"/>
                  </a:lnTo>
                  <a:lnTo>
                    <a:pt x="99059" y="582168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32916" y="3125723"/>
              <a:ext cx="99060" cy="558165"/>
            </a:xfrm>
            <a:custGeom>
              <a:avLst/>
              <a:gdLst/>
              <a:ahLst/>
              <a:cxnLst/>
              <a:rect l="l" t="t" r="r" b="b"/>
              <a:pathLst>
                <a:path w="99059" h="558164">
                  <a:moveTo>
                    <a:pt x="99059" y="0"/>
                  </a:moveTo>
                  <a:lnTo>
                    <a:pt x="0" y="0"/>
                  </a:lnTo>
                  <a:lnTo>
                    <a:pt x="0" y="557783"/>
                  </a:lnTo>
                  <a:lnTo>
                    <a:pt x="99059" y="557783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11223" y="3707891"/>
              <a:ext cx="99060" cy="558165"/>
            </a:xfrm>
            <a:custGeom>
              <a:avLst/>
              <a:gdLst/>
              <a:ahLst/>
              <a:cxnLst/>
              <a:rect l="l" t="t" r="r" b="b"/>
              <a:pathLst>
                <a:path w="99059" h="558164">
                  <a:moveTo>
                    <a:pt x="99059" y="0"/>
                  </a:moveTo>
                  <a:lnTo>
                    <a:pt x="0" y="0"/>
                  </a:lnTo>
                  <a:lnTo>
                    <a:pt x="0" y="557783"/>
                  </a:lnTo>
                  <a:lnTo>
                    <a:pt x="99059" y="557783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411223" y="3342131"/>
              <a:ext cx="99060" cy="365760"/>
            </a:xfrm>
            <a:custGeom>
              <a:avLst/>
              <a:gdLst/>
              <a:ahLst/>
              <a:cxnLst/>
              <a:rect l="l" t="t" r="r" b="b"/>
              <a:pathLst>
                <a:path w="99059" h="365760">
                  <a:moveTo>
                    <a:pt x="99059" y="0"/>
                  </a:moveTo>
                  <a:lnTo>
                    <a:pt x="0" y="0"/>
                  </a:lnTo>
                  <a:lnTo>
                    <a:pt x="0" y="365759"/>
                  </a:lnTo>
                  <a:lnTo>
                    <a:pt x="99059" y="365759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89531" y="3602736"/>
              <a:ext cx="99060" cy="662940"/>
            </a:xfrm>
            <a:custGeom>
              <a:avLst/>
              <a:gdLst/>
              <a:ahLst/>
              <a:cxnLst/>
              <a:rect l="l" t="t" r="r" b="b"/>
              <a:pathLst>
                <a:path w="99060" h="662939">
                  <a:moveTo>
                    <a:pt x="99060" y="0"/>
                  </a:moveTo>
                  <a:lnTo>
                    <a:pt x="0" y="0"/>
                  </a:lnTo>
                  <a:lnTo>
                    <a:pt x="0" y="662939"/>
                  </a:lnTo>
                  <a:lnTo>
                    <a:pt x="99060" y="662939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89531" y="3288791"/>
              <a:ext cx="99060" cy="314325"/>
            </a:xfrm>
            <a:custGeom>
              <a:avLst/>
              <a:gdLst/>
              <a:ahLst/>
              <a:cxnLst/>
              <a:rect l="l" t="t" r="r" b="b"/>
              <a:pathLst>
                <a:path w="99060" h="314325">
                  <a:moveTo>
                    <a:pt x="99060" y="0"/>
                  </a:moveTo>
                  <a:lnTo>
                    <a:pt x="0" y="0"/>
                  </a:lnTo>
                  <a:lnTo>
                    <a:pt x="0" y="313944"/>
                  </a:lnTo>
                  <a:lnTo>
                    <a:pt x="99060" y="313944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767840" y="3631691"/>
              <a:ext cx="99060" cy="634365"/>
            </a:xfrm>
            <a:custGeom>
              <a:avLst/>
              <a:gdLst/>
              <a:ahLst/>
              <a:cxnLst/>
              <a:rect l="l" t="t" r="r" b="b"/>
              <a:pathLst>
                <a:path w="99060" h="634364">
                  <a:moveTo>
                    <a:pt x="99060" y="0"/>
                  </a:moveTo>
                  <a:lnTo>
                    <a:pt x="0" y="0"/>
                  </a:lnTo>
                  <a:lnTo>
                    <a:pt x="0" y="633983"/>
                  </a:lnTo>
                  <a:lnTo>
                    <a:pt x="99060" y="633983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767840" y="3534155"/>
              <a:ext cx="99060" cy="97790"/>
            </a:xfrm>
            <a:custGeom>
              <a:avLst/>
              <a:gdLst/>
              <a:ahLst/>
              <a:cxnLst/>
              <a:rect l="l" t="t" r="r" b="b"/>
              <a:pathLst>
                <a:path w="99060" h="97789">
                  <a:moveTo>
                    <a:pt x="99060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99060" y="97536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946148" y="3838955"/>
              <a:ext cx="99060" cy="426720"/>
            </a:xfrm>
            <a:custGeom>
              <a:avLst/>
              <a:gdLst/>
              <a:ahLst/>
              <a:cxnLst/>
              <a:rect l="l" t="t" r="r" b="b"/>
              <a:pathLst>
                <a:path w="99060" h="426720">
                  <a:moveTo>
                    <a:pt x="99059" y="0"/>
                  </a:moveTo>
                  <a:lnTo>
                    <a:pt x="0" y="0"/>
                  </a:lnTo>
                  <a:lnTo>
                    <a:pt x="0" y="426720"/>
                  </a:lnTo>
                  <a:lnTo>
                    <a:pt x="99059" y="426720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946148" y="3793236"/>
              <a:ext cx="99060" cy="45720"/>
            </a:xfrm>
            <a:custGeom>
              <a:avLst/>
              <a:gdLst/>
              <a:ahLst/>
              <a:cxnLst/>
              <a:rect l="l" t="t" r="r" b="b"/>
              <a:pathLst>
                <a:path w="99060" h="45720">
                  <a:moveTo>
                    <a:pt x="99059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9059" y="45719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124455" y="3938016"/>
              <a:ext cx="99060" cy="327660"/>
            </a:xfrm>
            <a:custGeom>
              <a:avLst/>
              <a:gdLst/>
              <a:ahLst/>
              <a:cxnLst/>
              <a:rect l="l" t="t" r="r" b="b"/>
              <a:pathLst>
                <a:path w="99060" h="327660">
                  <a:moveTo>
                    <a:pt x="99060" y="0"/>
                  </a:moveTo>
                  <a:lnTo>
                    <a:pt x="0" y="0"/>
                  </a:lnTo>
                  <a:lnTo>
                    <a:pt x="0" y="327659"/>
                  </a:lnTo>
                  <a:lnTo>
                    <a:pt x="99060" y="327659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124455" y="4265676"/>
              <a:ext cx="99060" cy="111760"/>
            </a:xfrm>
            <a:custGeom>
              <a:avLst/>
              <a:gdLst/>
              <a:ahLst/>
              <a:cxnLst/>
              <a:rect l="l" t="t" r="r" b="b"/>
              <a:pathLst>
                <a:path w="99060" h="111760">
                  <a:moveTo>
                    <a:pt x="99060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99060" y="111251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302764" y="3857244"/>
              <a:ext cx="99060" cy="408940"/>
            </a:xfrm>
            <a:custGeom>
              <a:avLst/>
              <a:gdLst/>
              <a:ahLst/>
              <a:cxnLst/>
              <a:rect l="l" t="t" r="r" b="b"/>
              <a:pathLst>
                <a:path w="99060" h="408939">
                  <a:moveTo>
                    <a:pt x="99060" y="0"/>
                  </a:moveTo>
                  <a:lnTo>
                    <a:pt x="0" y="0"/>
                  </a:lnTo>
                  <a:lnTo>
                    <a:pt x="0" y="408431"/>
                  </a:lnTo>
                  <a:lnTo>
                    <a:pt x="99060" y="408431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302764" y="4265676"/>
              <a:ext cx="99060" cy="135890"/>
            </a:xfrm>
            <a:custGeom>
              <a:avLst/>
              <a:gdLst/>
              <a:ahLst/>
              <a:cxnLst/>
              <a:rect l="l" t="t" r="r" b="b"/>
              <a:pathLst>
                <a:path w="99060" h="135889">
                  <a:moveTo>
                    <a:pt x="99060" y="0"/>
                  </a:moveTo>
                  <a:lnTo>
                    <a:pt x="0" y="0"/>
                  </a:lnTo>
                  <a:lnTo>
                    <a:pt x="0" y="135636"/>
                  </a:lnTo>
                  <a:lnTo>
                    <a:pt x="99060" y="135636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481071" y="4002024"/>
              <a:ext cx="99060" cy="264160"/>
            </a:xfrm>
            <a:custGeom>
              <a:avLst/>
              <a:gdLst/>
              <a:ahLst/>
              <a:cxnLst/>
              <a:rect l="l" t="t" r="r" b="b"/>
              <a:pathLst>
                <a:path w="99060" h="264160">
                  <a:moveTo>
                    <a:pt x="99059" y="0"/>
                  </a:moveTo>
                  <a:lnTo>
                    <a:pt x="0" y="0"/>
                  </a:lnTo>
                  <a:lnTo>
                    <a:pt x="0" y="263651"/>
                  </a:lnTo>
                  <a:lnTo>
                    <a:pt x="99059" y="263651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481071" y="4265676"/>
              <a:ext cx="99060" cy="195580"/>
            </a:xfrm>
            <a:custGeom>
              <a:avLst/>
              <a:gdLst/>
              <a:ahLst/>
              <a:cxnLst/>
              <a:rect l="l" t="t" r="r" b="b"/>
              <a:pathLst>
                <a:path w="99060" h="195579">
                  <a:moveTo>
                    <a:pt x="99059" y="0"/>
                  </a:moveTo>
                  <a:lnTo>
                    <a:pt x="0" y="0"/>
                  </a:lnTo>
                  <a:lnTo>
                    <a:pt x="0" y="195072"/>
                  </a:lnTo>
                  <a:lnTo>
                    <a:pt x="99059" y="195072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659380" y="3994404"/>
              <a:ext cx="99060" cy="271780"/>
            </a:xfrm>
            <a:custGeom>
              <a:avLst/>
              <a:gdLst/>
              <a:ahLst/>
              <a:cxnLst/>
              <a:rect l="l" t="t" r="r" b="b"/>
              <a:pathLst>
                <a:path w="99060" h="271779">
                  <a:moveTo>
                    <a:pt x="99059" y="0"/>
                  </a:moveTo>
                  <a:lnTo>
                    <a:pt x="0" y="0"/>
                  </a:lnTo>
                  <a:lnTo>
                    <a:pt x="0" y="271272"/>
                  </a:lnTo>
                  <a:lnTo>
                    <a:pt x="99059" y="271272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659380" y="4265676"/>
              <a:ext cx="99060" cy="147955"/>
            </a:xfrm>
            <a:custGeom>
              <a:avLst/>
              <a:gdLst/>
              <a:ahLst/>
              <a:cxnLst/>
              <a:rect l="l" t="t" r="r" b="b"/>
              <a:pathLst>
                <a:path w="99060" h="147954">
                  <a:moveTo>
                    <a:pt x="99059" y="0"/>
                  </a:moveTo>
                  <a:lnTo>
                    <a:pt x="0" y="0"/>
                  </a:lnTo>
                  <a:lnTo>
                    <a:pt x="0" y="147828"/>
                  </a:lnTo>
                  <a:lnTo>
                    <a:pt x="99059" y="147828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837687" y="3991355"/>
              <a:ext cx="99060" cy="274320"/>
            </a:xfrm>
            <a:custGeom>
              <a:avLst/>
              <a:gdLst/>
              <a:ahLst/>
              <a:cxnLst/>
              <a:rect l="l" t="t" r="r" b="b"/>
              <a:pathLst>
                <a:path w="99060" h="274320">
                  <a:moveTo>
                    <a:pt x="99060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99060" y="274320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837687" y="4265676"/>
              <a:ext cx="99060" cy="129539"/>
            </a:xfrm>
            <a:custGeom>
              <a:avLst/>
              <a:gdLst/>
              <a:ahLst/>
              <a:cxnLst/>
              <a:rect l="l" t="t" r="r" b="b"/>
              <a:pathLst>
                <a:path w="99060" h="129539">
                  <a:moveTo>
                    <a:pt x="9906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9060" y="129540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015996" y="3851147"/>
              <a:ext cx="99060" cy="414655"/>
            </a:xfrm>
            <a:custGeom>
              <a:avLst/>
              <a:gdLst/>
              <a:ahLst/>
              <a:cxnLst/>
              <a:rect l="l" t="t" r="r" b="b"/>
              <a:pathLst>
                <a:path w="99060" h="414654">
                  <a:moveTo>
                    <a:pt x="99060" y="0"/>
                  </a:moveTo>
                  <a:lnTo>
                    <a:pt x="0" y="0"/>
                  </a:lnTo>
                  <a:lnTo>
                    <a:pt x="0" y="414527"/>
                  </a:lnTo>
                  <a:lnTo>
                    <a:pt x="99060" y="414527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015996" y="4265676"/>
              <a:ext cx="99060" cy="38100"/>
            </a:xfrm>
            <a:custGeom>
              <a:avLst/>
              <a:gdLst/>
              <a:ahLst/>
              <a:cxnLst/>
              <a:rect l="l" t="t" r="r" b="b"/>
              <a:pathLst>
                <a:path w="99060" h="38100">
                  <a:moveTo>
                    <a:pt x="9906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99060" y="38100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94304" y="3927347"/>
              <a:ext cx="99060" cy="338455"/>
            </a:xfrm>
            <a:custGeom>
              <a:avLst/>
              <a:gdLst/>
              <a:ahLst/>
              <a:cxnLst/>
              <a:rect l="l" t="t" r="r" b="b"/>
              <a:pathLst>
                <a:path w="99060" h="338454">
                  <a:moveTo>
                    <a:pt x="99059" y="0"/>
                  </a:moveTo>
                  <a:lnTo>
                    <a:pt x="0" y="0"/>
                  </a:lnTo>
                  <a:lnTo>
                    <a:pt x="0" y="338327"/>
                  </a:lnTo>
                  <a:lnTo>
                    <a:pt x="99059" y="338327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194304" y="4265676"/>
              <a:ext cx="99060" cy="83820"/>
            </a:xfrm>
            <a:custGeom>
              <a:avLst/>
              <a:gdLst/>
              <a:ahLst/>
              <a:cxnLst/>
              <a:rect l="l" t="t" r="r" b="b"/>
              <a:pathLst>
                <a:path w="99060" h="83820">
                  <a:moveTo>
                    <a:pt x="99059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99059" y="83819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372612" y="4014216"/>
              <a:ext cx="97790" cy="251460"/>
            </a:xfrm>
            <a:custGeom>
              <a:avLst/>
              <a:gdLst/>
              <a:ahLst/>
              <a:cxnLst/>
              <a:rect l="l" t="t" r="r" b="b"/>
              <a:pathLst>
                <a:path w="97789" h="251460">
                  <a:moveTo>
                    <a:pt x="975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97536" y="251459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372612" y="4265676"/>
              <a:ext cx="97790" cy="132715"/>
            </a:xfrm>
            <a:custGeom>
              <a:avLst/>
              <a:gdLst/>
              <a:ahLst/>
              <a:cxnLst/>
              <a:rect l="l" t="t" r="r" b="b"/>
              <a:pathLst>
                <a:path w="97789" h="132714">
                  <a:moveTo>
                    <a:pt x="97536" y="0"/>
                  </a:moveTo>
                  <a:lnTo>
                    <a:pt x="0" y="0"/>
                  </a:lnTo>
                  <a:lnTo>
                    <a:pt x="0" y="132587"/>
                  </a:lnTo>
                  <a:lnTo>
                    <a:pt x="97536" y="132587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549396" y="4169663"/>
              <a:ext cx="99060" cy="96520"/>
            </a:xfrm>
            <a:custGeom>
              <a:avLst/>
              <a:gdLst/>
              <a:ahLst/>
              <a:cxnLst/>
              <a:rect l="l" t="t" r="r" b="b"/>
              <a:pathLst>
                <a:path w="99060" h="96520">
                  <a:moveTo>
                    <a:pt x="99059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99059" y="96012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549396" y="4160519"/>
              <a:ext cx="99060" cy="9525"/>
            </a:xfrm>
            <a:custGeom>
              <a:avLst/>
              <a:gdLst/>
              <a:ahLst/>
              <a:cxnLst/>
              <a:rect l="l" t="t" r="r" b="b"/>
              <a:pathLst>
                <a:path w="99060" h="9525">
                  <a:moveTo>
                    <a:pt x="99059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99059" y="9143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727704" y="4191000"/>
              <a:ext cx="99060" cy="74930"/>
            </a:xfrm>
            <a:custGeom>
              <a:avLst/>
              <a:gdLst/>
              <a:ahLst/>
              <a:cxnLst/>
              <a:rect l="l" t="t" r="r" b="b"/>
              <a:pathLst>
                <a:path w="99060" h="74929">
                  <a:moveTo>
                    <a:pt x="99060" y="0"/>
                  </a:moveTo>
                  <a:lnTo>
                    <a:pt x="0" y="0"/>
                  </a:lnTo>
                  <a:lnTo>
                    <a:pt x="0" y="74675"/>
                  </a:lnTo>
                  <a:lnTo>
                    <a:pt x="99060" y="74675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727704" y="4064508"/>
              <a:ext cx="99060" cy="127000"/>
            </a:xfrm>
            <a:custGeom>
              <a:avLst/>
              <a:gdLst/>
              <a:ahLst/>
              <a:cxnLst/>
              <a:rect l="l" t="t" r="r" b="b"/>
              <a:pathLst>
                <a:path w="99060" h="127000">
                  <a:moveTo>
                    <a:pt x="99060" y="0"/>
                  </a:moveTo>
                  <a:lnTo>
                    <a:pt x="0" y="0"/>
                  </a:lnTo>
                  <a:lnTo>
                    <a:pt x="0" y="126492"/>
                  </a:lnTo>
                  <a:lnTo>
                    <a:pt x="99060" y="126492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906012" y="4169663"/>
              <a:ext cx="99060" cy="96520"/>
            </a:xfrm>
            <a:custGeom>
              <a:avLst/>
              <a:gdLst/>
              <a:ahLst/>
              <a:cxnLst/>
              <a:rect l="l" t="t" r="r" b="b"/>
              <a:pathLst>
                <a:path w="99060" h="96520">
                  <a:moveTo>
                    <a:pt x="99060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99060" y="96012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906012" y="3944111"/>
              <a:ext cx="99060" cy="226060"/>
            </a:xfrm>
            <a:custGeom>
              <a:avLst/>
              <a:gdLst/>
              <a:ahLst/>
              <a:cxnLst/>
              <a:rect l="l" t="t" r="r" b="b"/>
              <a:pathLst>
                <a:path w="99060" h="226060">
                  <a:moveTo>
                    <a:pt x="99060" y="0"/>
                  </a:moveTo>
                  <a:lnTo>
                    <a:pt x="0" y="0"/>
                  </a:lnTo>
                  <a:lnTo>
                    <a:pt x="0" y="225551"/>
                  </a:lnTo>
                  <a:lnTo>
                    <a:pt x="99060" y="225551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084319" y="4088891"/>
              <a:ext cx="99060" cy="177165"/>
            </a:xfrm>
            <a:custGeom>
              <a:avLst/>
              <a:gdLst/>
              <a:ahLst/>
              <a:cxnLst/>
              <a:rect l="l" t="t" r="r" b="b"/>
              <a:pathLst>
                <a:path w="99060" h="177164">
                  <a:moveTo>
                    <a:pt x="99059" y="0"/>
                  </a:moveTo>
                  <a:lnTo>
                    <a:pt x="0" y="0"/>
                  </a:lnTo>
                  <a:lnTo>
                    <a:pt x="0" y="176783"/>
                  </a:lnTo>
                  <a:lnTo>
                    <a:pt x="99059" y="176783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084319" y="3829811"/>
              <a:ext cx="99060" cy="259079"/>
            </a:xfrm>
            <a:custGeom>
              <a:avLst/>
              <a:gdLst/>
              <a:ahLst/>
              <a:cxnLst/>
              <a:rect l="l" t="t" r="r" b="b"/>
              <a:pathLst>
                <a:path w="99060" h="259079">
                  <a:moveTo>
                    <a:pt x="99059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99059" y="259080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262627" y="4221479"/>
              <a:ext cx="99060" cy="44450"/>
            </a:xfrm>
            <a:custGeom>
              <a:avLst/>
              <a:gdLst/>
              <a:ahLst/>
              <a:cxnLst/>
              <a:rect l="l" t="t" r="r" b="b"/>
              <a:pathLst>
                <a:path w="99060" h="44450">
                  <a:moveTo>
                    <a:pt x="99060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99060" y="44196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262627" y="3965447"/>
              <a:ext cx="99060" cy="256540"/>
            </a:xfrm>
            <a:custGeom>
              <a:avLst/>
              <a:gdLst/>
              <a:ahLst/>
              <a:cxnLst/>
              <a:rect l="l" t="t" r="r" b="b"/>
              <a:pathLst>
                <a:path w="99060" h="256539">
                  <a:moveTo>
                    <a:pt x="99060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99060" y="256031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40936" y="4209288"/>
              <a:ext cx="99060" cy="56515"/>
            </a:xfrm>
            <a:custGeom>
              <a:avLst/>
              <a:gdLst/>
              <a:ahLst/>
              <a:cxnLst/>
              <a:rect l="l" t="t" r="r" b="b"/>
              <a:pathLst>
                <a:path w="99060" h="56514">
                  <a:moveTo>
                    <a:pt x="99060" y="0"/>
                  </a:moveTo>
                  <a:lnTo>
                    <a:pt x="0" y="0"/>
                  </a:lnTo>
                  <a:lnTo>
                    <a:pt x="0" y="56387"/>
                  </a:lnTo>
                  <a:lnTo>
                    <a:pt x="99060" y="56387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440936" y="3907536"/>
              <a:ext cx="99060" cy="302260"/>
            </a:xfrm>
            <a:custGeom>
              <a:avLst/>
              <a:gdLst/>
              <a:ahLst/>
              <a:cxnLst/>
              <a:rect l="l" t="t" r="r" b="b"/>
              <a:pathLst>
                <a:path w="99060" h="302260">
                  <a:moveTo>
                    <a:pt x="99060" y="0"/>
                  </a:moveTo>
                  <a:lnTo>
                    <a:pt x="0" y="0"/>
                  </a:lnTo>
                  <a:lnTo>
                    <a:pt x="0" y="301751"/>
                  </a:lnTo>
                  <a:lnTo>
                    <a:pt x="99060" y="301751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19244" y="4235195"/>
              <a:ext cx="99060" cy="30480"/>
            </a:xfrm>
            <a:custGeom>
              <a:avLst/>
              <a:gdLst/>
              <a:ahLst/>
              <a:cxnLst/>
              <a:rect l="l" t="t" r="r" b="b"/>
              <a:pathLst>
                <a:path w="99060" h="30479">
                  <a:moveTo>
                    <a:pt x="99059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9059" y="30479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19244" y="3790188"/>
              <a:ext cx="99060" cy="445134"/>
            </a:xfrm>
            <a:custGeom>
              <a:avLst/>
              <a:gdLst/>
              <a:ahLst/>
              <a:cxnLst/>
              <a:rect l="l" t="t" r="r" b="b"/>
              <a:pathLst>
                <a:path w="99060" h="445135">
                  <a:moveTo>
                    <a:pt x="99059" y="0"/>
                  </a:moveTo>
                  <a:lnTo>
                    <a:pt x="0" y="0"/>
                  </a:lnTo>
                  <a:lnTo>
                    <a:pt x="0" y="445007"/>
                  </a:lnTo>
                  <a:lnTo>
                    <a:pt x="99059" y="445007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935724" y="4160519"/>
              <a:ext cx="99060" cy="105410"/>
            </a:xfrm>
            <a:custGeom>
              <a:avLst/>
              <a:gdLst/>
              <a:ahLst/>
              <a:cxnLst/>
              <a:rect l="l" t="t" r="r" b="b"/>
              <a:pathLst>
                <a:path w="99059" h="105410">
                  <a:moveTo>
                    <a:pt x="99059" y="0"/>
                  </a:moveTo>
                  <a:lnTo>
                    <a:pt x="0" y="0"/>
                  </a:lnTo>
                  <a:lnTo>
                    <a:pt x="0" y="105155"/>
                  </a:lnTo>
                  <a:lnTo>
                    <a:pt x="99059" y="105155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935724" y="3777996"/>
              <a:ext cx="99060" cy="382905"/>
            </a:xfrm>
            <a:custGeom>
              <a:avLst/>
              <a:gdLst/>
              <a:ahLst/>
              <a:cxnLst/>
              <a:rect l="l" t="t" r="r" b="b"/>
              <a:pathLst>
                <a:path w="99059" h="382904">
                  <a:moveTo>
                    <a:pt x="99059" y="0"/>
                  </a:moveTo>
                  <a:lnTo>
                    <a:pt x="0" y="0"/>
                  </a:lnTo>
                  <a:lnTo>
                    <a:pt x="0" y="382523"/>
                  </a:lnTo>
                  <a:lnTo>
                    <a:pt x="99059" y="382523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114031" y="4256532"/>
              <a:ext cx="99060" cy="9525"/>
            </a:xfrm>
            <a:custGeom>
              <a:avLst/>
              <a:gdLst/>
              <a:ahLst/>
              <a:cxnLst/>
              <a:rect l="l" t="t" r="r" b="b"/>
              <a:pathLst>
                <a:path w="99059" h="9525">
                  <a:moveTo>
                    <a:pt x="9906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9060" y="9144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114031" y="3842004"/>
              <a:ext cx="99060" cy="414655"/>
            </a:xfrm>
            <a:custGeom>
              <a:avLst/>
              <a:gdLst/>
              <a:ahLst/>
              <a:cxnLst/>
              <a:rect l="l" t="t" r="r" b="b"/>
              <a:pathLst>
                <a:path w="99059" h="414654">
                  <a:moveTo>
                    <a:pt x="99060" y="0"/>
                  </a:moveTo>
                  <a:lnTo>
                    <a:pt x="0" y="0"/>
                  </a:lnTo>
                  <a:lnTo>
                    <a:pt x="0" y="414528"/>
                  </a:lnTo>
                  <a:lnTo>
                    <a:pt x="99060" y="414528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648955" y="4078224"/>
              <a:ext cx="99060" cy="187960"/>
            </a:xfrm>
            <a:custGeom>
              <a:avLst/>
              <a:gdLst/>
              <a:ahLst/>
              <a:cxnLst/>
              <a:rect l="l" t="t" r="r" b="b"/>
              <a:pathLst>
                <a:path w="99059" h="187960">
                  <a:moveTo>
                    <a:pt x="99060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99060" y="187451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648955" y="3352800"/>
              <a:ext cx="99060" cy="725805"/>
            </a:xfrm>
            <a:custGeom>
              <a:avLst/>
              <a:gdLst/>
              <a:ahLst/>
              <a:cxnLst/>
              <a:rect l="l" t="t" r="r" b="b"/>
              <a:pathLst>
                <a:path w="99059" h="725804">
                  <a:moveTo>
                    <a:pt x="99060" y="0"/>
                  </a:moveTo>
                  <a:lnTo>
                    <a:pt x="0" y="0"/>
                  </a:lnTo>
                  <a:lnTo>
                    <a:pt x="0" y="725424"/>
                  </a:lnTo>
                  <a:lnTo>
                    <a:pt x="99060" y="725424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27264" y="3884675"/>
              <a:ext cx="99060" cy="381000"/>
            </a:xfrm>
            <a:custGeom>
              <a:avLst/>
              <a:gdLst/>
              <a:ahLst/>
              <a:cxnLst/>
              <a:rect l="l" t="t" r="r" b="b"/>
              <a:pathLst>
                <a:path w="99059" h="381000">
                  <a:moveTo>
                    <a:pt x="99059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99059" y="381000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827264" y="2994659"/>
              <a:ext cx="99060" cy="890269"/>
            </a:xfrm>
            <a:custGeom>
              <a:avLst/>
              <a:gdLst/>
              <a:ahLst/>
              <a:cxnLst/>
              <a:rect l="l" t="t" r="r" b="b"/>
              <a:pathLst>
                <a:path w="99059" h="890270">
                  <a:moveTo>
                    <a:pt x="99059" y="0"/>
                  </a:moveTo>
                  <a:lnTo>
                    <a:pt x="0" y="0"/>
                  </a:lnTo>
                  <a:lnTo>
                    <a:pt x="0" y="890015"/>
                  </a:lnTo>
                  <a:lnTo>
                    <a:pt x="99059" y="890015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005571" y="3831336"/>
              <a:ext cx="99060" cy="434340"/>
            </a:xfrm>
            <a:custGeom>
              <a:avLst/>
              <a:gdLst/>
              <a:ahLst/>
              <a:cxnLst/>
              <a:rect l="l" t="t" r="r" b="b"/>
              <a:pathLst>
                <a:path w="99059" h="434339">
                  <a:moveTo>
                    <a:pt x="99059" y="0"/>
                  </a:moveTo>
                  <a:lnTo>
                    <a:pt x="0" y="0"/>
                  </a:lnTo>
                  <a:lnTo>
                    <a:pt x="0" y="434339"/>
                  </a:lnTo>
                  <a:lnTo>
                    <a:pt x="99059" y="434339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005571" y="3019044"/>
              <a:ext cx="99060" cy="812800"/>
            </a:xfrm>
            <a:custGeom>
              <a:avLst/>
              <a:gdLst/>
              <a:ahLst/>
              <a:cxnLst/>
              <a:rect l="l" t="t" r="r" b="b"/>
              <a:pathLst>
                <a:path w="99059" h="812800">
                  <a:moveTo>
                    <a:pt x="99059" y="0"/>
                  </a:moveTo>
                  <a:lnTo>
                    <a:pt x="0" y="0"/>
                  </a:lnTo>
                  <a:lnTo>
                    <a:pt x="0" y="812291"/>
                  </a:lnTo>
                  <a:lnTo>
                    <a:pt x="99059" y="812291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183879" y="3767327"/>
              <a:ext cx="99060" cy="498475"/>
            </a:xfrm>
            <a:custGeom>
              <a:avLst/>
              <a:gdLst/>
              <a:ahLst/>
              <a:cxnLst/>
              <a:rect l="l" t="t" r="r" b="b"/>
              <a:pathLst>
                <a:path w="99059" h="498475">
                  <a:moveTo>
                    <a:pt x="99060" y="0"/>
                  </a:moveTo>
                  <a:lnTo>
                    <a:pt x="0" y="0"/>
                  </a:lnTo>
                  <a:lnTo>
                    <a:pt x="0" y="498348"/>
                  </a:lnTo>
                  <a:lnTo>
                    <a:pt x="99060" y="498348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183879" y="2945892"/>
              <a:ext cx="99060" cy="821690"/>
            </a:xfrm>
            <a:custGeom>
              <a:avLst/>
              <a:gdLst/>
              <a:ahLst/>
              <a:cxnLst/>
              <a:rect l="l" t="t" r="r" b="b"/>
              <a:pathLst>
                <a:path w="99059" h="821689">
                  <a:moveTo>
                    <a:pt x="99060" y="0"/>
                  </a:moveTo>
                  <a:lnTo>
                    <a:pt x="0" y="0"/>
                  </a:lnTo>
                  <a:lnTo>
                    <a:pt x="0" y="821436"/>
                  </a:lnTo>
                  <a:lnTo>
                    <a:pt x="99060" y="821436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362188" y="3675888"/>
              <a:ext cx="99060" cy="589915"/>
            </a:xfrm>
            <a:custGeom>
              <a:avLst/>
              <a:gdLst/>
              <a:ahLst/>
              <a:cxnLst/>
              <a:rect l="l" t="t" r="r" b="b"/>
              <a:pathLst>
                <a:path w="99059" h="589914">
                  <a:moveTo>
                    <a:pt x="99059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99059" y="589788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362188" y="2900172"/>
              <a:ext cx="99060" cy="775970"/>
            </a:xfrm>
            <a:custGeom>
              <a:avLst/>
              <a:gdLst/>
              <a:ahLst/>
              <a:cxnLst/>
              <a:rect l="l" t="t" r="r" b="b"/>
              <a:pathLst>
                <a:path w="99059" h="775970">
                  <a:moveTo>
                    <a:pt x="99059" y="0"/>
                  </a:moveTo>
                  <a:lnTo>
                    <a:pt x="0" y="0"/>
                  </a:lnTo>
                  <a:lnTo>
                    <a:pt x="0" y="775715"/>
                  </a:lnTo>
                  <a:lnTo>
                    <a:pt x="99059" y="775715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540495" y="3796283"/>
              <a:ext cx="99060" cy="469900"/>
            </a:xfrm>
            <a:custGeom>
              <a:avLst/>
              <a:gdLst/>
              <a:ahLst/>
              <a:cxnLst/>
              <a:rect l="l" t="t" r="r" b="b"/>
              <a:pathLst>
                <a:path w="99059" h="469900">
                  <a:moveTo>
                    <a:pt x="99059" y="0"/>
                  </a:moveTo>
                  <a:lnTo>
                    <a:pt x="0" y="0"/>
                  </a:lnTo>
                  <a:lnTo>
                    <a:pt x="0" y="469392"/>
                  </a:lnTo>
                  <a:lnTo>
                    <a:pt x="99059" y="469392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540495" y="2994659"/>
              <a:ext cx="99060" cy="802005"/>
            </a:xfrm>
            <a:custGeom>
              <a:avLst/>
              <a:gdLst/>
              <a:ahLst/>
              <a:cxnLst/>
              <a:rect l="l" t="t" r="r" b="b"/>
              <a:pathLst>
                <a:path w="99059" h="802004">
                  <a:moveTo>
                    <a:pt x="99059" y="0"/>
                  </a:moveTo>
                  <a:lnTo>
                    <a:pt x="0" y="0"/>
                  </a:lnTo>
                  <a:lnTo>
                    <a:pt x="0" y="801623"/>
                  </a:lnTo>
                  <a:lnTo>
                    <a:pt x="99059" y="801623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718804" y="3814572"/>
              <a:ext cx="97790" cy="451484"/>
            </a:xfrm>
            <a:custGeom>
              <a:avLst/>
              <a:gdLst/>
              <a:ahLst/>
              <a:cxnLst/>
              <a:rect l="l" t="t" r="r" b="b"/>
              <a:pathLst>
                <a:path w="97790" h="451485">
                  <a:moveTo>
                    <a:pt x="97536" y="0"/>
                  </a:moveTo>
                  <a:lnTo>
                    <a:pt x="0" y="0"/>
                  </a:lnTo>
                  <a:lnTo>
                    <a:pt x="0" y="451103"/>
                  </a:lnTo>
                  <a:lnTo>
                    <a:pt x="97536" y="451103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718804" y="2993136"/>
              <a:ext cx="97790" cy="821690"/>
            </a:xfrm>
            <a:custGeom>
              <a:avLst/>
              <a:gdLst/>
              <a:ahLst/>
              <a:cxnLst/>
              <a:rect l="l" t="t" r="r" b="b"/>
              <a:pathLst>
                <a:path w="97790" h="821689">
                  <a:moveTo>
                    <a:pt x="97536" y="0"/>
                  </a:moveTo>
                  <a:lnTo>
                    <a:pt x="0" y="0"/>
                  </a:lnTo>
                  <a:lnTo>
                    <a:pt x="0" y="821436"/>
                  </a:lnTo>
                  <a:lnTo>
                    <a:pt x="97536" y="82143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81584" y="4265676"/>
              <a:ext cx="8374380" cy="0"/>
            </a:xfrm>
            <a:custGeom>
              <a:avLst/>
              <a:gdLst/>
              <a:ahLst/>
              <a:cxnLst/>
              <a:rect l="l" t="t" r="r" b="b"/>
              <a:pathLst>
                <a:path w="8374380">
                  <a:moveTo>
                    <a:pt x="0" y="0"/>
                  </a:moveTo>
                  <a:lnTo>
                    <a:pt x="837438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70115" y="2767068"/>
              <a:ext cx="8197850" cy="1821814"/>
            </a:xfrm>
            <a:custGeom>
              <a:avLst/>
              <a:gdLst/>
              <a:ahLst/>
              <a:cxnLst/>
              <a:rect l="l" t="t" r="r" b="b"/>
              <a:pathLst>
                <a:path w="8197850" h="1821814">
                  <a:moveTo>
                    <a:pt x="0" y="212478"/>
                  </a:moveTo>
                  <a:lnTo>
                    <a:pt x="44550" y="195079"/>
                  </a:lnTo>
                  <a:lnTo>
                    <a:pt x="89103" y="177395"/>
                  </a:lnTo>
                  <a:lnTo>
                    <a:pt x="133655" y="160329"/>
                  </a:lnTo>
                  <a:lnTo>
                    <a:pt x="178206" y="144787"/>
                  </a:lnTo>
                  <a:lnTo>
                    <a:pt x="222755" y="131510"/>
                  </a:lnTo>
                  <a:lnTo>
                    <a:pt x="267304" y="119911"/>
                  </a:lnTo>
                  <a:lnTo>
                    <a:pt x="311857" y="108622"/>
                  </a:lnTo>
                  <a:lnTo>
                    <a:pt x="356412" y="96273"/>
                  </a:lnTo>
                  <a:lnTo>
                    <a:pt x="400961" y="81766"/>
                  </a:lnTo>
                  <a:lnTo>
                    <a:pt x="445511" y="66127"/>
                  </a:lnTo>
                  <a:lnTo>
                    <a:pt x="490063" y="50893"/>
                  </a:lnTo>
                  <a:lnTo>
                    <a:pt x="534619" y="37599"/>
                  </a:lnTo>
                  <a:lnTo>
                    <a:pt x="579168" y="25911"/>
                  </a:lnTo>
                  <a:lnTo>
                    <a:pt x="623719" y="15247"/>
                  </a:lnTo>
                  <a:lnTo>
                    <a:pt x="668275" y="6774"/>
                  </a:lnTo>
                  <a:lnTo>
                    <a:pt x="712838" y="1658"/>
                  </a:lnTo>
                  <a:lnTo>
                    <a:pt x="757395" y="0"/>
                  </a:lnTo>
                  <a:lnTo>
                    <a:pt x="801928" y="1246"/>
                  </a:lnTo>
                  <a:lnTo>
                    <a:pt x="846462" y="5587"/>
                  </a:lnTo>
                  <a:lnTo>
                    <a:pt x="891019" y="13215"/>
                  </a:lnTo>
                  <a:lnTo>
                    <a:pt x="935594" y="25300"/>
                  </a:lnTo>
                  <a:lnTo>
                    <a:pt x="980157" y="41314"/>
                  </a:lnTo>
                  <a:lnTo>
                    <a:pt x="1024696" y="59185"/>
                  </a:lnTo>
                  <a:lnTo>
                    <a:pt x="1069200" y="76842"/>
                  </a:lnTo>
                  <a:lnTo>
                    <a:pt x="1113775" y="91239"/>
                  </a:lnTo>
                  <a:lnTo>
                    <a:pt x="1158338" y="104386"/>
                  </a:lnTo>
                  <a:lnTo>
                    <a:pt x="1202877" y="121509"/>
                  </a:lnTo>
                  <a:lnTo>
                    <a:pt x="1247381" y="147835"/>
                  </a:lnTo>
                  <a:lnTo>
                    <a:pt x="1283042" y="178355"/>
                  </a:lnTo>
                  <a:lnTo>
                    <a:pt x="1318704" y="215574"/>
                  </a:lnTo>
                  <a:lnTo>
                    <a:pt x="1354366" y="256622"/>
                  </a:lnTo>
                  <a:lnTo>
                    <a:pt x="1390027" y="298626"/>
                  </a:lnTo>
                  <a:lnTo>
                    <a:pt x="1425689" y="338716"/>
                  </a:lnTo>
                  <a:lnTo>
                    <a:pt x="1461288" y="377245"/>
                  </a:lnTo>
                  <a:lnTo>
                    <a:pt x="1496912" y="416213"/>
                  </a:lnTo>
                  <a:lnTo>
                    <a:pt x="1532555" y="454992"/>
                  </a:lnTo>
                  <a:lnTo>
                    <a:pt x="1568209" y="492953"/>
                  </a:lnTo>
                  <a:lnTo>
                    <a:pt x="1603870" y="529470"/>
                  </a:lnTo>
                  <a:lnTo>
                    <a:pt x="1639518" y="563770"/>
                  </a:lnTo>
                  <a:lnTo>
                    <a:pt x="1675148" y="596264"/>
                  </a:lnTo>
                  <a:lnTo>
                    <a:pt x="1710772" y="628107"/>
                  </a:lnTo>
                  <a:lnTo>
                    <a:pt x="1746402" y="660449"/>
                  </a:lnTo>
                  <a:lnTo>
                    <a:pt x="1782051" y="694443"/>
                  </a:lnTo>
                  <a:lnTo>
                    <a:pt x="1817699" y="730431"/>
                  </a:lnTo>
                  <a:lnTo>
                    <a:pt x="1853329" y="767644"/>
                  </a:lnTo>
                  <a:lnTo>
                    <a:pt x="1888953" y="805570"/>
                  </a:lnTo>
                  <a:lnTo>
                    <a:pt x="1924583" y="843698"/>
                  </a:lnTo>
                  <a:lnTo>
                    <a:pt x="1960232" y="881514"/>
                  </a:lnTo>
                  <a:lnTo>
                    <a:pt x="1995892" y="920053"/>
                  </a:lnTo>
                  <a:lnTo>
                    <a:pt x="2031547" y="959732"/>
                  </a:lnTo>
                  <a:lnTo>
                    <a:pt x="2067189" y="998887"/>
                  </a:lnTo>
                  <a:lnTo>
                    <a:pt x="2102813" y="1035853"/>
                  </a:lnTo>
                  <a:lnTo>
                    <a:pt x="2138413" y="1068966"/>
                  </a:lnTo>
                  <a:lnTo>
                    <a:pt x="2182990" y="1103409"/>
                  </a:lnTo>
                  <a:lnTo>
                    <a:pt x="2227567" y="1132482"/>
                  </a:lnTo>
                  <a:lnTo>
                    <a:pt x="2272144" y="1159388"/>
                  </a:lnTo>
                  <a:lnTo>
                    <a:pt x="2316721" y="1187330"/>
                  </a:lnTo>
                  <a:lnTo>
                    <a:pt x="2361224" y="1216757"/>
                  </a:lnTo>
                  <a:lnTo>
                    <a:pt x="2405764" y="1246052"/>
                  </a:lnTo>
                  <a:lnTo>
                    <a:pt x="2450327" y="1275609"/>
                  </a:lnTo>
                  <a:lnTo>
                    <a:pt x="2494902" y="1305821"/>
                  </a:lnTo>
                  <a:lnTo>
                    <a:pt x="2539405" y="1335486"/>
                  </a:lnTo>
                  <a:lnTo>
                    <a:pt x="2583945" y="1364924"/>
                  </a:lnTo>
                  <a:lnTo>
                    <a:pt x="2628508" y="1396529"/>
                  </a:lnTo>
                  <a:lnTo>
                    <a:pt x="2673083" y="1432694"/>
                  </a:lnTo>
                  <a:lnTo>
                    <a:pt x="2708731" y="1468050"/>
                  </a:lnTo>
                  <a:lnTo>
                    <a:pt x="2744361" y="1508490"/>
                  </a:lnTo>
                  <a:lnTo>
                    <a:pt x="2779985" y="1549985"/>
                  </a:lnTo>
                  <a:lnTo>
                    <a:pt x="2815615" y="1588504"/>
                  </a:lnTo>
                  <a:lnTo>
                    <a:pt x="2851264" y="1620019"/>
                  </a:lnTo>
                  <a:lnTo>
                    <a:pt x="2895839" y="1646664"/>
                  </a:lnTo>
                  <a:lnTo>
                    <a:pt x="2940402" y="1664390"/>
                  </a:lnTo>
                  <a:lnTo>
                    <a:pt x="2984941" y="1679616"/>
                  </a:lnTo>
                  <a:lnTo>
                    <a:pt x="3029445" y="1698759"/>
                  </a:lnTo>
                  <a:lnTo>
                    <a:pt x="3074022" y="1725628"/>
                  </a:lnTo>
                  <a:lnTo>
                    <a:pt x="3118599" y="1756163"/>
                  </a:lnTo>
                  <a:lnTo>
                    <a:pt x="3163176" y="1784699"/>
                  </a:lnTo>
                  <a:lnTo>
                    <a:pt x="3207753" y="1805566"/>
                  </a:lnTo>
                  <a:lnTo>
                    <a:pt x="3252256" y="1816153"/>
                  </a:lnTo>
                  <a:lnTo>
                    <a:pt x="3296796" y="1819775"/>
                  </a:lnTo>
                  <a:lnTo>
                    <a:pt x="3341359" y="1819943"/>
                  </a:lnTo>
                  <a:lnTo>
                    <a:pt x="3385934" y="1820171"/>
                  </a:lnTo>
                  <a:lnTo>
                    <a:pt x="3430437" y="1821336"/>
                  </a:lnTo>
                  <a:lnTo>
                    <a:pt x="3474977" y="1821584"/>
                  </a:lnTo>
                  <a:lnTo>
                    <a:pt x="3519540" y="1820332"/>
                  </a:lnTo>
                  <a:lnTo>
                    <a:pt x="3564115" y="1816996"/>
                  </a:lnTo>
                  <a:lnTo>
                    <a:pt x="3608672" y="1811504"/>
                  </a:lnTo>
                  <a:lnTo>
                    <a:pt x="3653205" y="1804201"/>
                  </a:lnTo>
                  <a:lnTo>
                    <a:pt x="3697739" y="1794851"/>
                  </a:lnTo>
                  <a:lnTo>
                    <a:pt x="3742296" y="1783214"/>
                  </a:lnTo>
                  <a:lnTo>
                    <a:pt x="3786871" y="1768332"/>
                  </a:lnTo>
                  <a:lnTo>
                    <a:pt x="3831434" y="1750639"/>
                  </a:lnTo>
                  <a:lnTo>
                    <a:pt x="3875973" y="1731994"/>
                  </a:lnTo>
                  <a:lnTo>
                    <a:pt x="3920477" y="1714253"/>
                  </a:lnTo>
                  <a:lnTo>
                    <a:pt x="3965052" y="1697245"/>
                  </a:lnTo>
                  <a:lnTo>
                    <a:pt x="4009615" y="1680202"/>
                  </a:lnTo>
                  <a:lnTo>
                    <a:pt x="4054154" y="1664086"/>
                  </a:lnTo>
                  <a:lnTo>
                    <a:pt x="4098658" y="1649864"/>
                  </a:lnTo>
                  <a:lnTo>
                    <a:pt x="4143235" y="1638042"/>
                  </a:lnTo>
                  <a:lnTo>
                    <a:pt x="4187812" y="1627957"/>
                  </a:lnTo>
                  <a:lnTo>
                    <a:pt x="4232389" y="1619111"/>
                  </a:lnTo>
                  <a:lnTo>
                    <a:pt x="4276966" y="1611002"/>
                  </a:lnTo>
                  <a:lnTo>
                    <a:pt x="4321469" y="1606399"/>
                  </a:lnTo>
                  <a:lnTo>
                    <a:pt x="4366009" y="1604652"/>
                  </a:lnTo>
                  <a:lnTo>
                    <a:pt x="4410572" y="1599858"/>
                  </a:lnTo>
                  <a:lnTo>
                    <a:pt x="4455147" y="1586110"/>
                  </a:lnTo>
                  <a:lnTo>
                    <a:pt x="4499704" y="1559583"/>
                  </a:lnTo>
                  <a:lnTo>
                    <a:pt x="4544237" y="1524103"/>
                  </a:lnTo>
                  <a:lnTo>
                    <a:pt x="4588771" y="1485526"/>
                  </a:lnTo>
                  <a:lnTo>
                    <a:pt x="4633328" y="1449712"/>
                  </a:lnTo>
                  <a:lnTo>
                    <a:pt x="4677903" y="1418286"/>
                  </a:lnTo>
                  <a:lnTo>
                    <a:pt x="4722466" y="1388038"/>
                  </a:lnTo>
                  <a:lnTo>
                    <a:pt x="4767005" y="1357862"/>
                  </a:lnTo>
                  <a:lnTo>
                    <a:pt x="4811509" y="1326649"/>
                  </a:lnTo>
                  <a:lnTo>
                    <a:pt x="4856084" y="1292498"/>
                  </a:lnTo>
                  <a:lnTo>
                    <a:pt x="4900647" y="1256514"/>
                  </a:lnTo>
                  <a:lnTo>
                    <a:pt x="4945186" y="1222101"/>
                  </a:lnTo>
                  <a:lnTo>
                    <a:pt x="4989690" y="1192664"/>
                  </a:lnTo>
                  <a:lnTo>
                    <a:pt x="5034267" y="1170906"/>
                  </a:lnTo>
                  <a:lnTo>
                    <a:pt x="5078844" y="1154422"/>
                  </a:lnTo>
                  <a:lnTo>
                    <a:pt x="5123421" y="1138961"/>
                  </a:lnTo>
                  <a:lnTo>
                    <a:pt x="5167998" y="1120274"/>
                  </a:lnTo>
                  <a:lnTo>
                    <a:pt x="5212501" y="1099409"/>
                  </a:lnTo>
                  <a:lnTo>
                    <a:pt x="5257041" y="1077841"/>
                  </a:lnTo>
                  <a:lnTo>
                    <a:pt x="5301604" y="1052248"/>
                  </a:lnTo>
                  <a:lnTo>
                    <a:pt x="5346179" y="1019309"/>
                  </a:lnTo>
                  <a:lnTo>
                    <a:pt x="5381827" y="984628"/>
                  </a:lnTo>
                  <a:lnTo>
                    <a:pt x="5417457" y="943455"/>
                  </a:lnTo>
                  <a:lnTo>
                    <a:pt x="5453081" y="899569"/>
                  </a:lnTo>
                  <a:lnTo>
                    <a:pt x="5488711" y="856749"/>
                  </a:lnTo>
                  <a:lnTo>
                    <a:pt x="5524360" y="818776"/>
                  </a:lnTo>
                  <a:lnTo>
                    <a:pt x="5560008" y="785435"/>
                  </a:lnTo>
                  <a:lnTo>
                    <a:pt x="5595638" y="754283"/>
                  </a:lnTo>
                  <a:lnTo>
                    <a:pt x="5631262" y="725526"/>
                  </a:lnTo>
                  <a:lnTo>
                    <a:pt x="5666892" y="699372"/>
                  </a:lnTo>
                  <a:lnTo>
                    <a:pt x="5702541" y="676028"/>
                  </a:lnTo>
                  <a:lnTo>
                    <a:pt x="5747116" y="652821"/>
                  </a:lnTo>
                  <a:lnTo>
                    <a:pt x="5791679" y="635150"/>
                  </a:lnTo>
                  <a:lnTo>
                    <a:pt x="5836218" y="618932"/>
                  </a:lnTo>
                  <a:lnTo>
                    <a:pt x="5880722" y="600082"/>
                  </a:lnTo>
                  <a:lnTo>
                    <a:pt x="5925299" y="575450"/>
                  </a:lnTo>
                  <a:lnTo>
                    <a:pt x="5969876" y="547997"/>
                  </a:lnTo>
                  <a:lnTo>
                    <a:pt x="6014453" y="522519"/>
                  </a:lnTo>
                  <a:lnTo>
                    <a:pt x="6059030" y="503816"/>
                  </a:lnTo>
                  <a:lnTo>
                    <a:pt x="6103533" y="494204"/>
                  </a:lnTo>
                  <a:lnTo>
                    <a:pt x="6148073" y="490831"/>
                  </a:lnTo>
                  <a:lnTo>
                    <a:pt x="6192636" y="490458"/>
                  </a:lnTo>
                  <a:lnTo>
                    <a:pt x="6237211" y="489846"/>
                  </a:lnTo>
                  <a:lnTo>
                    <a:pt x="6281768" y="489642"/>
                  </a:lnTo>
                  <a:lnTo>
                    <a:pt x="6326301" y="491069"/>
                  </a:lnTo>
                  <a:lnTo>
                    <a:pt x="6370835" y="491757"/>
                  </a:lnTo>
                  <a:lnTo>
                    <a:pt x="6415392" y="489338"/>
                  </a:lnTo>
                  <a:lnTo>
                    <a:pt x="6459949" y="480321"/>
                  </a:lnTo>
                  <a:lnTo>
                    <a:pt x="6504482" y="467018"/>
                  </a:lnTo>
                  <a:lnTo>
                    <a:pt x="6549016" y="455477"/>
                  </a:lnTo>
                  <a:lnTo>
                    <a:pt x="6593573" y="451746"/>
                  </a:lnTo>
                  <a:lnTo>
                    <a:pt x="6638148" y="457815"/>
                  </a:lnTo>
                  <a:lnTo>
                    <a:pt x="6682711" y="470384"/>
                  </a:lnTo>
                  <a:lnTo>
                    <a:pt x="6727250" y="487287"/>
                  </a:lnTo>
                  <a:lnTo>
                    <a:pt x="6771754" y="506356"/>
                  </a:lnTo>
                  <a:lnTo>
                    <a:pt x="6816331" y="530443"/>
                  </a:lnTo>
                  <a:lnTo>
                    <a:pt x="6860908" y="559506"/>
                  </a:lnTo>
                  <a:lnTo>
                    <a:pt x="6905485" y="587331"/>
                  </a:lnTo>
                  <a:lnTo>
                    <a:pt x="6950062" y="607702"/>
                  </a:lnTo>
                  <a:lnTo>
                    <a:pt x="6994565" y="616825"/>
                  </a:lnTo>
                  <a:lnTo>
                    <a:pt x="7039105" y="618672"/>
                  </a:lnTo>
                  <a:lnTo>
                    <a:pt x="7083668" y="618972"/>
                  </a:lnTo>
                  <a:lnTo>
                    <a:pt x="7128243" y="623450"/>
                  </a:lnTo>
                  <a:lnTo>
                    <a:pt x="7172746" y="634099"/>
                  </a:lnTo>
                  <a:lnTo>
                    <a:pt x="7217286" y="647771"/>
                  </a:lnTo>
                  <a:lnTo>
                    <a:pt x="7261849" y="662205"/>
                  </a:lnTo>
                  <a:lnTo>
                    <a:pt x="7306424" y="675139"/>
                  </a:lnTo>
                  <a:lnTo>
                    <a:pt x="7350981" y="683549"/>
                  </a:lnTo>
                  <a:lnTo>
                    <a:pt x="7395514" y="689459"/>
                  </a:lnTo>
                  <a:lnTo>
                    <a:pt x="7440048" y="698178"/>
                  </a:lnTo>
                  <a:lnTo>
                    <a:pt x="7484605" y="715017"/>
                  </a:lnTo>
                  <a:lnTo>
                    <a:pt x="7520265" y="737057"/>
                  </a:lnTo>
                  <a:lnTo>
                    <a:pt x="7555920" y="765112"/>
                  </a:lnTo>
                  <a:lnTo>
                    <a:pt x="7591562" y="796271"/>
                  </a:lnTo>
                  <a:lnTo>
                    <a:pt x="7627186" y="827619"/>
                  </a:lnTo>
                  <a:lnTo>
                    <a:pt x="7662786" y="856241"/>
                  </a:lnTo>
                  <a:lnTo>
                    <a:pt x="7707363" y="888807"/>
                  </a:lnTo>
                  <a:lnTo>
                    <a:pt x="7751940" y="920265"/>
                  </a:lnTo>
                  <a:lnTo>
                    <a:pt x="7796517" y="950128"/>
                  </a:lnTo>
                  <a:lnTo>
                    <a:pt x="7841094" y="977907"/>
                  </a:lnTo>
                  <a:lnTo>
                    <a:pt x="7885597" y="1004502"/>
                  </a:lnTo>
                  <a:lnTo>
                    <a:pt x="7930137" y="1029787"/>
                  </a:lnTo>
                  <a:lnTo>
                    <a:pt x="7974700" y="1052024"/>
                  </a:lnTo>
                  <a:lnTo>
                    <a:pt x="8019275" y="1069474"/>
                  </a:lnTo>
                  <a:lnTo>
                    <a:pt x="8063778" y="1080379"/>
                  </a:lnTo>
                  <a:lnTo>
                    <a:pt x="8108318" y="1086032"/>
                  </a:lnTo>
                  <a:lnTo>
                    <a:pt x="8152881" y="1089566"/>
                  </a:lnTo>
                  <a:lnTo>
                    <a:pt x="8197456" y="1094112"/>
                  </a:lnTo>
                </a:path>
              </a:pathLst>
            </a:custGeom>
            <a:ln w="2743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848355" y="2810256"/>
              <a:ext cx="250190" cy="187960"/>
            </a:xfrm>
            <a:custGeom>
              <a:avLst/>
              <a:gdLst/>
              <a:ahLst/>
              <a:cxnLst/>
              <a:rect l="l" t="t" r="r" b="b"/>
              <a:pathLst>
                <a:path w="250189" h="187960">
                  <a:moveTo>
                    <a:pt x="249936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49936" y="187451"/>
                  </a:lnTo>
                  <a:lnTo>
                    <a:pt x="2499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139183" y="2810256"/>
              <a:ext cx="250190" cy="187960"/>
            </a:xfrm>
            <a:custGeom>
              <a:avLst/>
              <a:gdLst/>
              <a:ahLst/>
              <a:cxnLst/>
              <a:rect l="l" t="t" r="r" b="b"/>
              <a:pathLst>
                <a:path w="250189" h="187960">
                  <a:moveTo>
                    <a:pt x="249936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49936" y="187451"/>
                  </a:lnTo>
                  <a:lnTo>
                    <a:pt x="249936" y="0"/>
                  </a:lnTo>
                  <a:close/>
                </a:path>
              </a:pathLst>
            </a:custGeom>
            <a:solidFill>
              <a:srgbClr val="FDF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461254" y="2903981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>
                  <a:moveTo>
                    <a:pt x="0" y="0"/>
                  </a:moveTo>
                  <a:lnTo>
                    <a:pt x="222250" y="0"/>
                  </a:lnTo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7" name="object 107"/>
          <p:cNvSpPr txBox="1"/>
          <p:nvPr/>
        </p:nvSpPr>
        <p:spPr>
          <a:xfrm>
            <a:off x="43078" y="2363444"/>
            <a:ext cx="285115" cy="258191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655"/>
              </a:spcBef>
            </a:pPr>
            <a:r>
              <a:rPr sz="1400" dirty="0">
                <a:latin typeface="Tahoma"/>
                <a:cs typeface="Tahoma"/>
              </a:rPr>
              <a:t>60</a:t>
            </a:r>
            <a:endParaRPr sz="1400">
              <a:latin typeface="Tahoma"/>
              <a:cs typeface="Tahoma"/>
            </a:endParaRPr>
          </a:p>
          <a:p>
            <a:pPr marL="76835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latin typeface="Tahoma"/>
                <a:cs typeface="Tahoma"/>
              </a:rPr>
              <a:t>50</a:t>
            </a:r>
            <a:endParaRPr sz="1400">
              <a:latin typeface="Tahoma"/>
              <a:cs typeface="Tahoma"/>
            </a:endParaRPr>
          </a:p>
          <a:p>
            <a:pPr marL="76835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Tahoma"/>
                <a:cs typeface="Tahoma"/>
              </a:rPr>
              <a:t>40</a:t>
            </a:r>
            <a:endParaRPr sz="1400">
              <a:latin typeface="Tahoma"/>
              <a:cs typeface="Tahoma"/>
            </a:endParaRPr>
          </a:p>
          <a:p>
            <a:pPr marL="76835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latin typeface="Tahoma"/>
                <a:cs typeface="Tahoma"/>
              </a:rPr>
              <a:t>30</a:t>
            </a:r>
            <a:endParaRPr sz="1400">
              <a:latin typeface="Tahoma"/>
              <a:cs typeface="Tahoma"/>
            </a:endParaRPr>
          </a:p>
          <a:p>
            <a:pPr marL="76835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  <a:p>
            <a:pPr marL="76835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  <a:p>
            <a:pPr marL="17399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400" spc="-10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400" spc="-10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422148" y="4880228"/>
            <a:ext cx="8504508" cy="836143"/>
          </a:xfrm>
          <a:prstGeom prst="rect">
            <a:avLst/>
          </a:prstGeom>
        </p:spPr>
        <p:txBody>
          <a:bodyPr vert="vert270" wrap="square" lIns="0" tIns="48260" rIns="0" bIns="0" rtlCol="0">
            <a:spAutoFit/>
          </a:bodyPr>
          <a:lstStyle/>
          <a:p>
            <a:pPr marL="12700" marR="5080" indent="45720" algn="r">
              <a:lnSpc>
                <a:spcPct val="83500"/>
              </a:lnSpc>
              <a:spcBef>
                <a:spcPts val="380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</a:t>
            </a:r>
            <a:r>
              <a:rPr sz="1400" spc="-5" dirty="0">
                <a:latin typeface="Tahoma"/>
                <a:cs typeface="Tahoma"/>
              </a:rPr>
              <a:t>Ş</a:t>
            </a:r>
            <a:r>
              <a:rPr sz="1400" spc="-10" dirty="0">
                <a:latin typeface="Tahoma"/>
                <a:cs typeface="Tahoma"/>
              </a:rPr>
              <a:t>u</a:t>
            </a:r>
            <a:r>
              <a:rPr sz="1400" dirty="0">
                <a:latin typeface="Tahoma"/>
                <a:cs typeface="Tahoma"/>
              </a:rPr>
              <a:t>b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</a:t>
            </a:r>
            <a:r>
              <a:rPr sz="1400" spc="-5" dirty="0">
                <a:latin typeface="Tahoma"/>
                <a:cs typeface="Tahoma"/>
              </a:rPr>
              <a:t>Ni</a:t>
            </a:r>
            <a:r>
              <a:rPr sz="140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</a:t>
            </a:r>
            <a:r>
              <a:rPr sz="1400" spc="-5" dirty="0">
                <a:latin typeface="Tahoma"/>
                <a:cs typeface="Tahoma"/>
              </a:rPr>
              <a:t>Ha</a:t>
            </a:r>
            <a:r>
              <a:rPr sz="1400" dirty="0">
                <a:latin typeface="Tahoma"/>
                <a:cs typeface="Tahoma"/>
              </a:rPr>
              <a:t>z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Ağ</a:t>
            </a:r>
            <a:r>
              <a:rPr sz="1400" spc="-5" dirty="0">
                <a:latin typeface="Tahoma"/>
                <a:cs typeface="Tahoma"/>
              </a:rPr>
              <a:t>u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Eki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Ka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</a:t>
            </a:r>
            <a:r>
              <a:rPr sz="1400" spc="-5" dirty="0">
                <a:latin typeface="Tahoma"/>
                <a:cs typeface="Tahoma"/>
              </a:rPr>
              <a:t>Ara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</a:t>
            </a:r>
            <a:r>
              <a:rPr sz="1400" spc="-5" dirty="0">
                <a:latin typeface="Tahoma"/>
                <a:cs typeface="Tahoma"/>
              </a:rPr>
              <a:t>Ş</a:t>
            </a:r>
            <a:r>
              <a:rPr sz="1400" spc="-10" dirty="0">
                <a:latin typeface="Tahoma"/>
                <a:cs typeface="Tahoma"/>
              </a:rPr>
              <a:t>u</a:t>
            </a:r>
            <a:r>
              <a:rPr sz="1400" dirty="0">
                <a:latin typeface="Tahoma"/>
                <a:cs typeface="Tahoma"/>
              </a:rPr>
              <a:t>b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Ni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</a:t>
            </a:r>
            <a:r>
              <a:rPr sz="1400" spc="-5" dirty="0">
                <a:latin typeface="Tahoma"/>
                <a:cs typeface="Tahoma"/>
              </a:rPr>
              <a:t>Ha</a:t>
            </a:r>
            <a:r>
              <a:rPr sz="1400" dirty="0">
                <a:latin typeface="Tahoma"/>
                <a:cs typeface="Tahoma"/>
              </a:rPr>
              <a:t>z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Ağ</a:t>
            </a:r>
            <a:r>
              <a:rPr sz="1400" spc="-5" dirty="0">
                <a:latin typeface="Tahoma"/>
                <a:cs typeface="Tahoma"/>
              </a:rPr>
              <a:t>u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E</a:t>
            </a:r>
            <a:r>
              <a:rPr sz="1400" spc="-5" dirty="0">
                <a:latin typeface="Tahoma"/>
                <a:cs typeface="Tahoma"/>
              </a:rPr>
              <a:t>k</a:t>
            </a:r>
            <a:r>
              <a:rPr sz="1400" dirty="0">
                <a:latin typeface="Tahoma"/>
                <a:cs typeface="Tahoma"/>
              </a:rPr>
              <a:t>i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Ka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</a:t>
            </a:r>
            <a:r>
              <a:rPr sz="1400" spc="-5" dirty="0">
                <a:latin typeface="Tahoma"/>
                <a:cs typeface="Tahoma"/>
              </a:rPr>
              <a:t>Ara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Oc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</a:t>
            </a:r>
            <a:r>
              <a:rPr sz="1400" spc="-5" dirty="0">
                <a:latin typeface="Tahoma"/>
                <a:cs typeface="Tahoma"/>
              </a:rPr>
              <a:t>Ş</a:t>
            </a:r>
            <a:r>
              <a:rPr sz="1400" spc="-10" dirty="0">
                <a:latin typeface="Tahoma"/>
                <a:cs typeface="Tahoma"/>
              </a:rPr>
              <a:t>u</a:t>
            </a:r>
            <a:r>
              <a:rPr sz="1400" dirty="0">
                <a:latin typeface="Tahoma"/>
                <a:cs typeface="Tahoma"/>
              </a:rPr>
              <a:t>b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Ni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</a:t>
            </a:r>
            <a:r>
              <a:rPr sz="1400" spc="-5" dirty="0">
                <a:latin typeface="Tahoma"/>
                <a:cs typeface="Tahoma"/>
              </a:rPr>
              <a:t>Ha</a:t>
            </a:r>
            <a:r>
              <a:rPr sz="1400" dirty="0">
                <a:latin typeface="Tahoma"/>
                <a:cs typeface="Tahoma"/>
              </a:rPr>
              <a:t>z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</a:t>
            </a:r>
            <a:r>
              <a:rPr sz="1400" spc="-1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Ağ</a:t>
            </a:r>
            <a:r>
              <a:rPr sz="1400" spc="-5" dirty="0">
                <a:latin typeface="Tahoma"/>
                <a:cs typeface="Tahoma"/>
              </a:rPr>
              <a:t>u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E</a:t>
            </a:r>
            <a:r>
              <a:rPr sz="1400" spc="-5" dirty="0">
                <a:latin typeface="Tahoma"/>
                <a:cs typeface="Tahoma"/>
              </a:rPr>
              <a:t>k</a:t>
            </a:r>
            <a:r>
              <a:rPr sz="1400" dirty="0">
                <a:latin typeface="Tahoma"/>
                <a:cs typeface="Tahoma"/>
              </a:rPr>
              <a:t>i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K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</a:t>
            </a:r>
            <a:r>
              <a:rPr sz="1400" spc="-5" dirty="0">
                <a:latin typeface="Tahoma"/>
                <a:cs typeface="Tahoma"/>
              </a:rPr>
              <a:t>Ara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-5" dirty="0">
                <a:latin typeface="Tahoma"/>
                <a:cs typeface="Tahoma"/>
              </a:rPr>
              <a:t>Ş</a:t>
            </a:r>
            <a:r>
              <a:rPr sz="1400" spc="-10" dirty="0">
                <a:latin typeface="Tahoma"/>
                <a:cs typeface="Tahoma"/>
              </a:rPr>
              <a:t>u</a:t>
            </a:r>
            <a:r>
              <a:rPr sz="1400" dirty="0">
                <a:latin typeface="Tahoma"/>
                <a:cs typeface="Tahoma"/>
              </a:rPr>
              <a:t>b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Ni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-5" dirty="0">
                <a:latin typeface="Tahoma"/>
                <a:cs typeface="Tahoma"/>
              </a:rPr>
              <a:t>Ha</a:t>
            </a:r>
            <a:r>
              <a:rPr sz="1400" dirty="0">
                <a:latin typeface="Tahoma"/>
                <a:cs typeface="Tahoma"/>
              </a:rPr>
              <a:t>z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Ağ</a:t>
            </a:r>
            <a:r>
              <a:rPr sz="1400" spc="-5" dirty="0">
                <a:latin typeface="Tahoma"/>
                <a:cs typeface="Tahoma"/>
              </a:rPr>
              <a:t>u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E</a:t>
            </a:r>
            <a:r>
              <a:rPr sz="1400" spc="-5" dirty="0">
                <a:latin typeface="Tahoma"/>
                <a:cs typeface="Tahoma"/>
              </a:rPr>
              <a:t>k</a:t>
            </a:r>
            <a:r>
              <a:rPr sz="1400" dirty="0">
                <a:latin typeface="Tahoma"/>
                <a:cs typeface="Tahoma"/>
              </a:rPr>
              <a:t>i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Ka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</a:p>
        </p:txBody>
      </p:sp>
      <p:sp>
        <p:nvSpPr>
          <p:cNvPr id="109" name="object 109"/>
          <p:cNvSpPr txBox="1"/>
          <p:nvPr/>
        </p:nvSpPr>
        <p:spPr>
          <a:xfrm>
            <a:off x="3137407" y="2791206"/>
            <a:ext cx="8566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Kısa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vadeli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5736463" y="2791206"/>
            <a:ext cx="16002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Cari İşlemler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Hesabı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428235" y="2791206"/>
            <a:ext cx="930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Uzun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vadeli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572" y="0"/>
            <a:ext cx="9149080" cy="6884034"/>
            <a:chOff x="-4572" y="0"/>
            <a:chExt cx="9149080" cy="6884034"/>
          </a:xfrm>
        </p:grpSpPr>
        <p:sp>
          <p:nvSpPr>
            <p:cNvPr id="3" name="object 3"/>
            <p:cNvSpPr/>
            <p:nvPr/>
          </p:nvSpPr>
          <p:spPr>
            <a:xfrm>
              <a:off x="0" y="537972"/>
              <a:ext cx="9143935" cy="1478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183" y="67056"/>
              <a:ext cx="1214616" cy="4312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343662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0" y="999744"/>
                  </a:lnTo>
                  <a:lnTo>
                    <a:pt x="343662" y="999744"/>
                  </a:lnTo>
                  <a:lnTo>
                    <a:pt x="343662" y="518160"/>
                  </a:lnTo>
                  <a:lnTo>
                    <a:pt x="343662" y="0"/>
                  </a:lnTo>
                  <a:close/>
                </a:path>
                <a:path w="9133840" h="1000125">
                  <a:moveTo>
                    <a:pt x="576834" y="0"/>
                  </a:moveTo>
                  <a:lnTo>
                    <a:pt x="538734" y="0"/>
                  </a:lnTo>
                  <a:lnTo>
                    <a:pt x="538734" y="518160"/>
                  </a:lnTo>
                  <a:lnTo>
                    <a:pt x="538734" y="999744"/>
                  </a:lnTo>
                  <a:lnTo>
                    <a:pt x="576834" y="999744"/>
                  </a:lnTo>
                  <a:lnTo>
                    <a:pt x="576834" y="518160"/>
                  </a:lnTo>
                  <a:lnTo>
                    <a:pt x="576834" y="0"/>
                  </a:lnTo>
                  <a:close/>
                </a:path>
                <a:path w="9133840" h="1000125">
                  <a:moveTo>
                    <a:pt x="9133332" y="0"/>
                  </a:moveTo>
                  <a:lnTo>
                    <a:pt x="770382" y="0"/>
                  </a:lnTo>
                  <a:lnTo>
                    <a:pt x="770382" y="318528"/>
                  </a:lnTo>
                  <a:lnTo>
                    <a:pt x="770382" y="518160"/>
                  </a:lnTo>
                  <a:lnTo>
                    <a:pt x="770382" y="999744"/>
                  </a:lnTo>
                  <a:lnTo>
                    <a:pt x="3657600" y="999744"/>
                  </a:lnTo>
                  <a:lnTo>
                    <a:pt x="3657600" y="518160"/>
                  </a:lnTo>
                  <a:lnTo>
                    <a:pt x="3657600" y="318528"/>
                  </a:lnTo>
                  <a:lnTo>
                    <a:pt x="8887955" y="318528"/>
                  </a:lnTo>
                  <a:lnTo>
                    <a:pt x="8887955" y="518160"/>
                  </a:lnTo>
                  <a:lnTo>
                    <a:pt x="8887955" y="999744"/>
                  </a:lnTo>
                  <a:lnTo>
                    <a:pt x="9133332" y="999744"/>
                  </a:lnTo>
                  <a:lnTo>
                    <a:pt x="9133332" y="518160"/>
                  </a:lnTo>
                  <a:lnTo>
                    <a:pt x="9133332" y="318528"/>
                  </a:lnTo>
                  <a:lnTo>
                    <a:pt x="9133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0" y="999744"/>
                  </a:moveTo>
                  <a:lnTo>
                    <a:pt x="9133332" y="999744"/>
                  </a:lnTo>
                  <a:lnTo>
                    <a:pt x="9133332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45051" y="518160"/>
              <a:ext cx="1792224" cy="6370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1950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5072" y="6858000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0" y="6858000"/>
                  </a:moveTo>
                  <a:lnTo>
                    <a:pt x="195072" y="6858000"/>
                  </a:lnTo>
                  <a:lnTo>
                    <a:pt x="19507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1935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3548" y="6858000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0" y="6858000"/>
                  </a:moveTo>
                  <a:lnTo>
                    <a:pt x="193548" y="6858000"/>
                  </a:lnTo>
                  <a:lnTo>
                    <a:pt x="19354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43927" y="463296"/>
              <a:ext cx="1621535" cy="7635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20739" y="449579"/>
              <a:ext cx="775715" cy="7757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57599" y="316992"/>
              <a:ext cx="5230495" cy="1092835"/>
            </a:xfrm>
            <a:custGeom>
              <a:avLst/>
              <a:gdLst/>
              <a:ahLst/>
              <a:cxnLst/>
              <a:rect l="l" t="t" r="r" b="b"/>
              <a:pathLst>
                <a:path w="5230495" h="1092835">
                  <a:moveTo>
                    <a:pt x="5230367" y="0"/>
                  </a:moveTo>
                  <a:lnTo>
                    <a:pt x="0" y="0"/>
                  </a:lnTo>
                  <a:lnTo>
                    <a:pt x="0" y="1092707"/>
                  </a:lnTo>
                  <a:lnTo>
                    <a:pt x="5230367" y="1092707"/>
                  </a:lnTo>
                  <a:lnTo>
                    <a:pt x="5230367" y="0"/>
                  </a:lnTo>
                  <a:close/>
                </a:path>
              </a:pathLst>
            </a:custGeom>
            <a:solidFill>
              <a:srgbClr val="FFFFFF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02537" y="2760344"/>
            <a:ext cx="5796280" cy="17818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E60000"/>
              </a:buClr>
              <a:buSzPct val="85416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400" dirty="0">
                <a:latin typeface="Tahoma"/>
                <a:cs typeface="Tahoma"/>
              </a:rPr>
              <a:t>Toplam </a:t>
            </a:r>
            <a:r>
              <a:rPr sz="2400" spc="-5" dirty="0">
                <a:latin typeface="Tahoma"/>
                <a:cs typeface="Tahoma"/>
              </a:rPr>
              <a:t>ve tarım dışı</a:t>
            </a:r>
            <a:r>
              <a:rPr sz="2400" spc="-4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istihdam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E60000"/>
              </a:buClr>
              <a:buSzPct val="85416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400" spc="-5" dirty="0">
                <a:latin typeface="Tahoma"/>
                <a:cs typeface="Tahoma"/>
              </a:rPr>
              <a:t>İşsizlik </a:t>
            </a:r>
            <a:r>
              <a:rPr sz="2400" dirty="0">
                <a:latin typeface="Tahoma"/>
                <a:cs typeface="Tahoma"/>
              </a:rPr>
              <a:t>oranları </a:t>
            </a:r>
            <a:r>
              <a:rPr sz="2400" spc="-5" dirty="0">
                <a:latin typeface="Tahoma"/>
                <a:cs typeface="Tahoma"/>
              </a:rPr>
              <a:t>ve işgücüne katılım oranı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580"/>
              </a:spcBef>
              <a:buClr>
                <a:srgbClr val="E60000"/>
              </a:buClr>
              <a:buSzPct val="85416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400" spc="-5" dirty="0">
                <a:latin typeface="Tahoma"/>
                <a:cs typeface="Tahoma"/>
              </a:rPr>
              <a:t>Geniş tanımlı işsizlik</a:t>
            </a:r>
            <a:r>
              <a:rPr sz="2400" spc="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oranları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E60000"/>
              </a:buClr>
              <a:buSzPct val="85416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400" dirty="0">
                <a:latin typeface="Tahoma"/>
                <a:cs typeface="Tahoma"/>
              </a:rPr>
              <a:t>Kadın ve genç </a:t>
            </a:r>
            <a:r>
              <a:rPr sz="2400" spc="-5" dirty="0">
                <a:latin typeface="Tahoma"/>
                <a:cs typeface="Tahoma"/>
              </a:rPr>
              <a:t>işsizlik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oranları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50036" y="1571244"/>
            <a:ext cx="7905115" cy="65087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82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80"/>
              </a:spcBef>
            </a:pPr>
            <a:r>
              <a:rPr sz="3600" spc="-5" dirty="0"/>
              <a:t>İstihdam </a:t>
            </a:r>
            <a:r>
              <a:rPr sz="3600" dirty="0"/>
              <a:t>ve</a:t>
            </a:r>
            <a:r>
              <a:rPr sz="3600" spc="-25" dirty="0"/>
              <a:t> </a:t>
            </a:r>
            <a:r>
              <a:rPr sz="3600" spc="5" dirty="0"/>
              <a:t>İşsizlik</a:t>
            </a:r>
            <a:endParaRPr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792" y="695706"/>
            <a:ext cx="816292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Kasım ayında geçen </a:t>
            </a:r>
            <a:r>
              <a:rPr dirty="0"/>
              <a:t>aya </a:t>
            </a:r>
            <a:r>
              <a:rPr spc="-5" dirty="0"/>
              <a:t>göre istihdam edilenlerin </a:t>
            </a:r>
            <a:r>
              <a:rPr dirty="0"/>
              <a:t>sayısı </a:t>
            </a:r>
            <a:r>
              <a:rPr spc="-5" dirty="0"/>
              <a:t>228</a:t>
            </a:r>
            <a:r>
              <a:rPr spc="-30" dirty="0"/>
              <a:t> </a:t>
            </a:r>
            <a:r>
              <a:rPr dirty="0"/>
              <a:t>bin</a:t>
            </a:r>
          </a:p>
          <a:p>
            <a:pPr marL="12700">
              <a:lnSpc>
                <a:spcPct val="100000"/>
              </a:lnSpc>
            </a:pPr>
            <a:r>
              <a:rPr dirty="0"/>
              <a:t>kişi</a:t>
            </a:r>
            <a:r>
              <a:rPr spc="-40" dirty="0"/>
              <a:t> </a:t>
            </a:r>
            <a:r>
              <a:rPr spc="-5" dirty="0"/>
              <a:t>arttı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927860"/>
            <a:ext cx="9139555" cy="523240"/>
          </a:xfrm>
          <a:custGeom>
            <a:avLst/>
            <a:gdLst/>
            <a:ahLst/>
            <a:cxnLst/>
            <a:rect l="l" t="t" r="r" b="b"/>
            <a:pathLst>
              <a:path w="9139555" h="523239">
                <a:moveTo>
                  <a:pt x="9139428" y="0"/>
                </a:moveTo>
                <a:lnTo>
                  <a:pt x="0" y="0"/>
                </a:lnTo>
                <a:lnTo>
                  <a:pt x="0" y="522732"/>
                </a:lnTo>
                <a:lnTo>
                  <a:pt x="9139428" y="522732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8792" y="1305559"/>
            <a:ext cx="8076565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Geçen </a:t>
            </a:r>
            <a:r>
              <a:rPr sz="1800" spc="-10" dirty="0">
                <a:solidFill>
                  <a:srgbClr val="1F308D"/>
                </a:solidFill>
                <a:latin typeface="Tahoma"/>
                <a:cs typeface="Tahoma"/>
              </a:rPr>
              <a:t>yılın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aynı ayına göre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toplam istihdamdaki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artış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2,7 milyon, tarım dışındaki 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artış ise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2,4 milyon olarak</a:t>
            </a:r>
            <a:r>
              <a:rPr sz="1800" spc="3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gerçekleşti</a:t>
            </a:r>
            <a:endParaRPr sz="1800">
              <a:latin typeface="Tahoma"/>
              <a:cs typeface="Tahoma"/>
            </a:endParaRPr>
          </a:p>
          <a:p>
            <a:pPr marL="3118485" marR="525145" indent="-2211705">
              <a:lnSpc>
                <a:spcPct val="100000"/>
              </a:lnSpc>
              <a:spcBef>
                <a:spcPts val="835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Toplam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ve tarım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dışı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istihdam, mevsim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milyon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kişi,  Ocak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Kasım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579" y="6591401"/>
            <a:ext cx="2564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TÜİK, </a:t>
            </a:r>
            <a:r>
              <a:rPr sz="1200" spc="-15" dirty="0">
                <a:latin typeface="Tahoma"/>
                <a:cs typeface="Tahoma"/>
              </a:rPr>
              <a:t>TEPAV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80287" y="2700527"/>
            <a:ext cx="6190615" cy="2858770"/>
            <a:chOff x="780287" y="2700527"/>
            <a:chExt cx="6190615" cy="2858770"/>
          </a:xfrm>
        </p:grpSpPr>
        <p:sp>
          <p:nvSpPr>
            <p:cNvPr id="8" name="object 8"/>
            <p:cNvSpPr/>
            <p:nvPr/>
          </p:nvSpPr>
          <p:spPr>
            <a:xfrm>
              <a:off x="780287" y="2705099"/>
              <a:ext cx="6186170" cy="2854325"/>
            </a:xfrm>
            <a:custGeom>
              <a:avLst/>
              <a:gdLst/>
              <a:ahLst/>
              <a:cxnLst/>
              <a:rect l="l" t="t" r="r" b="b"/>
              <a:pathLst>
                <a:path w="6186170" h="2854325">
                  <a:moveTo>
                    <a:pt x="2353056" y="2785872"/>
                  </a:moveTo>
                  <a:lnTo>
                    <a:pt x="2353056" y="2854071"/>
                  </a:lnTo>
                </a:path>
                <a:path w="6186170" h="2854325">
                  <a:moveTo>
                    <a:pt x="1595628" y="2785872"/>
                  </a:moveTo>
                  <a:lnTo>
                    <a:pt x="1595628" y="2854071"/>
                  </a:lnTo>
                </a:path>
                <a:path w="6186170" h="2854325">
                  <a:moveTo>
                    <a:pt x="3125724" y="2785872"/>
                  </a:moveTo>
                  <a:lnTo>
                    <a:pt x="3125724" y="2854071"/>
                  </a:lnTo>
                </a:path>
                <a:path w="6186170" h="2854325">
                  <a:moveTo>
                    <a:pt x="67056" y="2785872"/>
                  </a:moveTo>
                  <a:lnTo>
                    <a:pt x="67056" y="2854071"/>
                  </a:lnTo>
                </a:path>
                <a:path w="6186170" h="2854325">
                  <a:moveTo>
                    <a:pt x="67056" y="2785872"/>
                  </a:moveTo>
                  <a:lnTo>
                    <a:pt x="67056" y="0"/>
                  </a:lnTo>
                </a:path>
                <a:path w="6186170" h="2854325">
                  <a:moveTo>
                    <a:pt x="0" y="2785872"/>
                  </a:moveTo>
                  <a:lnTo>
                    <a:pt x="67056" y="2785872"/>
                  </a:lnTo>
                </a:path>
                <a:path w="6186170" h="2854325">
                  <a:moveTo>
                    <a:pt x="0" y="2229612"/>
                  </a:moveTo>
                  <a:lnTo>
                    <a:pt x="67056" y="2229612"/>
                  </a:lnTo>
                </a:path>
                <a:path w="6186170" h="2854325">
                  <a:moveTo>
                    <a:pt x="0" y="1671827"/>
                  </a:moveTo>
                  <a:lnTo>
                    <a:pt x="67056" y="1671827"/>
                  </a:lnTo>
                </a:path>
                <a:path w="6186170" h="2854325">
                  <a:moveTo>
                    <a:pt x="0" y="1114044"/>
                  </a:moveTo>
                  <a:lnTo>
                    <a:pt x="67056" y="1114044"/>
                  </a:lnTo>
                </a:path>
                <a:path w="6186170" h="2854325">
                  <a:moveTo>
                    <a:pt x="0" y="557784"/>
                  </a:moveTo>
                  <a:lnTo>
                    <a:pt x="67056" y="557784"/>
                  </a:lnTo>
                </a:path>
                <a:path w="6186170" h="2854325">
                  <a:moveTo>
                    <a:pt x="0" y="0"/>
                  </a:moveTo>
                  <a:lnTo>
                    <a:pt x="67056" y="0"/>
                  </a:lnTo>
                </a:path>
                <a:path w="6186170" h="2854325">
                  <a:moveTo>
                    <a:pt x="443484" y="2785872"/>
                  </a:moveTo>
                  <a:lnTo>
                    <a:pt x="443484" y="2854071"/>
                  </a:lnTo>
                </a:path>
                <a:path w="6186170" h="2854325">
                  <a:moveTo>
                    <a:pt x="1972056" y="2785872"/>
                  </a:moveTo>
                  <a:lnTo>
                    <a:pt x="1972056" y="2854071"/>
                  </a:lnTo>
                </a:path>
                <a:path w="6186170" h="2854325">
                  <a:moveTo>
                    <a:pt x="824484" y="2785872"/>
                  </a:moveTo>
                  <a:lnTo>
                    <a:pt x="824484" y="2854071"/>
                  </a:lnTo>
                </a:path>
                <a:path w="6186170" h="2854325">
                  <a:moveTo>
                    <a:pt x="1210056" y="2785872"/>
                  </a:moveTo>
                  <a:lnTo>
                    <a:pt x="1210056" y="2854071"/>
                  </a:lnTo>
                </a:path>
                <a:path w="6186170" h="2854325">
                  <a:moveTo>
                    <a:pt x="2738628" y="2785872"/>
                  </a:moveTo>
                  <a:lnTo>
                    <a:pt x="2738628" y="2854071"/>
                  </a:lnTo>
                </a:path>
                <a:path w="6186170" h="2854325">
                  <a:moveTo>
                    <a:pt x="5035296" y="2785872"/>
                  </a:moveTo>
                  <a:lnTo>
                    <a:pt x="5035296" y="2854071"/>
                  </a:lnTo>
                </a:path>
                <a:path w="6186170" h="2854325">
                  <a:moveTo>
                    <a:pt x="3887724" y="2785872"/>
                  </a:moveTo>
                  <a:lnTo>
                    <a:pt x="3887724" y="2854071"/>
                  </a:lnTo>
                </a:path>
                <a:path w="6186170" h="2854325">
                  <a:moveTo>
                    <a:pt x="3506724" y="2785872"/>
                  </a:moveTo>
                  <a:lnTo>
                    <a:pt x="3506724" y="2854071"/>
                  </a:lnTo>
                </a:path>
                <a:path w="6186170" h="2854325">
                  <a:moveTo>
                    <a:pt x="4271772" y="2785872"/>
                  </a:moveTo>
                  <a:lnTo>
                    <a:pt x="4271772" y="2854071"/>
                  </a:lnTo>
                </a:path>
                <a:path w="6186170" h="2854325">
                  <a:moveTo>
                    <a:pt x="4657344" y="2785872"/>
                  </a:moveTo>
                  <a:lnTo>
                    <a:pt x="4657344" y="2854071"/>
                  </a:lnTo>
                </a:path>
                <a:path w="6186170" h="2854325">
                  <a:moveTo>
                    <a:pt x="5416296" y="2785872"/>
                  </a:moveTo>
                  <a:lnTo>
                    <a:pt x="5416296" y="2854071"/>
                  </a:lnTo>
                </a:path>
                <a:path w="6186170" h="2854325">
                  <a:moveTo>
                    <a:pt x="5800344" y="2785872"/>
                  </a:moveTo>
                  <a:lnTo>
                    <a:pt x="5800344" y="2854071"/>
                  </a:lnTo>
                </a:path>
                <a:path w="6186170" h="2854325">
                  <a:moveTo>
                    <a:pt x="6185916" y="2785872"/>
                  </a:moveTo>
                  <a:lnTo>
                    <a:pt x="6185916" y="2854071"/>
                  </a:lnTo>
                </a:path>
                <a:path w="6186170" h="2854325">
                  <a:moveTo>
                    <a:pt x="67056" y="2785872"/>
                  </a:moveTo>
                  <a:lnTo>
                    <a:pt x="6185916" y="278587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7724" y="2745485"/>
              <a:ext cx="5862955" cy="1293495"/>
            </a:xfrm>
            <a:custGeom>
              <a:avLst/>
              <a:gdLst/>
              <a:ahLst/>
              <a:cxnLst/>
              <a:rect l="l" t="t" r="r" b="b"/>
              <a:pathLst>
                <a:path w="5862955" h="1293495">
                  <a:moveTo>
                    <a:pt x="0" y="300609"/>
                  </a:moveTo>
                  <a:lnTo>
                    <a:pt x="32748" y="309231"/>
                  </a:lnTo>
                  <a:lnTo>
                    <a:pt x="65695" y="318436"/>
                  </a:lnTo>
                  <a:lnTo>
                    <a:pt x="98249" y="326380"/>
                  </a:lnTo>
                  <a:lnTo>
                    <a:pt x="129819" y="331215"/>
                  </a:lnTo>
                  <a:lnTo>
                    <a:pt x="159719" y="332184"/>
                  </a:lnTo>
                  <a:lnTo>
                    <a:pt x="188444" y="330295"/>
                  </a:lnTo>
                  <a:lnTo>
                    <a:pt x="217171" y="326643"/>
                  </a:lnTo>
                  <a:lnTo>
                    <a:pt x="247078" y="322325"/>
                  </a:lnTo>
                  <a:lnTo>
                    <a:pt x="278744" y="316684"/>
                  </a:lnTo>
                  <a:lnTo>
                    <a:pt x="311459" y="309387"/>
                  </a:lnTo>
                  <a:lnTo>
                    <a:pt x="344438" y="302305"/>
                  </a:lnTo>
                  <a:lnTo>
                    <a:pt x="376897" y="297306"/>
                  </a:lnTo>
                  <a:lnTo>
                    <a:pt x="408505" y="294548"/>
                  </a:lnTo>
                  <a:lnTo>
                    <a:pt x="439727" y="293147"/>
                  </a:lnTo>
                  <a:lnTo>
                    <a:pt x="470945" y="293413"/>
                  </a:lnTo>
                  <a:lnTo>
                    <a:pt x="502538" y="295655"/>
                  </a:lnTo>
                  <a:lnTo>
                    <a:pt x="534785" y="302912"/>
                  </a:lnTo>
                  <a:lnTo>
                    <a:pt x="567435" y="314086"/>
                  </a:lnTo>
                  <a:lnTo>
                    <a:pt x="600086" y="322998"/>
                  </a:lnTo>
                  <a:lnTo>
                    <a:pt x="632333" y="323468"/>
                  </a:lnTo>
                  <a:lnTo>
                    <a:pt x="663924" y="308754"/>
                  </a:lnTo>
                  <a:lnTo>
                    <a:pt x="695134" y="283860"/>
                  </a:lnTo>
                  <a:lnTo>
                    <a:pt x="726344" y="260228"/>
                  </a:lnTo>
                  <a:lnTo>
                    <a:pt x="757936" y="249300"/>
                  </a:lnTo>
                  <a:lnTo>
                    <a:pt x="790146" y="258351"/>
                  </a:lnTo>
                  <a:lnTo>
                    <a:pt x="822642" y="279796"/>
                  </a:lnTo>
                  <a:lnTo>
                    <a:pt x="855233" y="303075"/>
                  </a:lnTo>
                  <a:lnTo>
                    <a:pt x="887730" y="317626"/>
                  </a:lnTo>
                  <a:lnTo>
                    <a:pt x="920299" y="318218"/>
                  </a:lnTo>
                  <a:lnTo>
                    <a:pt x="952928" y="311308"/>
                  </a:lnTo>
                  <a:lnTo>
                    <a:pt x="985438" y="303875"/>
                  </a:lnTo>
                  <a:lnTo>
                    <a:pt x="1017651" y="302894"/>
                  </a:lnTo>
                  <a:lnTo>
                    <a:pt x="1049242" y="310981"/>
                  </a:lnTo>
                  <a:lnTo>
                    <a:pt x="1080452" y="324151"/>
                  </a:lnTo>
                  <a:lnTo>
                    <a:pt x="1111662" y="339488"/>
                  </a:lnTo>
                  <a:lnTo>
                    <a:pt x="1143254" y="354075"/>
                  </a:lnTo>
                  <a:lnTo>
                    <a:pt x="1175500" y="368173"/>
                  </a:lnTo>
                  <a:lnTo>
                    <a:pt x="1208151" y="382936"/>
                  </a:lnTo>
                  <a:lnTo>
                    <a:pt x="1240801" y="397081"/>
                  </a:lnTo>
                  <a:lnTo>
                    <a:pt x="1273048" y="409321"/>
                  </a:lnTo>
                  <a:lnTo>
                    <a:pt x="1304639" y="416063"/>
                  </a:lnTo>
                  <a:lnTo>
                    <a:pt x="1335849" y="419163"/>
                  </a:lnTo>
                  <a:lnTo>
                    <a:pt x="1367059" y="425215"/>
                  </a:lnTo>
                  <a:lnTo>
                    <a:pt x="1398651" y="440816"/>
                  </a:lnTo>
                  <a:lnTo>
                    <a:pt x="1430863" y="474559"/>
                  </a:lnTo>
                  <a:lnTo>
                    <a:pt x="1463373" y="520636"/>
                  </a:lnTo>
                  <a:lnTo>
                    <a:pt x="1496002" y="564046"/>
                  </a:lnTo>
                  <a:lnTo>
                    <a:pt x="1528572" y="589788"/>
                  </a:lnTo>
                  <a:lnTo>
                    <a:pt x="1561264" y="591752"/>
                  </a:lnTo>
                  <a:lnTo>
                    <a:pt x="1594183" y="578643"/>
                  </a:lnTo>
                  <a:lnTo>
                    <a:pt x="1626744" y="557676"/>
                  </a:lnTo>
                  <a:lnTo>
                    <a:pt x="1658366" y="536066"/>
                  </a:lnTo>
                  <a:lnTo>
                    <a:pt x="1688254" y="508831"/>
                  </a:lnTo>
                  <a:lnTo>
                    <a:pt x="1716976" y="474487"/>
                  </a:lnTo>
                  <a:lnTo>
                    <a:pt x="1745698" y="445216"/>
                  </a:lnTo>
                  <a:lnTo>
                    <a:pt x="1775587" y="433197"/>
                  </a:lnTo>
                  <a:lnTo>
                    <a:pt x="1807243" y="449818"/>
                  </a:lnTo>
                  <a:lnTo>
                    <a:pt x="1839960" y="485870"/>
                  </a:lnTo>
                  <a:lnTo>
                    <a:pt x="1872938" y="522636"/>
                  </a:lnTo>
                  <a:lnTo>
                    <a:pt x="1905381" y="541401"/>
                  </a:lnTo>
                  <a:lnTo>
                    <a:pt x="1936972" y="532020"/>
                  </a:lnTo>
                  <a:lnTo>
                    <a:pt x="1968182" y="506269"/>
                  </a:lnTo>
                  <a:lnTo>
                    <a:pt x="1999392" y="478018"/>
                  </a:lnTo>
                  <a:lnTo>
                    <a:pt x="2030983" y="461137"/>
                  </a:lnTo>
                  <a:lnTo>
                    <a:pt x="2063285" y="460634"/>
                  </a:lnTo>
                  <a:lnTo>
                    <a:pt x="2095944" y="468741"/>
                  </a:lnTo>
                  <a:lnTo>
                    <a:pt x="2128603" y="479871"/>
                  </a:lnTo>
                  <a:lnTo>
                    <a:pt x="2160905" y="488441"/>
                  </a:lnTo>
                  <a:lnTo>
                    <a:pt x="2192496" y="492640"/>
                  </a:lnTo>
                  <a:lnTo>
                    <a:pt x="2223706" y="495553"/>
                  </a:lnTo>
                  <a:lnTo>
                    <a:pt x="2254916" y="498943"/>
                  </a:lnTo>
                  <a:lnTo>
                    <a:pt x="2286508" y="504571"/>
                  </a:lnTo>
                  <a:lnTo>
                    <a:pt x="2318646" y="514685"/>
                  </a:lnTo>
                  <a:lnTo>
                    <a:pt x="2351119" y="527764"/>
                  </a:lnTo>
                  <a:lnTo>
                    <a:pt x="2383734" y="539914"/>
                  </a:lnTo>
                  <a:lnTo>
                    <a:pt x="2416302" y="547242"/>
                  </a:lnTo>
                  <a:lnTo>
                    <a:pt x="2448869" y="548028"/>
                  </a:lnTo>
                  <a:lnTo>
                    <a:pt x="2481484" y="544575"/>
                  </a:lnTo>
                  <a:lnTo>
                    <a:pt x="2513957" y="539027"/>
                  </a:lnTo>
                  <a:lnTo>
                    <a:pt x="2546096" y="533526"/>
                  </a:lnTo>
                  <a:lnTo>
                    <a:pt x="2577687" y="528982"/>
                  </a:lnTo>
                  <a:lnTo>
                    <a:pt x="2640107" y="517846"/>
                  </a:lnTo>
                  <a:lnTo>
                    <a:pt x="2704000" y="495145"/>
                  </a:lnTo>
                  <a:lnTo>
                    <a:pt x="2736659" y="477583"/>
                  </a:lnTo>
                  <a:lnTo>
                    <a:pt x="2769318" y="460974"/>
                  </a:lnTo>
                  <a:lnTo>
                    <a:pt x="2801620" y="449961"/>
                  </a:lnTo>
                  <a:lnTo>
                    <a:pt x="2833211" y="443319"/>
                  </a:lnTo>
                  <a:lnTo>
                    <a:pt x="2864421" y="439404"/>
                  </a:lnTo>
                  <a:lnTo>
                    <a:pt x="2895631" y="442227"/>
                  </a:lnTo>
                  <a:lnTo>
                    <a:pt x="2927223" y="455802"/>
                  </a:lnTo>
                  <a:lnTo>
                    <a:pt x="2959361" y="487739"/>
                  </a:lnTo>
                  <a:lnTo>
                    <a:pt x="2991834" y="533653"/>
                  </a:lnTo>
                  <a:lnTo>
                    <a:pt x="3024449" y="579854"/>
                  </a:lnTo>
                  <a:lnTo>
                    <a:pt x="3057016" y="612648"/>
                  </a:lnTo>
                  <a:lnTo>
                    <a:pt x="3088513" y="618642"/>
                  </a:lnTo>
                  <a:lnTo>
                    <a:pt x="3122390" y="610314"/>
                  </a:lnTo>
                  <a:lnTo>
                    <a:pt x="3156029" y="607058"/>
                  </a:lnTo>
                  <a:lnTo>
                    <a:pt x="3204539" y="659519"/>
                  </a:lnTo>
                  <a:lnTo>
                    <a:pt x="3221900" y="701165"/>
                  </a:lnTo>
                  <a:lnTo>
                    <a:pt x="3239035" y="750320"/>
                  </a:lnTo>
                  <a:lnTo>
                    <a:pt x="3256091" y="804097"/>
                  </a:lnTo>
                  <a:lnTo>
                    <a:pt x="3273211" y="859612"/>
                  </a:lnTo>
                  <a:lnTo>
                    <a:pt x="3290540" y="913979"/>
                  </a:lnTo>
                  <a:lnTo>
                    <a:pt x="3308223" y="964311"/>
                  </a:lnTo>
                  <a:lnTo>
                    <a:pt x="3326376" y="1015561"/>
                  </a:lnTo>
                  <a:lnTo>
                    <a:pt x="3344843" y="1072019"/>
                  </a:lnTo>
                  <a:lnTo>
                    <a:pt x="3363516" y="1129639"/>
                  </a:lnTo>
                  <a:lnTo>
                    <a:pt x="3382290" y="1184375"/>
                  </a:lnTo>
                  <a:lnTo>
                    <a:pt x="3401057" y="1232182"/>
                  </a:lnTo>
                  <a:lnTo>
                    <a:pt x="3419710" y="1269015"/>
                  </a:lnTo>
                  <a:lnTo>
                    <a:pt x="3463459" y="1293078"/>
                  </a:lnTo>
                  <a:lnTo>
                    <a:pt x="3488482" y="1270091"/>
                  </a:lnTo>
                  <a:lnTo>
                    <a:pt x="3513408" y="1231437"/>
                  </a:lnTo>
                  <a:lnTo>
                    <a:pt x="3538431" y="1186688"/>
                  </a:lnTo>
                  <a:lnTo>
                    <a:pt x="3563747" y="1145413"/>
                  </a:lnTo>
                  <a:lnTo>
                    <a:pt x="3589498" y="1102052"/>
                  </a:lnTo>
                  <a:lnTo>
                    <a:pt x="3615560" y="1050291"/>
                  </a:lnTo>
                  <a:lnTo>
                    <a:pt x="3641727" y="998340"/>
                  </a:lnTo>
                  <a:lnTo>
                    <a:pt x="3667789" y="954413"/>
                  </a:lnTo>
                  <a:lnTo>
                    <a:pt x="3693541" y="926719"/>
                  </a:lnTo>
                  <a:lnTo>
                    <a:pt x="3725132" y="924750"/>
                  </a:lnTo>
                  <a:lnTo>
                    <a:pt x="3756342" y="946785"/>
                  </a:lnTo>
                  <a:lnTo>
                    <a:pt x="3787552" y="971296"/>
                  </a:lnTo>
                  <a:lnTo>
                    <a:pt x="3819144" y="976757"/>
                  </a:lnTo>
                  <a:lnTo>
                    <a:pt x="3851354" y="953015"/>
                  </a:lnTo>
                  <a:lnTo>
                    <a:pt x="3883850" y="912939"/>
                  </a:lnTo>
                  <a:lnTo>
                    <a:pt x="3916441" y="869815"/>
                  </a:lnTo>
                  <a:lnTo>
                    <a:pt x="3948938" y="836929"/>
                  </a:lnTo>
                  <a:lnTo>
                    <a:pt x="4014136" y="804941"/>
                  </a:lnTo>
                  <a:lnTo>
                    <a:pt x="4078859" y="790193"/>
                  </a:lnTo>
                  <a:lnTo>
                    <a:pt x="4110450" y="787340"/>
                  </a:lnTo>
                  <a:lnTo>
                    <a:pt x="4141660" y="788511"/>
                  </a:lnTo>
                  <a:lnTo>
                    <a:pt x="4172870" y="790015"/>
                  </a:lnTo>
                  <a:lnTo>
                    <a:pt x="4204462" y="788162"/>
                  </a:lnTo>
                  <a:lnTo>
                    <a:pt x="4236708" y="780049"/>
                  </a:lnTo>
                  <a:lnTo>
                    <a:pt x="4269359" y="768223"/>
                  </a:lnTo>
                  <a:lnTo>
                    <a:pt x="4302009" y="757443"/>
                  </a:lnTo>
                  <a:lnTo>
                    <a:pt x="4334256" y="752475"/>
                  </a:lnTo>
                  <a:lnTo>
                    <a:pt x="4365847" y="760174"/>
                  </a:lnTo>
                  <a:lnTo>
                    <a:pt x="4397057" y="776065"/>
                  </a:lnTo>
                  <a:lnTo>
                    <a:pt x="4428267" y="788193"/>
                  </a:lnTo>
                  <a:lnTo>
                    <a:pt x="4459859" y="784605"/>
                  </a:lnTo>
                  <a:lnTo>
                    <a:pt x="4492069" y="755667"/>
                  </a:lnTo>
                  <a:lnTo>
                    <a:pt x="4524565" y="709977"/>
                  </a:lnTo>
                  <a:lnTo>
                    <a:pt x="4557156" y="662644"/>
                  </a:lnTo>
                  <a:lnTo>
                    <a:pt x="4589653" y="628776"/>
                  </a:lnTo>
                  <a:lnTo>
                    <a:pt x="4622419" y="617593"/>
                  </a:lnTo>
                  <a:lnTo>
                    <a:pt x="4655375" y="619220"/>
                  </a:lnTo>
                  <a:lnTo>
                    <a:pt x="4687951" y="620418"/>
                  </a:lnTo>
                  <a:lnTo>
                    <a:pt x="4719574" y="607949"/>
                  </a:lnTo>
                  <a:lnTo>
                    <a:pt x="4749462" y="571265"/>
                  </a:lnTo>
                  <a:lnTo>
                    <a:pt x="4778184" y="519842"/>
                  </a:lnTo>
                  <a:lnTo>
                    <a:pt x="4806906" y="470181"/>
                  </a:lnTo>
                  <a:lnTo>
                    <a:pt x="4836795" y="438785"/>
                  </a:lnTo>
                  <a:lnTo>
                    <a:pt x="4868451" y="434087"/>
                  </a:lnTo>
                  <a:lnTo>
                    <a:pt x="4901168" y="445881"/>
                  </a:lnTo>
                  <a:lnTo>
                    <a:pt x="4934146" y="462984"/>
                  </a:lnTo>
                  <a:lnTo>
                    <a:pt x="4966589" y="474217"/>
                  </a:lnTo>
                  <a:lnTo>
                    <a:pt x="4998180" y="481079"/>
                  </a:lnTo>
                  <a:lnTo>
                    <a:pt x="5029390" y="488061"/>
                  </a:lnTo>
                  <a:lnTo>
                    <a:pt x="5060600" y="488469"/>
                  </a:lnTo>
                  <a:lnTo>
                    <a:pt x="5092192" y="475614"/>
                  </a:lnTo>
                  <a:lnTo>
                    <a:pt x="5124493" y="441461"/>
                  </a:lnTo>
                  <a:lnTo>
                    <a:pt x="5157152" y="391652"/>
                  </a:lnTo>
                  <a:lnTo>
                    <a:pt x="5189811" y="340008"/>
                  </a:lnTo>
                  <a:lnTo>
                    <a:pt x="5222113" y="300354"/>
                  </a:lnTo>
                  <a:lnTo>
                    <a:pt x="5253704" y="276530"/>
                  </a:lnTo>
                  <a:lnTo>
                    <a:pt x="5316124" y="251027"/>
                  </a:lnTo>
                  <a:lnTo>
                    <a:pt x="5379854" y="241317"/>
                  </a:lnTo>
                  <a:lnTo>
                    <a:pt x="5412327" y="245443"/>
                  </a:lnTo>
                  <a:lnTo>
                    <a:pt x="5444942" y="247401"/>
                  </a:lnTo>
                  <a:lnTo>
                    <a:pt x="5477510" y="239013"/>
                  </a:lnTo>
                  <a:lnTo>
                    <a:pt x="5510077" y="214387"/>
                  </a:lnTo>
                  <a:lnTo>
                    <a:pt x="5542692" y="179070"/>
                  </a:lnTo>
                  <a:lnTo>
                    <a:pt x="5575165" y="142323"/>
                  </a:lnTo>
                  <a:lnTo>
                    <a:pt x="5607304" y="113411"/>
                  </a:lnTo>
                  <a:lnTo>
                    <a:pt x="5638895" y="95950"/>
                  </a:lnTo>
                  <a:lnTo>
                    <a:pt x="5670105" y="84597"/>
                  </a:lnTo>
                  <a:lnTo>
                    <a:pt x="5701315" y="75174"/>
                  </a:lnTo>
                  <a:lnTo>
                    <a:pt x="5732907" y="63500"/>
                  </a:lnTo>
                  <a:lnTo>
                    <a:pt x="5765119" y="48577"/>
                  </a:lnTo>
                  <a:lnTo>
                    <a:pt x="5797629" y="32607"/>
                  </a:lnTo>
                  <a:lnTo>
                    <a:pt x="5830258" y="16208"/>
                  </a:lnTo>
                  <a:lnTo>
                    <a:pt x="5862828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7724" y="4171695"/>
              <a:ext cx="5862955" cy="1204595"/>
            </a:xfrm>
            <a:custGeom>
              <a:avLst/>
              <a:gdLst/>
              <a:ahLst/>
              <a:cxnLst/>
              <a:rect l="l" t="t" r="r" b="b"/>
              <a:pathLst>
                <a:path w="5862955" h="1204595">
                  <a:moveTo>
                    <a:pt x="0" y="377189"/>
                  </a:moveTo>
                  <a:lnTo>
                    <a:pt x="32748" y="384752"/>
                  </a:lnTo>
                  <a:lnTo>
                    <a:pt x="65695" y="392922"/>
                  </a:lnTo>
                  <a:lnTo>
                    <a:pt x="98249" y="399924"/>
                  </a:lnTo>
                  <a:lnTo>
                    <a:pt x="129819" y="403986"/>
                  </a:lnTo>
                  <a:lnTo>
                    <a:pt x="159719" y="404276"/>
                  </a:lnTo>
                  <a:lnTo>
                    <a:pt x="188444" y="401923"/>
                  </a:lnTo>
                  <a:lnTo>
                    <a:pt x="217171" y="397807"/>
                  </a:lnTo>
                  <a:lnTo>
                    <a:pt x="247078" y="392810"/>
                  </a:lnTo>
                  <a:lnTo>
                    <a:pt x="278744" y="386036"/>
                  </a:lnTo>
                  <a:lnTo>
                    <a:pt x="311459" y="377380"/>
                  </a:lnTo>
                  <a:lnTo>
                    <a:pt x="344438" y="368915"/>
                  </a:lnTo>
                  <a:lnTo>
                    <a:pt x="376897" y="362711"/>
                  </a:lnTo>
                  <a:lnTo>
                    <a:pt x="408505" y="359245"/>
                  </a:lnTo>
                  <a:lnTo>
                    <a:pt x="439727" y="357457"/>
                  </a:lnTo>
                  <a:lnTo>
                    <a:pt x="470945" y="357122"/>
                  </a:lnTo>
                  <a:lnTo>
                    <a:pt x="502538" y="358012"/>
                  </a:lnTo>
                  <a:lnTo>
                    <a:pt x="534785" y="362819"/>
                  </a:lnTo>
                  <a:lnTo>
                    <a:pt x="567435" y="370744"/>
                  </a:lnTo>
                  <a:lnTo>
                    <a:pt x="600086" y="376336"/>
                  </a:lnTo>
                  <a:lnTo>
                    <a:pt x="632333" y="374141"/>
                  </a:lnTo>
                  <a:lnTo>
                    <a:pt x="663924" y="357903"/>
                  </a:lnTo>
                  <a:lnTo>
                    <a:pt x="695134" y="332152"/>
                  </a:lnTo>
                  <a:lnTo>
                    <a:pt x="726344" y="307615"/>
                  </a:lnTo>
                  <a:lnTo>
                    <a:pt x="757936" y="295020"/>
                  </a:lnTo>
                  <a:lnTo>
                    <a:pt x="790146" y="300946"/>
                  </a:lnTo>
                  <a:lnTo>
                    <a:pt x="822642" y="318420"/>
                  </a:lnTo>
                  <a:lnTo>
                    <a:pt x="855233" y="337847"/>
                  </a:lnTo>
                  <a:lnTo>
                    <a:pt x="887730" y="349630"/>
                  </a:lnTo>
                  <a:lnTo>
                    <a:pt x="920299" y="349196"/>
                  </a:lnTo>
                  <a:lnTo>
                    <a:pt x="952928" y="342344"/>
                  </a:lnTo>
                  <a:lnTo>
                    <a:pt x="985438" y="335039"/>
                  </a:lnTo>
                  <a:lnTo>
                    <a:pt x="1017651" y="333247"/>
                  </a:lnTo>
                  <a:lnTo>
                    <a:pt x="1080452" y="348519"/>
                  </a:lnTo>
                  <a:lnTo>
                    <a:pt x="1143254" y="372744"/>
                  </a:lnTo>
                  <a:lnTo>
                    <a:pt x="1208151" y="401272"/>
                  </a:lnTo>
                  <a:lnTo>
                    <a:pt x="1240801" y="415839"/>
                  </a:lnTo>
                  <a:lnTo>
                    <a:pt x="1273048" y="427608"/>
                  </a:lnTo>
                  <a:lnTo>
                    <a:pt x="1304639" y="432708"/>
                  </a:lnTo>
                  <a:lnTo>
                    <a:pt x="1335849" y="433355"/>
                  </a:lnTo>
                  <a:lnTo>
                    <a:pt x="1367059" y="436717"/>
                  </a:lnTo>
                  <a:lnTo>
                    <a:pt x="1398651" y="449960"/>
                  </a:lnTo>
                  <a:lnTo>
                    <a:pt x="1430863" y="481671"/>
                  </a:lnTo>
                  <a:lnTo>
                    <a:pt x="1463373" y="525811"/>
                  </a:lnTo>
                  <a:lnTo>
                    <a:pt x="1496002" y="567618"/>
                  </a:lnTo>
                  <a:lnTo>
                    <a:pt x="1528572" y="592327"/>
                  </a:lnTo>
                  <a:lnTo>
                    <a:pt x="1561264" y="594272"/>
                  </a:lnTo>
                  <a:lnTo>
                    <a:pt x="1594183" y="581882"/>
                  </a:lnTo>
                  <a:lnTo>
                    <a:pt x="1626744" y="561538"/>
                  </a:lnTo>
                  <a:lnTo>
                    <a:pt x="1658366" y="539622"/>
                  </a:lnTo>
                  <a:lnTo>
                    <a:pt x="1688254" y="510676"/>
                  </a:lnTo>
                  <a:lnTo>
                    <a:pt x="1716976" y="473694"/>
                  </a:lnTo>
                  <a:lnTo>
                    <a:pt x="1745698" y="441735"/>
                  </a:lnTo>
                  <a:lnTo>
                    <a:pt x="1775587" y="427862"/>
                  </a:lnTo>
                  <a:lnTo>
                    <a:pt x="1807243" y="444059"/>
                  </a:lnTo>
                  <a:lnTo>
                    <a:pt x="1839960" y="480472"/>
                  </a:lnTo>
                  <a:lnTo>
                    <a:pt x="1872938" y="517695"/>
                  </a:lnTo>
                  <a:lnTo>
                    <a:pt x="1905381" y="536320"/>
                  </a:lnTo>
                  <a:lnTo>
                    <a:pt x="1936972" y="525893"/>
                  </a:lnTo>
                  <a:lnTo>
                    <a:pt x="1968182" y="498522"/>
                  </a:lnTo>
                  <a:lnTo>
                    <a:pt x="1999392" y="468651"/>
                  </a:lnTo>
                  <a:lnTo>
                    <a:pt x="2030983" y="450722"/>
                  </a:lnTo>
                  <a:lnTo>
                    <a:pt x="2063285" y="450296"/>
                  </a:lnTo>
                  <a:lnTo>
                    <a:pt x="2095944" y="459025"/>
                  </a:lnTo>
                  <a:lnTo>
                    <a:pt x="2128603" y="470779"/>
                  </a:lnTo>
                  <a:lnTo>
                    <a:pt x="2160905" y="479424"/>
                  </a:lnTo>
                  <a:lnTo>
                    <a:pt x="2192496" y="482596"/>
                  </a:lnTo>
                  <a:lnTo>
                    <a:pt x="2223706" y="483743"/>
                  </a:lnTo>
                  <a:lnTo>
                    <a:pt x="2254916" y="485747"/>
                  </a:lnTo>
                  <a:lnTo>
                    <a:pt x="2286508" y="491489"/>
                  </a:lnTo>
                  <a:lnTo>
                    <a:pt x="2318646" y="504316"/>
                  </a:lnTo>
                  <a:lnTo>
                    <a:pt x="2351119" y="521906"/>
                  </a:lnTo>
                  <a:lnTo>
                    <a:pt x="2383734" y="538352"/>
                  </a:lnTo>
                  <a:lnTo>
                    <a:pt x="2416302" y="547751"/>
                  </a:lnTo>
                  <a:lnTo>
                    <a:pt x="2448869" y="547054"/>
                  </a:lnTo>
                  <a:lnTo>
                    <a:pt x="2481484" y="539892"/>
                  </a:lnTo>
                  <a:lnTo>
                    <a:pt x="2513957" y="530373"/>
                  </a:lnTo>
                  <a:lnTo>
                    <a:pt x="2546096" y="522604"/>
                  </a:lnTo>
                  <a:lnTo>
                    <a:pt x="2577687" y="518505"/>
                  </a:lnTo>
                  <a:lnTo>
                    <a:pt x="2608897" y="515524"/>
                  </a:lnTo>
                  <a:lnTo>
                    <a:pt x="2640107" y="511353"/>
                  </a:lnTo>
                  <a:lnTo>
                    <a:pt x="2671699" y="503681"/>
                  </a:lnTo>
                  <a:lnTo>
                    <a:pt x="2704000" y="489277"/>
                  </a:lnTo>
                  <a:lnTo>
                    <a:pt x="2736659" y="470265"/>
                  </a:lnTo>
                  <a:lnTo>
                    <a:pt x="2769318" y="452372"/>
                  </a:lnTo>
                  <a:lnTo>
                    <a:pt x="2801620" y="441324"/>
                  </a:lnTo>
                  <a:lnTo>
                    <a:pt x="2833211" y="438683"/>
                  </a:lnTo>
                  <a:lnTo>
                    <a:pt x="2864421" y="441436"/>
                  </a:lnTo>
                  <a:lnTo>
                    <a:pt x="2895631" y="448165"/>
                  </a:lnTo>
                  <a:lnTo>
                    <a:pt x="2927223" y="457453"/>
                  </a:lnTo>
                  <a:lnTo>
                    <a:pt x="2959361" y="471336"/>
                  </a:lnTo>
                  <a:lnTo>
                    <a:pt x="2991834" y="489743"/>
                  </a:lnTo>
                  <a:lnTo>
                    <a:pt x="3024449" y="508103"/>
                  </a:lnTo>
                  <a:lnTo>
                    <a:pt x="3057016" y="521842"/>
                  </a:lnTo>
                  <a:lnTo>
                    <a:pt x="3089673" y="525720"/>
                  </a:lnTo>
                  <a:lnTo>
                    <a:pt x="3122437" y="523525"/>
                  </a:lnTo>
                  <a:lnTo>
                    <a:pt x="3154939" y="524236"/>
                  </a:lnTo>
                  <a:lnTo>
                    <a:pt x="3215800" y="558627"/>
                  </a:lnTo>
                  <a:lnTo>
                    <a:pt x="3247564" y="589772"/>
                  </a:lnTo>
                  <a:lnTo>
                    <a:pt x="3279304" y="633751"/>
                  </a:lnTo>
                  <a:lnTo>
                    <a:pt x="3308223" y="694054"/>
                  </a:lnTo>
                  <a:lnTo>
                    <a:pt x="3320892" y="733089"/>
                  </a:lnTo>
                  <a:lnTo>
                    <a:pt x="3333731" y="782574"/>
                  </a:lnTo>
                  <a:lnTo>
                    <a:pt x="3346703" y="839496"/>
                  </a:lnTo>
                  <a:lnTo>
                    <a:pt x="3359770" y="900841"/>
                  </a:lnTo>
                  <a:lnTo>
                    <a:pt x="3372897" y="963596"/>
                  </a:lnTo>
                  <a:lnTo>
                    <a:pt x="3386047" y="1024747"/>
                  </a:lnTo>
                  <a:lnTo>
                    <a:pt x="3399183" y="1081281"/>
                  </a:lnTo>
                  <a:lnTo>
                    <a:pt x="3412269" y="1130183"/>
                  </a:lnTo>
                  <a:lnTo>
                    <a:pt x="3425268" y="1168440"/>
                  </a:lnTo>
                  <a:lnTo>
                    <a:pt x="3459265" y="1204279"/>
                  </a:lnTo>
                  <a:lnTo>
                    <a:pt x="3480162" y="1188188"/>
                  </a:lnTo>
                  <a:lnTo>
                    <a:pt x="3500945" y="1153667"/>
                  </a:lnTo>
                  <a:lnTo>
                    <a:pt x="3521728" y="1109622"/>
                  </a:lnTo>
                  <a:lnTo>
                    <a:pt x="3542625" y="1064956"/>
                  </a:lnTo>
                  <a:lnTo>
                    <a:pt x="3563747" y="1028572"/>
                  </a:lnTo>
                  <a:lnTo>
                    <a:pt x="3589498" y="988686"/>
                  </a:lnTo>
                  <a:lnTo>
                    <a:pt x="3615560" y="943509"/>
                  </a:lnTo>
                  <a:lnTo>
                    <a:pt x="3641727" y="899606"/>
                  </a:lnTo>
                  <a:lnTo>
                    <a:pt x="3667789" y="863542"/>
                  </a:lnTo>
                  <a:lnTo>
                    <a:pt x="3693541" y="841882"/>
                  </a:lnTo>
                  <a:lnTo>
                    <a:pt x="3725132" y="845643"/>
                  </a:lnTo>
                  <a:lnTo>
                    <a:pt x="3756342" y="872537"/>
                  </a:lnTo>
                  <a:lnTo>
                    <a:pt x="3787552" y="900265"/>
                  </a:lnTo>
                  <a:lnTo>
                    <a:pt x="3819144" y="906526"/>
                  </a:lnTo>
                  <a:lnTo>
                    <a:pt x="3851354" y="879546"/>
                  </a:lnTo>
                  <a:lnTo>
                    <a:pt x="3883850" y="833088"/>
                  </a:lnTo>
                  <a:lnTo>
                    <a:pt x="3916441" y="783439"/>
                  </a:lnTo>
                  <a:lnTo>
                    <a:pt x="3948938" y="746886"/>
                  </a:lnTo>
                  <a:lnTo>
                    <a:pt x="4014136" y="718915"/>
                  </a:lnTo>
                  <a:lnTo>
                    <a:pt x="4078859" y="710183"/>
                  </a:lnTo>
                  <a:lnTo>
                    <a:pt x="4110450" y="707407"/>
                  </a:lnTo>
                  <a:lnTo>
                    <a:pt x="4141660" y="707596"/>
                  </a:lnTo>
                  <a:lnTo>
                    <a:pt x="4172870" y="707808"/>
                  </a:lnTo>
                  <a:lnTo>
                    <a:pt x="4204462" y="705103"/>
                  </a:lnTo>
                  <a:lnTo>
                    <a:pt x="4236708" y="696845"/>
                  </a:lnTo>
                  <a:lnTo>
                    <a:pt x="4269359" y="685133"/>
                  </a:lnTo>
                  <a:lnTo>
                    <a:pt x="4302009" y="674421"/>
                  </a:lnTo>
                  <a:lnTo>
                    <a:pt x="4334256" y="669162"/>
                  </a:lnTo>
                  <a:lnTo>
                    <a:pt x="4365847" y="675479"/>
                  </a:lnTo>
                  <a:lnTo>
                    <a:pt x="4397057" y="689308"/>
                  </a:lnTo>
                  <a:lnTo>
                    <a:pt x="4428267" y="700113"/>
                  </a:lnTo>
                  <a:lnTo>
                    <a:pt x="4459859" y="697356"/>
                  </a:lnTo>
                  <a:lnTo>
                    <a:pt x="4492069" y="673161"/>
                  </a:lnTo>
                  <a:lnTo>
                    <a:pt x="4524565" y="634857"/>
                  </a:lnTo>
                  <a:lnTo>
                    <a:pt x="4557156" y="594719"/>
                  </a:lnTo>
                  <a:lnTo>
                    <a:pt x="4589653" y="565022"/>
                  </a:lnTo>
                  <a:lnTo>
                    <a:pt x="4622419" y="553086"/>
                  </a:lnTo>
                  <a:lnTo>
                    <a:pt x="4655375" y="551068"/>
                  </a:lnTo>
                  <a:lnTo>
                    <a:pt x="4687951" y="548217"/>
                  </a:lnTo>
                  <a:lnTo>
                    <a:pt x="4719574" y="533780"/>
                  </a:lnTo>
                  <a:lnTo>
                    <a:pt x="4749462" y="498201"/>
                  </a:lnTo>
                  <a:lnTo>
                    <a:pt x="4778184" y="449452"/>
                  </a:lnTo>
                  <a:lnTo>
                    <a:pt x="4806906" y="403086"/>
                  </a:lnTo>
                  <a:lnTo>
                    <a:pt x="4836795" y="374649"/>
                  </a:lnTo>
                  <a:lnTo>
                    <a:pt x="4868451" y="373534"/>
                  </a:lnTo>
                  <a:lnTo>
                    <a:pt x="4901168" y="389635"/>
                  </a:lnTo>
                  <a:lnTo>
                    <a:pt x="4934146" y="409547"/>
                  </a:lnTo>
                  <a:lnTo>
                    <a:pt x="4966589" y="419861"/>
                  </a:lnTo>
                  <a:lnTo>
                    <a:pt x="5029390" y="412765"/>
                  </a:lnTo>
                  <a:lnTo>
                    <a:pt x="5092192" y="383285"/>
                  </a:lnTo>
                  <a:lnTo>
                    <a:pt x="5124493" y="354599"/>
                  </a:lnTo>
                  <a:lnTo>
                    <a:pt x="5157152" y="316864"/>
                  </a:lnTo>
                  <a:lnTo>
                    <a:pt x="5189811" y="278844"/>
                  </a:lnTo>
                  <a:lnTo>
                    <a:pt x="5222113" y="249300"/>
                  </a:lnTo>
                  <a:lnTo>
                    <a:pt x="5284914" y="218328"/>
                  </a:lnTo>
                  <a:lnTo>
                    <a:pt x="5347716" y="204215"/>
                  </a:lnTo>
                  <a:lnTo>
                    <a:pt x="5379854" y="203965"/>
                  </a:lnTo>
                  <a:lnTo>
                    <a:pt x="5412327" y="209168"/>
                  </a:lnTo>
                  <a:lnTo>
                    <a:pt x="5444942" y="212181"/>
                  </a:lnTo>
                  <a:lnTo>
                    <a:pt x="5477510" y="205358"/>
                  </a:lnTo>
                  <a:lnTo>
                    <a:pt x="5510077" y="182834"/>
                  </a:lnTo>
                  <a:lnTo>
                    <a:pt x="5542692" y="150034"/>
                  </a:lnTo>
                  <a:lnTo>
                    <a:pt x="5575165" y="115972"/>
                  </a:lnTo>
                  <a:lnTo>
                    <a:pt x="5607304" y="89661"/>
                  </a:lnTo>
                  <a:lnTo>
                    <a:pt x="5638895" y="74610"/>
                  </a:lnTo>
                  <a:lnTo>
                    <a:pt x="5670105" y="65643"/>
                  </a:lnTo>
                  <a:lnTo>
                    <a:pt x="5701315" y="58747"/>
                  </a:lnTo>
                  <a:lnTo>
                    <a:pt x="5732907" y="49910"/>
                  </a:lnTo>
                  <a:lnTo>
                    <a:pt x="5765119" y="38129"/>
                  </a:lnTo>
                  <a:lnTo>
                    <a:pt x="5797629" y="25574"/>
                  </a:lnTo>
                  <a:lnTo>
                    <a:pt x="5830258" y="12709"/>
                  </a:lnTo>
                  <a:lnTo>
                    <a:pt x="5862828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22859" y="4231894"/>
            <a:ext cx="248285" cy="1383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24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Tahoma"/>
                <a:cs typeface="Tahoma"/>
              </a:rPr>
              <a:t>22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Tahoma"/>
                <a:cs typeface="Tahoma"/>
              </a:rPr>
              <a:t>20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859" y="3117342"/>
            <a:ext cx="248285" cy="826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28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26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859" y="2559811"/>
            <a:ext cx="248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30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3234" y="5615737"/>
            <a:ext cx="6389370" cy="71882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18</a:t>
            </a:r>
            <a:endParaRPr sz="1600">
              <a:latin typeface="Tahoma"/>
              <a:cs typeface="Tahoma"/>
            </a:endParaRPr>
          </a:p>
          <a:p>
            <a:pPr marL="12700" marR="5080" indent="125095" algn="r">
              <a:lnSpc>
                <a:spcPts val="3000"/>
              </a:lnSpc>
              <a:spcBef>
                <a:spcPts val="240"/>
              </a:spcBef>
            </a:pPr>
            <a:r>
              <a:rPr sz="1600" spc="-5" dirty="0">
                <a:latin typeface="Tahoma"/>
                <a:cs typeface="Tahoma"/>
              </a:rPr>
              <a:t>Nis-</a:t>
            </a:r>
            <a:r>
              <a:rPr sz="1600" spc="5" dirty="0">
                <a:latin typeface="Tahoma"/>
                <a:cs typeface="Tahoma"/>
              </a:rPr>
              <a:t>18  </a:t>
            </a:r>
            <a:r>
              <a:rPr sz="1600" dirty="0">
                <a:latin typeface="Tahoma"/>
                <a:cs typeface="Tahoma"/>
              </a:rPr>
              <a:t>Te</a:t>
            </a:r>
            <a:r>
              <a:rPr sz="1600" spc="5" dirty="0">
                <a:latin typeface="Tahoma"/>
                <a:cs typeface="Tahoma"/>
              </a:rPr>
              <a:t>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18</a:t>
            </a:r>
            <a:endParaRPr sz="16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840"/>
              </a:spcBef>
            </a:pPr>
            <a:r>
              <a:rPr sz="1600" dirty="0">
                <a:latin typeface="Tahoma"/>
                <a:cs typeface="Tahoma"/>
              </a:rPr>
              <a:t>E</a:t>
            </a:r>
            <a:r>
              <a:rPr sz="1600" spc="-5" dirty="0">
                <a:latin typeface="Tahoma"/>
                <a:cs typeface="Tahoma"/>
              </a:rPr>
              <a:t>k</a:t>
            </a:r>
            <a:r>
              <a:rPr sz="1600" spc="-10" dirty="0">
                <a:latin typeface="Tahoma"/>
                <a:cs typeface="Tahoma"/>
              </a:rPr>
              <a:t>i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18</a:t>
            </a:r>
            <a:endParaRPr sz="1600">
              <a:latin typeface="Tahoma"/>
              <a:cs typeface="Tahoma"/>
            </a:endParaRPr>
          </a:p>
          <a:p>
            <a:pPr marL="12700" marR="5080" indent="53340" algn="r">
              <a:lnSpc>
                <a:spcPct val="156900"/>
              </a:lnSpc>
              <a:spcBef>
                <a:spcPts val="25"/>
              </a:spcBef>
            </a:pPr>
            <a:r>
              <a:rPr sz="1600" dirty="0">
                <a:latin typeface="Tahoma"/>
                <a:cs typeface="Tahoma"/>
              </a:rPr>
              <a:t>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19  </a:t>
            </a:r>
            <a:r>
              <a:rPr sz="1600" spc="-5" dirty="0">
                <a:latin typeface="Tahoma"/>
                <a:cs typeface="Tahoma"/>
              </a:rPr>
              <a:t>Nis-</a:t>
            </a:r>
            <a:r>
              <a:rPr sz="1600" spc="5" dirty="0">
                <a:latin typeface="Tahoma"/>
                <a:cs typeface="Tahoma"/>
              </a:rPr>
              <a:t>19  </a:t>
            </a:r>
            <a:r>
              <a:rPr sz="1600" dirty="0">
                <a:latin typeface="Tahoma"/>
                <a:cs typeface="Tahoma"/>
              </a:rPr>
              <a:t>Te</a:t>
            </a:r>
            <a:r>
              <a:rPr sz="1600" spc="5" dirty="0">
                <a:latin typeface="Tahoma"/>
                <a:cs typeface="Tahoma"/>
              </a:rPr>
              <a:t>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19  E</a:t>
            </a:r>
            <a:r>
              <a:rPr sz="1600" spc="-5" dirty="0">
                <a:latin typeface="Tahoma"/>
                <a:cs typeface="Tahoma"/>
              </a:rPr>
              <a:t>k</a:t>
            </a:r>
            <a:r>
              <a:rPr sz="1600" spc="-10" dirty="0">
                <a:latin typeface="Tahoma"/>
                <a:cs typeface="Tahoma"/>
              </a:rPr>
              <a:t>i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19  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20  </a:t>
            </a:r>
            <a:r>
              <a:rPr sz="1600" spc="-5" dirty="0">
                <a:latin typeface="Tahoma"/>
                <a:cs typeface="Tahoma"/>
              </a:rPr>
              <a:t>Nis-</a:t>
            </a:r>
            <a:r>
              <a:rPr sz="1600" spc="5" dirty="0">
                <a:latin typeface="Tahoma"/>
                <a:cs typeface="Tahoma"/>
              </a:rPr>
              <a:t>20  </a:t>
            </a:r>
            <a:r>
              <a:rPr sz="1600" dirty="0">
                <a:latin typeface="Tahoma"/>
                <a:cs typeface="Tahoma"/>
              </a:rPr>
              <a:t>Te</a:t>
            </a:r>
            <a:r>
              <a:rPr sz="1600" spc="5" dirty="0">
                <a:latin typeface="Tahoma"/>
                <a:cs typeface="Tahoma"/>
              </a:rPr>
              <a:t>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20  E</a:t>
            </a:r>
            <a:r>
              <a:rPr sz="1600" spc="-5" dirty="0">
                <a:latin typeface="Tahoma"/>
                <a:cs typeface="Tahoma"/>
              </a:rPr>
              <a:t>k</a:t>
            </a:r>
            <a:r>
              <a:rPr sz="1600" spc="-10" dirty="0">
                <a:latin typeface="Tahoma"/>
                <a:cs typeface="Tahoma"/>
              </a:rPr>
              <a:t>i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20  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spc="-5" dirty="0">
                <a:latin typeface="Tahoma"/>
                <a:cs typeface="Tahoma"/>
              </a:rPr>
              <a:t>a-</a:t>
            </a:r>
            <a:r>
              <a:rPr sz="1600" dirty="0">
                <a:latin typeface="Tahoma"/>
                <a:cs typeface="Tahoma"/>
              </a:rPr>
              <a:t>21  </a:t>
            </a:r>
            <a:r>
              <a:rPr sz="1600" spc="-5" dirty="0">
                <a:latin typeface="Tahoma"/>
                <a:cs typeface="Tahoma"/>
              </a:rPr>
              <a:t>Nis-</a:t>
            </a:r>
            <a:r>
              <a:rPr sz="1600" spc="5" dirty="0">
                <a:latin typeface="Tahoma"/>
                <a:cs typeface="Tahoma"/>
              </a:rPr>
              <a:t>21  </a:t>
            </a:r>
            <a:r>
              <a:rPr sz="1600" dirty="0">
                <a:latin typeface="Tahoma"/>
                <a:cs typeface="Tahoma"/>
              </a:rPr>
              <a:t>Tem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21  E</a:t>
            </a:r>
            <a:r>
              <a:rPr sz="1600" spc="-5" dirty="0">
                <a:latin typeface="Tahoma"/>
                <a:cs typeface="Tahoma"/>
              </a:rPr>
              <a:t>k</a:t>
            </a:r>
            <a:r>
              <a:rPr sz="1600" spc="-10" dirty="0">
                <a:latin typeface="Tahoma"/>
                <a:cs typeface="Tahoma"/>
              </a:rPr>
              <a:t>i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21  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60793" y="2693288"/>
            <a:ext cx="1722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C00000"/>
                </a:solidFill>
                <a:latin typeface="Tahoma"/>
                <a:cs typeface="Tahoma"/>
              </a:rPr>
              <a:t>Toplam</a:t>
            </a:r>
            <a:r>
              <a:rPr sz="1600" b="1" spc="-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Tahoma"/>
                <a:cs typeface="Tahoma"/>
              </a:rPr>
              <a:t>istihdam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60793" y="4038346"/>
            <a:ext cx="19742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3306C"/>
                </a:solidFill>
                <a:latin typeface="Tahoma"/>
                <a:cs typeface="Tahoma"/>
              </a:rPr>
              <a:t>Tarım dışı</a:t>
            </a:r>
            <a:r>
              <a:rPr sz="1600" b="1" spc="25" dirty="0">
                <a:solidFill>
                  <a:srgbClr val="1330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13306C"/>
                </a:solidFill>
                <a:latin typeface="Tahoma"/>
                <a:cs typeface="Tahoma"/>
              </a:rPr>
              <a:t>istihdam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91" y="2005583"/>
            <a:ext cx="9131935" cy="307975"/>
          </a:xfrm>
          <a:custGeom>
            <a:avLst/>
            <a:gdLst/>
            <a:ahLst/>
            <a:cxnLst/>
            <a:rect l="l" t="t" r="r" b="b"/>
            <a:pathLst>
              <a:path w="9131935" h="307975">
                <a:moveTo>
                  <a:pt x="0" y="307848"/>
                </a:moveTo>
                <a:lnTo>
                  <a:pt x="9131808" y="307848"/>
                </a:lnTo>
                <a:lnTo>
                  <a:pt x="9131808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0926" y="2037333"/>
            <a:ext cx="84620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İşsizlik ve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işgücüne katılım oranı,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arındırılmış, %, Ocak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Kasım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322" y="6603898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322" y="1027938"/>
            <a:ext cx="7498715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400"/>
              </a:lnSpc>
              <a:spcBef>
                <a:spcPts val="105"/>
              </a:spcBef>
            </a:pPr>
            <a:r>
              <a:rPr spc="-5" dirty="0"/>
              <a:t>Kasım ayında </a:t>
            </a:r>
            <a:r>
              <a:rPr spc="5" dirty="0"/>
              <a:t>işsizlik </a:t>
            </a:r>
            <a:r>
              <a:rPr spc="-5" dirty="0"/>
              <a:t>oranı %11,2 seviyesinde </a:t>
            </a:r>
            <a:r>
              <a:rPr dirty="0"/>
              <a:t>sabit</a:t>
            </a:r>
            <a:r>
              <a:rPr spc="-60" dirty="0"/>
              <a:t> </a:t>
            </a:r>
            <a:r>
              <a:rPr dirty="0"/>
              <a:t>kaldı</a:t>
            </a:r>
          </a:p>
          <a:p>
            <a:pPr marL="12700">
              <a:lnSpc>
                <a:spcPts val="2160"/>
              </a:lnSpc>
              <a:tabLst>
                <a:tab pos="5644515" algn="l"/>
              </a:tabLst>
            </a:pPr>
            <a:r>
              <a:rPr sz="1800" b="0" spc="-5" dirty="0">
                <a:latin typeface="Tahoma"/>
                <a:cs typeface="Tahoma"/>
              </a:rPr>
              <a:t>İşgücüne katılım oranı %52,5’e, tarım dışı</a:t>
            </a:r>
            <a:r>
              <a:rPr sz="1800" b="0" spc="110" dirty="0">
                <a:latin typeface="Tahoma"/>
                <a:cs typeface="Tahoma"/>
              </a:rPr>
              <a:t> </a:t>
            </a:r>
            <a:r>
              <a:rPr sz="1800" b="0" spc="-5" dirty="0">
                <a:latin typeface="Tahoma"/>
                <a:cs typeface="Tahoma"/>
              </a:rPr>
              <a:t>işsizlik</a:t>
            </a:r>
            <a:r>
              <a:rPr sz="1800" b="0" spc="30" dirty="0">
                <a:latin typeface="Tahoma"/>
                <a:cs typeface="Tahoma"/>
              </a:rPr>
              <a:t> </a:t>
            </a:r>
            <a:r>
              <a:rPr sz="1800" b="0" dirty="0">
                <a:latin typeface="Tahoma"/>
                <a:cs typeface="Tahoma"/>
              </a:rPr>
              <a:t>oranı	ise </a:t>
            </a:r>
            <a:r>
              <a:rPr sz="1800" b="0" spc="-5" dirty="0">
                <a:latin typeface="Tahoma"/>
                <a:cs typeface="Tahoma"/>
              </a:rPr>
              <a:t>13,1’e</a:t>
            </a:r>
            <a:r>
              <a:rPr sz="1800" b="0" spc="-40" dirty="0">
                <a:latin typeface="Tahoma"/>
                <a:cs typeface="Tahoma"/>
              </a:rPr>
              <a:t> </a:t>
            </a:r>
            <a:r>
              <a:rPr sz="1800" b="0" spc="-5" dirty="0">
                <a:latin typeface="Tahoma"/>
                <a:cs typeface="Tahoma"/>
              </a:rPr>
              <a:t>yükseldi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84047" y="2525267"/>
            <a:ext cx="8362315" cy="3165475"/>
            <a:chOff x="384047" y="2525267"/>
            <a:chExt cx="8362315" cy="3165475"/>
          </a:xfrm>
        </p:grpSpPr>
        <p:sp>
          <p:nvSpPr>
            <p:cNvPr id="8" name="object 8"/>
            <p:cNvSpPr/>
            <p:nvPr/>
          </p:nvSpPr>
          <p:spPr>
            <a:xfrm>
              <a:off x="481583" y="4363211"/>
              <a:ext cx="97790" cy="1323340"/>
            </a:xfrm>
            <a:custGeom>
              <a:avLst/>
              <a:gdLst/>
              <a:ahLst/>
              <a:cxnLst/>
              <a:rect l="l" t="t" r="r" b="b"/>
              <a:pathLst>
                <a:path w="97790" h="1323339">
                  <a:moveTo>
                    <a:pt x="97536" y="0"/>
                  </a:moveTo>
                  <a:lnTo>
                    <a:pt x="0" y="0"/>
                  </a:lnTo>
                  <a:lnTo>
                    <a:pt x="0" y="1322832"/>
                  </a:lnTo>
                  <a:lnTo>
                    <a:pt x="97536" y="1322832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4047" y="2711195"/>
              <a:ext cx="59690" cy="2974975"/>
            </a:xfrm>
            <a:custGeom>
              <a:avLst/>
              <a:gdLst/>
              <a:ahLst/>
              <a:cxnLst/>
              <a:rect l="l" t="t" r="r" b="b"/>
              <a:pathLst>
                <a:path w="59690" h="2974975">
                  <a:moveTo>
                    <a:pt x="59436" y="2974847"/>
                  </a:moveTo>
                  <a:lnTo>
                    <a:pt x="59436" y="0"/>
                  </a:lnTo>
                </a:path>
                <a:path w="59690" h="2974975">
                  <a:moveTo>
                    <a:pt x="0" y="2974847"/>
                  </a:moveTo>
                  <a:lnTo>
                    <a:pt x="59436" y="2974847"/>
                  </a:lnTo>
                </a:path>
                <a:path w="59690" h="2974975">
                  <a:moveTo>
                    <a:pt x="0" y="2380487"/>
                  </a:moveTo>
                  <a:lnTo>
                    <a:pt x="59436" y="2380487"/>
                  </a:lnTo>
                </a:path>
                <a:path w="59690" h="2974975">
                  <a:moveTo>
                    <a:pt x="0" y="1784603"/>
                  </a:moveTo>
                  <a:lnTo>
                    <a:pt x="59436" y="1784603"/>
                  </a:lnTo>
                </a:path>
                <a:path w="59690" h="2974975">
                  <a:moveTo>
                    <a:pt x="0" y="1190243"/>
                  </a:moveTo>
                  <a:lnTo>
                    <a:pt x="59436" y="1190243"/>
                  </a:lnTo>
                </a:path>
                <a:path w="59690" h="2974975">
                  <a:moveTo>
                    <a:pt x="0" y="595883"/>
                  </a:moveTo>
                  <a:lnTo>
                    <a:pt x="59436" y="595883"/>
                  </a:lnTo>
                </a:path>
                <a:path w="59690" h="2974975">
                  <a:moveTo>
                    <a:pt x="0" y="0"/>
                  </a:moveTo>
                  <a:lnTo>
                    <a:pt x="5943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6844" y="4242815"/>
              <a:ext cx="7990840" cy="1443355"/>
            </a:xfrm>
            <a:custGeom>
              <a:avLst/>
              <a:gdLst/>
              <a:ahLst/>
              <a:cxnLst/>
              <a:rect l="l" t="t" r="r" b="b"/>
              <a:pathLst>
                <a:path w="7990840" h="1443354">
                  <a:moveTo>
                    <a:pt x="97536" y="149352"/>
                  </a:moveTo>
                  <a:lnTo>
                    <a:pt x="0" y="149352"/>
                  </a:lnTo>
                  <a:lnTo>
                    <a:pt x="0" y="1443228"/>
                  </a:lnTo>
                  <a:lnTo>
                    <a:pt x="97536" y="1443228"/>
                  </a:lnTo>
                  <a:lnTo>
                    <a:pt x="97536" y="149352"/>
                  </a:lnTo>
                  <a:close/>
                </a:path>
                <a:path w="7990840" h="1443354">
                  <a:moveTo>
                    <a:pt x="272796" y="149352"/>
                  </a:moveTo>
                  <a:lnTo>
                    <a:pt x="175247" y="149352"/>
                  </a:lnTo>
                  <a:lnTo>
                    <a:pt x="175247" y="1443228"/>
                  </a:lnTo>
                  <a:lnTo>
                    <a:pt x="272796" y="1443228"/>
                  </a:lnTo>
                  <a:lnTo>
                    <a:pt x="272796" y="149352"/>
                  </a:lnTo>
                  <a:close/>
                </a:path>
                <a:path w="7990840" h="1443354">
                  <a:moveTo>
                    <a:pt x="448056" y="105156"/>
                  </a:moveTo>
                  <a:lnTo>
                    <a:pt x="350520" y="105156"/>
                  </a:lnTo>
                  <a:lnTo>
                    <a:pt x="350520" y="1443228"/>
                  </a:lnTo>
                  <a:lnTo>
                    <a:pt x="448056" y="1443228"/>
                  </a:lnTo>
                  <a:lnTo>
                    <a:pt x="448056" y="105156"/>
                  </a:lnTo>
                  <a:close/>
                </a:path>
                <a:path w="7990840" h="1443354">
                  <a:moveTo>
                    <a:pt x="624840" y="74676"/>
                  </a:moveTo>
                  <a:lnTo>
                    <a:pt x="527304" y="74676"/>
                  </a:lnTo>
                  <a:lnTo>
                    <a:pt x="527304" y="1443228"/>
                  </a:lnTo>
                  <a:lnTo>
                    <a:pt x="624840" y="1443228"/>
                  </a:lnTo>
                  <a:lnTo>
                    <a:pt x="624840" y="74676"/>
                  </a:lnTo>
                  <a:close/>
                </a:path>
                <a:path w="7990840" h="1443354">
                  <a:moveTo>
                    <a:pt x="800100" y="105156"/>
                  </a:moveTo>
                  <a:lnTo>
                    <a:pt x="702564" y="105156"/>
                  </a:lnTo>
                  <a:lnTo>
                    <a:pt x="702564" y="1443228"/>
                  </a:lnTo>
                  <a:lnTo>
                    <a:pt x="800100" y="1443228"/>
                  </a:lnTo>
                  <a:lnTo>
                    <a:pt x="800100" y="105156"/>
                  </a:lnTo>
                  <a:close/>
                </a:path>
                <a:path w="7990840" h="1443354">
                  <a:moveTo>
                    <a:pt x="975360" y="30480"/>
                  </a:moveTo>
                  <a:lnTo>
                    <a:pt x="877824" y="30480"/>
                  </a:lnTo>
                  <a:lnTo>
                    <a:pt x="877824" y="1443228"/>
                  </a:lnTo>
                  <a:lnTo>
                    <a:pt x="975360" y="1443228"/>
                  </a:lnTo>
                  <a:lnTo>
                    <a:pt x="975360" y="30480"/>
                  </a:lnTo>
                  <a:close/>
                </a:path>
                <a:path w="7990840" h="1443354">
                  <a:moveTo>
                    <a:pt x="1150620" y="74676"/>
                  </a:moveTo>
                  <a:lnTo>
                    <a:pt x="1053084" y="74676"/>
                  </a:lnTo>
                  <a:lnTo>
                    <a:pt x="1053084" y="1443228"/>
                  </a:lnTo>
                  <a:lnTo>
                    <a:pt x="1150620" y="1443228"/>
                  </a:lnTo>
                  <a:lnTo>
                    <a:pt x="1150620" y="74676"/>
                  </a:lnTo>
                  <a:close/>
                </a:path>
                <a:path w="7990840" h="1443354">
                  <a:moveTo>
                    <a:pt x="1325880" y="30480"/>
                  </a:moveTo>
                  <a:lnTo>
                    <a:pt x="1228344" y="30480"/>
                  </a:lnTo>
                  <a:lnTo>
                    <a:pt x="1228344" y="1443228"/>
                  </a:lnTo>
                  <a:lnTo>
                    <a:pt x="1325880" y="1443228"/>
                  </a:lnTo>
                  <a:lnTo>
                    <a:pt x="1325880" y="30480"/>
                  </a:lnTo>
                  <a:close/>
                </a:path>
                <a:path w="7990840" h="1443354">
                  <a:moveTo>
                    <a:pt x="1501140" y="74676"/>
                  </a:moveTo>
                  <a:lnTo>
                    <a:pt x="1403604" y="74676"/>
                  </a:lnTo>
                  <a:lnTo>
                    <a:pt x="1403604" y="1443228"/>
                  </a:lnTo>
                  <a:lnTo>
                    <a:pt x="1501140" y="1443228"/>
                  </a:lnTo>
                  <a:lnTo>
                    <a:pt x="1501140" y="74676"/>
                  </a:lnTo>
                  <a:close/>
                </a:path>
                <a:path w="7990840" h="1443354">
                  <a:moveTo>
                    <a:pt x="1676400" y="89916"/>
                  </a:moveTo>
                  <a:lnTo>
                    <a:pt x="1578864" y="89916"/>
                  </a:lnTo>
                  <a:lnTo>
                    <a:pt x="1578864" y="1443228"/>
                  </a:lnTo>
                  <a:lnTo>
                    <a:pt x="1676400" y="1443228"/>
                  </a:lnTo>
                  <a:lnTo>
                    <a:pt x="1676400" y="89916"/>
                  </a:lnTo>
                  <a:close/>
                </a:path>
                <a:path w="7990840" h="1443354">
                  <a:moveTo>
                    <a:pt x="1851660" y="74676"/>
                  </a:moveTo>
                  <a:lnTo>
                    <a:pt x="1754124" y="74676"/>
                  </a:lnTo>
                  <a:lnTo>
                    <a:pt x="1754124" y="1443228"/>
                  </a:lnTo>
                  <a:lnTo>
                    <a:pt x="1851660" y="1443228"/>
                  </a:lnTo>
                  <a:lnTo>
                    <a:pt x="1851660" y="74676"/>
                  </a:lnTo>
                  <a:close/>
                </a:path>
                <a:path w="7990840" h="1443354">
                  <a:moveTo>
                    <a:pt x="2026920" y="179832"/>
                  </a:moveTo>
                  <a:lnTo>
                    <a:pt x="1929384" y="179832"/>
                  </a:lnTo>
                  <a:lnTo>
                    <a:pt x="1929384" y="1443228"/>
                  </a:lnTo>
                  <a:lnTo>
                    <a:pt x="2026920" y="1443228"/>
                  </a:lnTo>
                  <a:lnTo>
                    <a:pt x="2026920" y="179832"/>
                  </a:lnTo>
                  <a:close/>
                </a:path>
                <a:path w="7990840" h="1443354">
                  <a:moveTo>
                    <a:pt x="2202180" y="89916"/>
                  </a:moveTo>
                  <a:lnTo>
                    <a:pt x="2104644" y="89916"/>
                  </a:lnTo>
                  <a:lnTo>
                    <a:pt x="2104644" y="1443228"/>
                  </a:lnTo>
                  <a:lnTo>
                    <a:pt x="2202180" y="1443228"/>
                  </a:lnTo>
                  <a:lnTo>
                    <a:pt x="2202180" y="89916"/>
                  </a:lnTo>
                  <a:close/>
                </a:path>
                <a:path w="7990840" h="1443354">
                  <a:moveTo>
                    <a:pt x="2377440" y="0"/>
                  </a:moveTo>
                  <a:lnTo>
                    <a:pt x="2281428" y="0"/>
                  </a:lnTo>
                  <a:lnTo>
                    <a:pt x="2281428" y="1443228"/>
                  </a:lnTo>
                  <a:lnTo>
                    <a:pt x="2377440" y="1443228"/>
                  </a:lnTo>
                  <a:lnTo>
                    <a:pt x="2377440" y="0"/>
                  </a:lnTo>
                  <a:close/>
                </a:path>
                <a:path w="7990840" h="1443354">
                  <a:moveTo>
                    <a:pt x="2554224" y="134112"/>
                  </a:moveTo>
                  <a:lnTo>
                    <a:pt x="2456688" y="134112"/>
                  </a:lnTo>
                  <a:lnTo>
                    <a:pt x="2456688" y="1443228"/>
                  </a:lnTo>
                  <a:lnTo>
                    <a:pt x="2554224" y="1443228"/>
                  </a:lnTo>
                  <a:lnTo>
                    <a:pt x="2554224" y="134112"/>
                  </a:lnTo>
                  <a:close/>
                </a:path>
                <a:path w="7990840" h="1443354">
                  <a:moveTo>
                    <a:pt x="2729484" y="60960"/>
                  </a:moveTo>
                  <a:lnTo>
                    <a:pt x="2631935" y="60960"/>
                  </a:lnTo>
                  <a:lnTo>
                    <a:pt x="2631935" y="1443228"/>
                  </a:lnTo>
                  <a:lnTo>
                    <a:pt x="2729484" y="1443228"/>
                  </a:lnTo>
                  <a:lnTo>
                    <a:pt x="2729484" y="60960"/>
                  </a:lnTo>
                  <a:close/>
                </a:path>
                <a:path w="7990840" h="1443354">
                  <a:moveTo>
                    <a:pt x="2904744" y="105156"/>
                  </a:moveTo>
                  <a:lnTo>
                    <a:pt x="2807208" y="105156"/>
                  </a:lnTo>
                  <a:lnTo>
                    <a:pt x="2807208" y="1443228"/>
                  </a:lnTo>
                  <a:lnTo>
                    <a:pt x="2904744" y="1443228"/>
                  </a:lnTo>
                  <a:lnTo>
                    <a:pt x="2904744" y="105156"/>
                  </a:lnTo>
                  <a:close/>
                </a:path>
                <a:path w="7990840" h="1443354">
                  <a:moveTo>
                    <a:pt x="3080004" y="105156"/>
                  </a:moveTo>
                  <a:lnTo>
                    <a:pt x="2982468" y="105156"/>
                  </a:lnTo>
                  <a:lnTo>
                    <a:pt x="2982468" y="1443228"/>
                  </a:lnTo>
                  <a:lnTo>
                    <a:pt x="3080004" y="1443228"/>
                  </a:lnTo>
                  <a:lnTo>
                    <a:pt x="3080004" y="105156"/>
                  </a:lnTo>
                  <a:close/>
                </a:path>
                <a:path w="7990840" h="1443354">
                  <a:moveTo>
                    <a:pt x="3255264" y="149352"/>
                  </a:moveTo>
                  <a:lnTo>
                    <a:pt x="3157728" y="149352"/>
                  </a:lnTo>
                  <a:lnTo>
                    <a:pt x="3157728" y="1443228"/>
                  </a:lnTo>
                  <a:lnTo>
                    <a:pt x="3255264" y="1443228"/>
                  </a:lnTo>
                  <a:lnTo>
                    <a:pt x="3255264" y="149352"/>
                  </a:lnTo>
                  <a:close/>
                </a:path>
                <a:path w="7990840" h="1443354">
                  <a:moveTo>
                    <a:pt x="3430524" y="149352"/>
                  </a:moveTo>
                  <a:lnTo>
                    <a:pt x="3332988" y="149352"/>
                  </a:lnTo>
                  <a:lnTo>
                    <a:pt x="3332988" y="1443228"/>
                  </a:lnTo>
                  <a:lnTo>
                    <a:pt x="3430524" y="1443228"/>
                  </a:lnTo>
                  <a:lnTo>
                    <a:pt x="3430524" y="149352"/>
                  </a:lnTo>
                  <a:close/>
                </a:path>
                <a:path w="7990840" h="1443354">
                  <a:moveTo>
                    <a:pt x="3605784" y="179832"/>
                  </a:moveTo>
                  <a:lnTo>
                    <a:pt x="3508248" y="179832"/>
                  </a:lnTo>
                  <a:lnTo>
                    <a:pt x="3508248" y="1443228"/>
                  </a:lnTo>
                  <a:lnTo>
                    <a:pt x="3605784" y="1443228"/>
                  </a:lnTo>
                  <a:lnTo>
                    <a:pt x="3605784" y="179832"/>
                  </a:lnTo>
                  <a:close/>
                </a:path>
                <a:path w="7990840" h="1443354">
                  <a:moveTo>
                    <a:pt x="3781044" y="149352"/>
                  </a:moveTo>
                  <a:lnTo>
                    <a:pt x="3683508" y="149352"/>
                  </a:lnTo>
                  <a:lnTo>
                    <a:pt x="3683508" y="1443228"/>
                  </a:lnTo>
                  <a:lnTo>
                    <a:pt x="3781044" y="1443228"/>
                  </a:lnTo>
                  <a:lnTo>
                    <a:pt x="3781044" y="149352"/>
                  </a:lnTo>
                  <a:close/>
                </a:path>
                <a:path w="7990840" h="1443354">
                  <a:moveTo>
                    <a:pt x="3956304" y="164592"/>
                  </a:moveTo>
                  <a:lnTo>
                    <a:pt x="3858768" y="164592"/>
                  </a:lnTo>
                  <a:lnTo>
                    <a:pt x="3858768" y="1443228"/>
                  </a:lnTo>
                  <a:lnTo>
                    <a:pt x="3956304" y="1443228"/>
                  </a:lnTo>
                  <a:lnTo>
                    <a:pt x="3956304" y="164592"/>
                  </a:lnTo>
                  <a:close/>
                </a:path>
                <a:path w="7990840" h="1443354">
                  <a:moveTo>
                    <a:pt x="4131564" y="358140"/>
                  </a:moveTo>
                  <a:lnTo>
                    <a:pt x="4034028" y="358140"/>
                  </a:lnTo>
                  <a:lnTo>
                    <a:pt x="4034028" y="1443228"/>
                  </a:lnTo>
                  <a:lnTo>
                    <a:pt x="4131564" y="1443228"/>
                  </a:lnTo>
                  <a:lnTo>
                    <a:pt x="4131564" y="358140"/>
                  </a:lnTo>
                  <a:close/>
                </a:path>
                <a:path w="7990840" h="1443354">
                  <a:moveTo>
                    <a:pt x="4306824" y="417576"/>
                  </a:moveTo>
                  <a:lnTo>
                    <a:pt x="4210812" y="417576"/>
                  </a:lnTo>
                  <a:lnTo>
                    <a:pt x="4210812" y="1443228"/>
                  </a:lnTo>
                  <a:lnTo>
                    <a:pt x="4306824" y="1443228"/>
                  </a:lnTo>
                  <a:lnTo>
                    <a:pt x="4306824" y="417576"/>
                  </a:lnTo>
                  <a:close/>
                </a:path>
                <a:path w="7990840" h="1443354">
                  <a:moveTo>
                    <a:pt x="4483608" y="729996"/>
                  </a:moveTo>
                  <a:lnTo>
                    <a:pt x="4386072" y="729996"/>
                  </a:lnTo>
                  <a:lnTo>
                    <a:pt x="4386072" y="1443228"/>
                  </a:lnTo>
                  <a:lnTo>
                    <a:pt x="4483608" y="1443228"/>
                  </a:lnTo>
                  <a:lnTo>
                    <a:pt x="4483608" y="729996"/>
                  </a:lnTo>
                  <a:close/>
                </a:path>
                <a:path w="7990840" h="1443354">
                  <a:moveTo>
                    <a:pt x="4658868" y="1042416"/>
                  </a:moveTo>
                  <a:lnTo>
                    <a:pt x="4561332" y="1042416"/>
                  </a:lnTo>
                  <a:lnTo>
                    <a:pt x="4561332" y="1443228"/>
                  </a:lnTo>
                  <a:lnTo>
                    <a:pt x="4658868" y="1443228"/>
                  </a:lnTo>
                  <a:lnTo>
                    <a:pt x="4658868" y="1042416"/>
                  </a:lnTo>
                  <a:close/>
                </a:path>
                <a:path w="7990840" h="1443354">
                  <a:moveTo>
                    <a:pt x="4834128" y="923544"/>
                  </a:moveTo>
                  <a:lnTo>
                    <a:pt x="4736592" y="923544"/>
                  </a:lnTo>
                  <a:lnTo>
                    <a:pt x="4736592" y="1443228"/>
                  </a:lnTo>
                  <a:lnTo>
                    <a:pt x="4834128" y="1443228"/>
                  </a:lnTo>
                  <a:lnTo>
                    <a:pt x="4834128" y="923544"/>
                  </a:lnTo>
                  <a:close/>
                </a:path>
                <a:path w="7990840" h="1443354">
                  <a:moveTo>
                    <a:pt x="5009388" y="699516"/>
                  </a:moveTo>
                  <a:lnTo>
                    <a:pt x="4911852" y="699516"/>
                  </a:lnTo>
                  <a:lnTo>
                    <a:pt x="4911852" y="1443228"/>
                  </a:lnTo>
                  <a:lnTo>
                    <a:pt x="5009388" y="1443228"/>
                  </a:lnTo>
                  <a:lnTo>
                    <a:pt x="5009388" y="699516"/>
                  </a:lnTo>
                  <a:close/>
                </a:path>
                <a:path w="7990840" h="1443354">
                  <a:moveTo>
                    <a:pt x="5184648" y="670560"/>
                  </a:moveTo>
                  <a:lnTo>
                    <a:pt x="5087112" y="670560"/>
                  </a:lnTo>
                  <a:lnTo>
                    <a:pt x="5087112" y="1443228"/>
                  </a:lnTo>
                  <a:lnTo>
                    <a:pt x="5184648" y="1443228"/>
                  </a:lnTo>
                  <a:lnTo>
                    <a:pt x="5184648" y="670560"/>
                  </a:lnTo>
                  <a:close/>
                </a:path>
                <a:path w="7990840" h="1443354">
                  <a:moveTo>
                    <a:pt x="5359908" y="670560"/>
                  </a:moveTo>
                  <a:lnTo>
                    <a:pt x="5262372" y="670560"/>
                  </a:lnTo>
                  <a:lnTo>
                    <a:pt x="5262372" y="1443228"/>
                  </a:lnTo>
                  <a:lnTo>
                    <a:pt x="5359908" y="1443228"/>
                  </a:lnTo>
                  <a:lnTo>
                    <a:pt x="5359908" y="670560"/>
                  </a:lnTo>
                  <a:close/>
                </a:path>
                <a:path w="7990840" h="1443354">
                  <a:moveTo>
                    <a:pt x="5535168" y="655320"/>
                  </a:moveTo>
                  <a:lnTo>
                    <a:pt x="5437632" y="655320"/>
                  </a:lnTo>
                  <a:lnTo>
                    <a:pt x="5437632" y="1443228"/>
                  </a:lnTo>
                  <a:lnTo>
                    <a:pt x="5535168" y="1443228"/>
                  </a:lnTo>
                  <a:lnTo>
                    <a:pt x="5535168" y="655320"/>
                  </a:lnTo>
                  <a:close/>
                </a:path>
                <a:path w="7990840" h="1443354">
                  <a:moveTo>
                    <a:pt x="5710428" y="640080"/>
                  </a:moveTo>
                  <a:lnTo>
                    <a:pt x="5612892" y="640080"/>
                  </a:lnTo>
                  <a:lnTo>
                    <a:pt x="5612892" y="1443228"/>
                  </a:lnTo>
                  <a:lnTo>
                    <a:pt x="5710428" y="1443228"/>
                  </a:lnTo>
                  <a:lnTo>
                    <a:pt x="5710428" y="640080"/>
                  </a:lnTo>
                  <a:close/>
                </a:path>
                <a:path w="7990840" h="1443354">
                  <a:moveTo>
                    <a:pt x="5885675" y="624840"/>
                  </a:moveTo>
                  <a:lnTo>
                    <a:pt x="5788152" y="624840"/>
                  </a:lnTo>
                  <a:lnTo>
                    <a:pt x="5788152" y="1443228"/>
                  </a:lnTo>
                  <a:lnTo>
                    <a:pt x="5885675" y="1443228"/>
                  </a:lnTo>
                  <a:lnTo>
                    <a:pt x="5885675" y="624840"/>
                  </a:lnTo>
                  <a:close/>
                </a:path>
                <a:path w="7990840" h="1443354">
                  <a:moveTo>
                    <a:pt x="6060948" y="684276"/>
                  </a:moveTo>
                  <a:lnTo>
                    <a:pt x="5963412" y="684276"/>
                  </a:lnTo>
                  <a:lnTo>
                    <a:pt x="5963412" y="1443228"/>
                  </a:lnTo>
                  <a:lnTo>
                    <a:pt x="6060948" y="1443228"/>
                  </a:lnTo>
                  <a:lnTo>
                    <a:pt x="6060948" y="684276"/>
                  </a:lnTo>
                  <a:close/>
                </a:path>
                <a:path w="7990840" h="1443354">
                  <a:moveTo>
                    <a:pt x="6236208" y="551688"/>
                  </a:moveTo>
                  <a:lnTo>
                    <a:pt x="6140196" y="551688"/>
                  </a:lnTo>
                  <a:lnTo>
                    <a:pt x="6140196" y="1443228"/>
                  </a:lnTo>
                  <a:lnTo>
                    <a:pt x="6236208" y="1443228"/>
                  </a:lnTo>
                  <a:lnTo>
                    <a:pt x="6236208" y="551688"/>
                  </a:lnTo>
                  <a:close/>
                </a:path>
                <a:path w="7990840" h="1443354">
                  <a:moveTo>
                    <a:pt x="6412992" y="505968"/>
                  </a:moveTo>
                  <a:lnTo>
                    <a:pt x="6315456" y="505968"/>
                  </a:lnTo>
                  <a:lnTo>
                    <a:pt x="6315456" y="1443228"/>
                  </a:lnTo>
                  <a:lnTo>
                    <a:pt x="6412992" y="1443228"/>
                  </a:lnTo>
                  <a:lnTo>
                    <a:pt x="6412992" y="505968"/>
                  </a:lnTo>
                  <a:close/>
                </a:path>
                <a:path w="7990840" h="1443354">
                  <a:moveTo>
                    <a:pt x="6588252" y="358140"/>
                  </a:moveTo>
                  <a:lnTo>
                    <a:pt x="6490716" y="358140"/>
                  </a:lnTo>
                  <a:lnTo>
                    <a:pt x="6490716" y="1443228"/>
                  </a:lnTo>
                  <a:lnTo>
                    <a:pt x="6588252" y="1443228"/>
                  </a:lnTo>
                  <a:lnTo>
                    <a:pt x="6588252" y="358140"/>
                  </a:lnTo>
                  <a:close/>
                </a:path>
                <a:path w="7990840" h="1443354">
                  <a:moveTo>
                    <a:pt x="6763512" y="373380"/>
                  </a:moveTo>
                  <a:lnTo>
                    <a:pt x="6665976" y="373380"/>
                  </a:lnTo>
                  <a:lnTo>
                    <a:pt x="6665976" y="1443228"/>
                  </a:lnTo>
                  <a:lnTo>
                    <a:pt x="6763512" y="1443228"/>
                  </a:lnTo>
                  <a:lnTo>
                    <a:pt x="6763512" y="373380"/>
                  </a:lnTo>
                  <a:close/>
                </a:path>
                <a:path w="7990840" h="1443354">
                  <a:moveTo>
                    <a:pt x="6938772" y="446532"/>
                  </a:moveTo>
                  <a:lnTo>
                    <a:pt x="6841236" y="446532"/>
                  </a:lnTo>
                  <a:lnTo>
                    <a:pt x="6841236" y="1443228"/>
                  </a:lnTo>
                  <a:lnTo>
                    <a:pt x="6938772" y="1443228"/>
                  </a:lnTo>
                  <a:lnTo>
                    <a:pt x="6938772" y="446532"/>
                  </a:lnTo>
                  <a:close/>
                </a:path>
                <a:path w="7990840" h="1443354">
                  <a:moveTo>
                    <a:pt x="7114032" y="461772"/>
                  </a:moveTo>
                  <a:lnTo>
                    <a:pt x="7016496" y="461772"/>
                  </a:lnTo>
                  <a:lnTo>
                    <a:pt x="7016496" y="1443228"/>
                  </a:lnTo>
                  <a:lnTo>
                    <a:pt x="7114032" y="1443228"/>
                  </a:lnTo>
                  <a:lnTo>
                    <a:pt x="7114032" y="461772"/>
                  </a:lnTo>
                  <a:close/>
                </a:path>
                <a:path w="7990840" h="1443354">
                  <a:moveTo>
                    <a:pt x="7289292" y="312420"/>
                  </a:moveTo>
                  <a:lnTo>
                    <a:pt x="7191756" y="312420"/>
                  </a:lnTo>
                  <a:lnTo>
                    <a:pt x="7191756" y="1443228"/>
                  </a:lnTo>
                  <a:lnTo>
                    <a:pt x="7289292" y="1443228"/>
                  </a:lnTo>
                  <a:lnTo>
                    <a:pt x="7289292" y="312420"/>
                  </a:lnTo>
                  <a:close/>
                </a:path>
                <a:path w="7990840" h="1443354">
                  <a:moveTo>
                    <a:pt x="7464552" y="327660"/>
                  </a:moveTo>
                  <a:lnTo>
                    <a:pt x="7367016" y="327660"/>
                  </a:lnTo>
                  <a:lnTo>
                    <a:pt x="7367016" y="1443228"/>
                  </a:lnTo>
                  <a:lnTo>
                    <a:pt x="7464552" y="1443228"/>
                  </a:lnTo>
                  <a:lnTo>
                    <a:pt x="7464552" y="327660"/>
                  </a:lnTo>
                  <a:close/>
                </a:path>
                <a:path w="7990840" h="1443354">
                  <a:moveTo>
                    <a:pt x="7639812" y="252984"/>
                  </a:moveTo>
                  <a:lnTo>
                    <a:pt x="7542276" y="252984"/>
                  </a:lnTo>
                  <a:lnTo>
                    <a:pt x="7542276" y="1443228"/>
                  </a:lnTo>
                  <a:lnTo>
                    <a:pt x="7639812" y="1443228"/>
                  </a:lnTo>
                  <a:lnTo>
                    <a:pt x="7639812" y="252984"/>
                  </a:lnTo>
                  <a:close/>
                </a:path>
                <a:path w="7990840" h="1443354">
                  <a:moveTo>
                    <a:pt x="7815072" y="239268"/>
                  </a:moveTo>
                  <a:lnTo>
                    <a:pt x="7717536" y="239268"/>
                  </a:lnTo>
                  <a:lnTo>
                    <a:pt x="7717536" y="1443228"/>
                  </a:lnTo>
                  <a:lnTo>
                    <a:pt x="7815072" y="1443228"/>
                  </a:lnTo>
                  <a:lnTo>
                    <a:pt x="7815072" y="239268"/>
                  </a:lnTo>
                  <a:close/>
                </a:path>
                <a:path w="7990840" h="1443354">
                  <a:moveTo>
                    <a:pt x="7990332" y="179832"/>
                  </a:moveTo>
                  <a:lnTo>
                    <a:pt x="7892796" y="179832"/>
                  </a:lnTo>
                  <a:lnTo>
                    <a:pt x="7892796" y="1443228"/>
                  </a:lnTo>
                  <a:lnTo>
                    <a:pt x="7990332" y="1443228"/>
                  </a:lnTo>
                  <a:lnTo>
                    <a:pt x="7990332" y="17983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3483" y="2711195"/>
              <a:ext cx="8303259" cy="2974975"/>
            </a:xfrm>
            <a:custGeom>
              <a:avLst/>
              <a:gdLst/>
              <a:ahLst/>
              <a:cxnLst/>
              <a:rect l="l" t="t" r="r" b="b"/>
              <a:pathLst>
                <a:path w="8303259" h="2974975">
                  <a:moveTo>
                    <a:pt x="8243316" y="2974847"/>
                  </a:moveTo>
                  <a:lnTo>
                    <a:pt x="8243316" y="0"/>
                  </a:lnTo>
                </a:path>
                <a:path w="8303259" h="2974975">
                  <a:moveTo>
                    <a:pt x="8243316" y="2974847"/>
                  </a:moveTo>
                  <a:lnTo>
                    <a:pt x="8302752" y="2974847"/>
                  </a:lnTo>
                </a:path>
                <a:path w="8303259" h="2974975">
                  <a:moveTo>
                    <a:pt x="8243316" y="1984247"/>
                  </a:moveTo>
                  <a:lnTo>
                    <a:pt x="8302752" y="1984247"/>
                  </a:lnTo>
                </a:path>
                <a:path w="8303259" h="2974975">
                  <a:moveTo>
                    <a:pt x="8243316" y="992123"/>
                  </a:moveTo>
                  <a:lnTo>
                    <a:pt x="8302752" y="992123"/>
                  </a:lnTo>
                </a:path>
                <a:path w="8303259" h="2974975">
                  <a:moveTo>
                    <a:pt x="8243316" y="0"/>
                  </a:moveTo>
                  <a:lnTo>
                    <a:pt x="8302752" y="0"/>
                  </a:lnTo>
                </a:path>
                <a:path w="8303259" h="2974975">
                  <a:moveTo>
                    <a:pt x="0" y="2974847"/>
                  </a:moveTo>
                  <a:lnTo>
                    <a:pt x="8243316" y="297484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0618" y="4099813"/>
              <a:ext cx="8068945" cy="1140460"/>
            </a:xfrm>
            <a:custGeom>
              <a:avLst/>
              <a:gdLst/>
              <a:ahLst/>
              <a:cxnLst/>
              <a:rect l="l" t="t" r="r" b="b"/>
              <a:pathLst>
                <a:path w="8068945" h="1140460">
                  <a:moveTo>
                    <a:pt x="0" y="1140333"/>
                  </a:moveTo>
                  <a:lnTo>
                    <a:pt x="43845" y="1126789"/>
                  </a:lnTo>
                  <a:lnTo>
                    <a:pt x="87695" y="1112472"/>
                  </a:lnTo>
                  <a:lnTo>
                    <a:pt x="131546" y="1099702"/>
                  </a:lnTo>
                  <a:lnTo>
                    <a:pt x="175399" y="1090803"/>
                  </a:lnTo>
                  <a:lnTo>
                    <a:pt x="219250" y="1088481"/>
                  </a:lnTo>
                  <a:lnTo>
                    <a:pt x="263099" y="1090803"/>
                  </a:lnTo>
                  <a:lnTo>
                    <a:pt x="306948" y="1093124"/>
                  </a:lnTo>
                  <a:lnTo>
                    <a:pt x="350799" y="1090803"/>
                  </a:lnTo>
                  <a:lnTo>
                    <a:pt x="394650" y="1083061"/>
                  </a:lnTo>
                  <a:lnTo>
                    <a:pt x="438499" y="1072213"/>
                  </a:lnTo>
                  <a:lnTo>
                    <a:pt x="482347" y="1058245"/>
                  </a:lnTo>
                  <a:lnTo>
                    <a:pt x="526199" y="1041146"/>
                  </a:lnTo>
                  <a:lnTo>
                    <a:pt x="570050" y="1018113"/>
                  </a:lnTo>
                  <a:lnTo>
                    <a:pt x="613898" y="990044"/>
                  </a:lnTo>
                  <a:lnTo>
                    <a:pt x="657747" y="962761"/>
                  </a:lnTo>
                  <a:lnTo>
                    <a:pt x="701598" y="942086"/>
                  </a:lnTo>
                  <a:lnTo>
                    <a:pt x="745452" y="930624"/>
                  </a:lnTo>
                  <a:lnTo>
                    <a:pt x="789300" y="924972"/>
                  </a:lnTo>
                  <a:lnTo>
                    <a:pt x="833159" y="921654"/>
                  </a:lnTo>
                  <a:lnTo>
                    <a:pt x="877049" y="917194"/>
                  </a:lnTo>
                  <a:lnTo>
                    <a:pt x="920866" y="912752"/>
                  </a:lnTo>
                  <a:lnTo>
                    <a:pt x="964695" y="909478"/>
                  </a:lnTo>
                  <a:lnTo>
                    <a:pt x="1008547" y="903870"/>
                  </a:lnTo>
                  <a:lnTo>
                    <a:pt x="1052436" y="892429"/>
                  </a:lnTo>
                  <a:lnTo>
                    <a:pt x="1096271" y="872269"/>
                  </a:lnTo>
                  <a:lnTo>
                    <a:pt x="1140129" y="845931"/>
                  </a:lnTo>
                  <a:lnTo>
                    <a:pt x="1183988" y="818044"/>
                  </a:lnTo>
                  <a:lnTo>
                    <a:pt x="1227823" y="793242"/>
                  </a:lnTo>
                  <a:lnTo>
                    <a:pt x="1271658" y="771792"/>
                  </a:lnTo>
                  <a:lnTo>
                    <a:pt x="1315516" y="751474"/>
                  </a:lnTo>
                  <a:lnTo>
                    <a:pt x="1359375" y="733466"/>
                  </a:lnTo>
                  <a:lnTo>
                    <a:pt x="1403210" y="718947"/>
                  </a:lnTo>
                  <a:lnTo>
                    <a:pt x="1447045" y="712166"/>
                  </a:lnTo>
                  <a:lnTo>
                    <a:pt x="1490903" y="711184"/>
                  </a:lnTo>
                  <a:lnTo>
                    <a:pt x="1534762" y="707892"/>
                  </a:lnTo>
                  <a:lnTo>
                    <a:pt x="1578597" y="694182"/>
                  </a:lnTo>
                  <a:lnTo>
                    <a:pt x="1613662" y="671947"/>
                  </a:lnTo>
                  <a:lnTo>
                    <a:pt x="1648746" y="642374"/>
                  </a:lnTo>
                  <a:lnTo>
                    <a:pt x="1683835" y="609033"/>
                  </a:lnTo>
                  <a:lnTo>
                    <a:pt x="1718919" y="575496"/>
                  </a:lnTo>
                  <a:lnTo>
                    <a:pt x="1753984" y="545338"/>
                  </a:lnTo>
                  <a:lnTo>
                    <a:pt x="1797872" y="514344"/>
                  </a:lnTo>
                  <a:lnTo>
                    <a:pt x="1841725" y="486457"/>
                  </a:lnTo>
                  <a:lnTo>
                    <a:pt x="1885554" y="457023"/>
                  </a:lnTo>
                  <a:lnTo>
                    <a:pt x="1929371" y="421386"/>
                  </a:lnTo>
                  <a:lnTo>
                    <a:pt x="1964485" y="384894"/>
                  </a:lnTo>
                  <a:lnTo>
                    <a:pt x="1999574" y="342660"/>
                  </a:lnTo>
                  <a:lnTo>
                    <a:pt x="2034646" y="298847"/>
                  </a:lnTo>
                  <a:lnTo>
                    <a:pt x="2069705" y="257618"/>
                  </a:lnTo>
                  <a:lnTo>
                    <a:pt x="2104758" y="223138"/>
                  </a:lnTo>
                  <a:lnTo>
                    <a:pt x="2148648" y="189013"/>
                  </a:lnTo>
                  <a:lnTo>
                    <a:pt x="2192515" y="161115"/>
                  </a:lnTo>
                  <a:lnTo>
                    <a:pt x="2236381" y="139432"/>
                  </a:lnTo>
                  <a:lnTo>
                    <a:pt x="2280272" y="123952"/>
                  </a:lnTo>
                  <a:lnTo>
                    <a:pt x="2324089" y="115825"/>
                  </a:lnTo>
                  <a:lnTo>
                    <a:pt x="2367918" y="114665"/>
                  </a:lnTo>
                  <a:lnTo>
                    <a:pt x="2411770" y="118147"/>
                  </a:lnTo>
                  <a:lnTo>
                    <a:pt x="2455659" y="123952"/>
                  </a:lnTo>
                  <a:lnTo>
                    <a:pt x="2499476" y="134012"/>
                  </a:lnTo>
                  <a:lnTo>
                    <a:pt x="2543305" y="148717"/>
                  </a:lnTo>
                  <a:lnTo>
                    <a:pt x="2587157" y="163421"/>
                  </a:lnTo>
                  <a:lnTo>
                    <a:pt x="2631046" y="173481"/>
                  </a:lnTo>
                  <a:lnTo>
                    <a:pt x="2674881" y="176964"/>
                  </a:lnTo>
                  <a:lnTo>
                    <a:pt x="2718739" y="176577"/>
                  </a:lnTo>
                  <a:lnTo>
                    <a:pt x="2762598" y="174642"/>
                  </a:lnTo>
                  <a:lnTo>
                    <a:pt x="2806433" y="173481"/>
                  </a:lnTo>
                  <a:lnTo>
                    <a:pt x="2850268" y="174642"/>
                  </a:lnTo>
                  <a:lnTo>
                    <a:pt x="2894126" y="176577"/>
                  </a:lnTo>
                  <a:lnTo>
                    <a:pt x="2937985" y="176964"/>
                  </a:lnTo>
                  <a:lnTo>
                    <a:pt x="2981820" y="173481"/>
                  </a:lnTo>
                  <a:lnTo>
                    <a:pt x="3025655" y="163992"/>
                  </a:lnTo>
                  <a:lnTo>
                    <a:pt x="3069513" y="150241"/>
                  </a:lnTo>
                  <a:lnTo>
                    <a:pt x="3113372" y="135727"/>
                  </a:lnTo>
                  <a:lnTo>
                    <a:pt x="3157207" y="123952"/>
                  </a:lnTo>
                  <a:lnTo>
                    <a:pt x="3201095" y="115990"/>
                  </a:lnTo>
                  <a:lnTo>
                    <a:pt x="3244948" y="109981"/>
                  </a:lnTo>
                  <a:lnTo>
                    <a:pt x="3288777" y="104735"/>
                  </a:lnTo>
                  <a:lnTo>
                    <a:pt x="3332594" y="99060"/>
                  </a:lnTo>
                  <a:lnTo>
                    <a:pt x="3376482" y="88814"/>
                  </a:lnTo>
                  <a:lnTo>
                    <a:pt x="3420335" y="75866"/>
                  </a:lnTo>
                  <a:lnTo>
                    <a:pt x="3464164" y="68324"/>
                  </a:lnTo>
                  <a:lnTo>
                    <a:pt x="3507981" y="74294"/>
                  </a:lnTo>
                  <a:lnTo>
                    <a:pt x="3543096" y="94944"/>
                  </a:lnTo>
                  <a:lnTo>
                    <a:pt x="3578192" y="127291"/>
                  </a:lnTo>
                  <a:lnTo>
                    <a:pt x="3613283" y="164198"/>
                  </a:lnTo>
                  <a:lnTo>
                    <a:pt x="3648380" y="198527"/>
                  </a:lnTo>
                  <a:lnTo>
                    <a:pt x="3683495" y="223138"/>
                  </a:lnTo>
                  <a:lnTo>
                    <a:pt x="3727312" y="238581"/>
                  </a:lnTo>
                  <a:lnTo>
                    <a:pt x="3771141" y="244760"/>
                  </a:lnTo>
                  <a:lnTo>
                    <a:pt x="3814993" y="246320"/>
                  </a:lnTo>
                  <a:lnTo>
                    <a:pt x="3858882" y="247904"/>
                  </a:lnTo>
                  <a:lnTo>
                    <a:pt x="3902699" y="247868"/>
                  </a:lnTo>
                  <a:lnTo>
                    <a:pt x="3946528" y="244760"/>
                  </a:lnTo>
                  <a:lnTo>
                    <a:pt x="3990380" y="243224"/>
                  </a:lnTo>
                  <a:lnTo>
                    <a:pt x="4034269" y="247904"/>
                  </a:lnTo>
                  <a:lnTo>
                    <a:pt x="4078086" y="261227"/>
                  </a:lnTo>
                  <a:lnTo>
                    <a:pt x="4121915" y="280384"/>
                  </a:lnTo>
                  <a:lnTo>
                    <a:pt x="4165767" y="301875"/>
                  </a:lnTo>
                  <a:lnTo>
                    <a:pt x="4209656" y="322199"/>
                  </a:lnTo>
                  <a:lnTo>
                    <a:pt x="4253491" y="344328"/>
                  </a:lnTo>
                  <a:lnTo>
                    <a:pt x="4297349" y="368744"/>
                  </a:lnTo>
                  <a:lnTo>
                    <a:pt x="4341208" y="388493"/>
                  </a:lnTo>
                  <a:lnTo>
                    <a:pt x="4385043" y="396621"/>
                  </a:lnTo>
                  <a:lnTo>
                    <a:pt x="4428878" y="387903"/>
                  </a:lnTo>
                  <a:lnTo>
                    <a:pt x="4472736" y="367172"/>
                  </a:lnTo>
                  <a:lnTo>
                    <a:pt x="4516595" y="342560"/>
                  </a:lnTo>
                  <a:lnTo>
                    <a:pt x="4560430" y="322199"/>
                  </a:lnTo>
                  <a:lnTo>
                    <a:pt x="4604265" y="306369"/>
                  </a:lnTo>
                  <a:lnTo>
                    <a:pt x="4648123" y="291290"/>
                  </a:lnTo>
                  <a:lnTo>
                    <a:pt x="4691982" y="279282"/>
                  </a:lnTo>
                  <a:lnTo>
                    <a:pt x="4735817" y="272669"/>
                  </a:lnTo>
                  <a:lnTo>
                    <a:pt x="4779705" y="274770"/>
                  </a:lnTo>
                  <a:lnTo>
                    <a:pt x="4823558" y="283479"/>
                  </a:lnTo>
                  <a:lnTo>
                    <a:pt x="4867387" y="292975"/>
                  </a:lnTo>
                  <a:lnTo>
                    <a:pt x="4911204" y="297434"/>
                  </a:lnTo>
                  <a:lnTo>
                    <a:pt x="4955092" y="300529"/>
                  </a:lnTo>
                  <a:lnTo>
                    <a:pt x="4998945" y="303625"/>
                  </a:lnTo>
                  <a:lnTo>
                    <a:pt x="5042774" y="297434"/>
                  </a:lnTo>
                  <a:lnTo>
                    <a:pt x="5086591" y="272669"/>
                  </a:lnTo>
                  <a:lnTo>
                    <a:pt x="5111675" y="241316"/>
                  </a:lnTo>
                  <a:lnTo>
                    <a:pt x="5136749" y="194774"/>
                  </a:lnTo>
                  <a:lnTo>
                    <a:pt x="5161816" y="140637"/>
                  </a:lnTo>
                  <a:lnTo>
                    <a:pt x="5186880" y="86498"/>
                  </a:lnTo>
                  <a:lnTo>
                    <a:pt x="5211947" y="39949"/>
                  </a:lnTo>
                  <a:lnTo>
                    <a:pt x="5237020" y="8586"/>
                  </a:lnTo>
                  <a:lnTo>
                    <a:pt x="5262105" y="0"/>
                  </a:lnTo>
                  <a:lnTo>
                    <a:pt x="5284013" y="15737"/>
                  </a:lnTo>
                  <a:lnTo>
                    <a:pt x="5305922" y="50125"/>
                  </a:lnTo>
                  <a:lnTo>
                    <a:pt x="5327834" y="97789"/>
                  </a:lnTo>
                  <a:lnTo>
                    <a:pt x="5349751" y="153352"/>
                  </a:lnTo>
                  <a:lnTo>
                    <a:pt x="5371673" y="211440"/>
                  </a:lnTo>
                  <a:lnTo>
                    <a:pt x="5393603" y="266676"/>
                  </a:lnTo>
                  <a:lnTo>
                    <a:pt x="5415542" y="313685"/>
                  </a:lnTo>
                  <a:lnTo>
                    <a:pt x="5437492" y="347091"/>
                  </a:lnTo>
                  <a:lnTo>
                    <a:pt x="5481309" y="383280"/>
                  </a:lnTo>
                  <a:lnTo>
                    <a:pt x="5525138" y="398192"/>
                  </a:lnTo>
                  <a:lnTo>
                    <a:pt x="5568990" y="399936"/>
                  </a:lnTo>
                  <a:lnTo>
                    <a:pt x="5612879" y="396621"/>
                  </a:lnTo>
                  <a:lnTo>
                    <a:pt x="5656714" y="384385"/>
                  </a:lnTo>
                  <a:lnTo>
                    <a:pt x="5700572" y="360934"/>
                  </a:lnTo>
                  <a:lnTo>
                    <a:pt x="5744431" y="336720"/>
                  </a:lnTo>
                  <a:lnTo>
                    <a:pt x="5788266" y="322199"/>
                  </a:lnTo>
                  <a:lnTo>
                    <a:pt x="5832101" y="320266"/>
                  </a:lnTo>
                  <a:lnTo>
                    <a:pt x="5875959" y="325310"/>
                  </a:lnTo>
                  <a:lnTo>
                    <a:pt x="5919818" y="335022"/>
                  </a:lnTo>
                  <a:lnTo>
                    <a:pt x="5963653" y="347091"/>
                  </a:lnTo>
                  <a:lnTo>
                    <a:pt x="6007488" y="363932"/>
                  </a:lnTo>
                  <a:lnTo>
                    <a:pt x="6051346" y="385810"/>
                  </a:lnTo>
                  <a:lnTo>
                    <a:pt x="6095205" y="406902"/>
                  </a:lnTo>
                  <a:lnTo>
                    <a:pt x="6139040" y="421386"/>
                  </a:lnTo>
                  <a:lnTo>
                    <a:pt x="6182928" y="429547"/>
                  </a:lnTo>
                  <a:lnTo>
                    <a:pt x="6226781" y="433816"/>
                  </a:lnTo>
                  <a:lnTo>
                    <a:pt x="6270610" y="431869"/>
                  </a:lnTo>
                  <a:lnTo>
                    <a:pt x="6314427" y="421386"/>
                  </a:lnTo>
                  <a:lnTo>
                    <a:pt x="6349541" y="401789"/>
                  </a:lnTo>
                  <a:lnTo>
                    <a:pt x="6384630" y="372451"/>
                  </a:lnTo>
                  <a:lnTo>
                    <a:pt x="6419702" y="340516"/>
                  </a:lnTo>
                  <a:lnTo>
                    <a:pt x="6454761" y="313129"/>
                  </a:lnTo>
                  <a:lnTo>
                    <a:pt x="6489814" y="297434"/>
                  </a:lnTo>
                  <a:lnTo>
                    <a:pt x="6533704" y="301156"/>
                  </a:lnTo>
                  <a:lnTo>
                    <a:pt x="6577571" y="320738"/>
                  </a:lnTo>
                  <a:lnTo>
                    <a:pt x="6621437" y="341082"/>
                  </a:lnTo>
                  <a:lnTo>
                    <a:pt x="6665328" y="347091"/>
                  </a:lnTo>
                  <a:lnTo>
                    <a:pt x="6700381" y="332020"/>
                  </a:lnTo>
                  <a:lnTo>
                    <a:pt x="6735440" y="303856"/>
                  </a:lnTo>
                  <a:lnTo>
                    <a:pt x="6770511" y="273308"/>
                  </a:lnTo>
                  <a:lnTo>
                    <a:pt x="6805601" y="251087"/>
                  </a:lnTo>
                  <a:lnTo>
                    <a:pt x="6875768" y="263754"/>
                  </a:lnTo>
                  <a:lnTo>
                    <a:pt x="6910827" y="291498"/>
                  </a:lnTo>
                  <a:lnTo>
                    <a:pt x="6945898" y="331141"/>
                  </a:lnTo>
                  <a:lnTo>
                    <a:pt x="6980988" y="382690"/>
                  </a:lnTo>
                  <a:lnTo>
                    <a:pt x="7016102" y="446150"/>
                  </a:lnTo>
                  <a:lnTo>
                    <a:pt x="7032035" y="483032"/>
                  </a:lnTo>
                  <a:lnTo>
                    <a:pt x="7047968" y="528928"/>
                  </a:lnTo>
                  <a:lnTo>
                    <a:pt x="7063903" y="581383"/>
                  </a:lnTo>
                  <a:lnTo>
                    <a:pt x="7079839" y="637936"/>
                  </a:lnTo>
                  <a:lnTo>
                    <a:pt x="7095777" y="696130"/>
                  </a:lnTo>
                  <a:lnTo>
                    <a:pt x="7111719" y="753507"/>
                  </a:lnTo>
                  <a:lnTo>
                    <a:pt x="7127664" y="807607"/>
                  </a:lnTo>
                  <a:lnTo>
                    <a:pt x="7143612" y="855974"/>
                  </a:lnTo>
                  <a:lnTo>
                    <a:pt x="7159566" y="896148"/>
                  </a:lnTo>
                  <a:lnTo>
                    <a:pt x="7191489" y="942086"/>
                  </a:lnTo>
                  <a:lnTo>
                    <a:pt x="7213402" y="940817"/>
                  </a:lnTo>
                  <a:lnTo>
                    <a:pt x="7235324" y="916505"/>
                  </a:lnTo>
                  <a:lnTo>
                    <a:pt x="7257251" y="875539"/>
                  </a:lnTo>
                  <a:lnTo>
                    <a:pt x="7279182" y="824309"/>
                  </a:lnTo>
                  <a:lnTo>
                    <a:pt x="7301113" y="769203"/>
                  </a:lnTo>
                  <a:lnTo>
                    <a:pt x="7323041" y="716611"/>
                  </a:lnTo>
                  <a:lnTo>
                    <a:pt x="7344963" y="672922"/>
                  </a:lnTo>
                  <a:lnTo>
                    <a:pt x="7366876" y="644525"/>
                  </a:lnTo>
                  <a:lnTo>
                    <a:pt x="7410711" y="621879"/>
                  </a:lnTo>
                  <a:lnTo>
                    <a:pt x="7454569" y="621283"/>
                  </a:lnTo>
                  <a:lnTo>
                    <a:pt x="7498428" y="632309"/>
                  </a:lnTo>
                  <a:lnTo>
                    <a:pt x="7542263" y="644525"/>
                  </a:lnTo>
                  <a:lnTo>
                    <a:pt x="7586098" y="657921"/>
                  </a:lnTo>
                  <a:lnTo>
                    <a:pt x="7629956" y="677116"/>
                  </a:lnTo>
                  <a:lnTo>
                    <a:pt x="7673815" y="698621"/>
                  </a:lnTo>
                  <a:lnTo>
                    <a:pt x="7717650" y="718947"/>
                  </a:lnTo>
                  <a:lnTo>
                    <a:pt x="7761538" y="739270"/>
                  </a:lnTo>
                  <a:lnTo>
                    <a:pt x="7805391" y="760761"/>
                  </a:lnTo>
                  <a:lnTo>
                    <a:pt x="7849220" y="779918"/>
                  </a:lnTo>
                  <a:lnTo>
                    <a:pt x="7893037" y="793242"/>
                  </a:lnTo>
                  <a:lnTo>
                    <a:pt x="7936925" y="798492"/>
                  </a:lnTo>
                  <a:lnTo>
                    <a:pt x="7980778" y="797909"/>
                  </a:lnTo>
                  <a:lnTo>
                    <a:pt x="8024607" y="794992"/>
                  </a:lnTo>
                  <a:lnTo>
                    <a:pt x="8068424" y="793242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0618" y="3479926"/>
              <a:ext cx="8068945" cy="1289685"/>
            </a:xfrm>
            <a:custGeom>
              <a:avLst/>
              <a:gdLst/>
              <a:ahLst/>
              <a:cxnLst/>
              <a:rect l="l" t="t" r="r" b="b"/>
              <a:pathLst>
                <a:path w="8068945" h="1289685">
                  <a:moveTo>
                    <a:pt x="0" y="1289177"/>
                  </a:moveTo>
                  <a:lnTo>
                    <a:pt x="43845" y="1282414"/>
                  </a:lnTo>
                  <a:lnTo>
                    <a:pt x="87695" y="1275270"/>
                  </a:lnTo>
                  <a:lnTo>
                    <a:pt x="131546" y="1268888"/>
                  </a:lnTo>
                  <a:lnTo>
                    <a:pt x="175399" y="1264412"/>
                  </a:lnTo>
                  <a:lnTo>
                    <a:pt x="219250" y="1265019"/>
                  </a:lnTo>
                  <a:lnTo>
                    <a:pt x="263099" y="1269079"/>
                  </a:lnTo>
                  <a:lnTo>
                    <a:pt x="306948" y="1270805"/>
                  </a:lnTo>
                  <a:lnTo>
                    <a:pt x="350799" y="1264412"/>
                  </a:lnTo>
                  <a:lnTo>
                    <a:pt x="394650" y="1246610"/>
                  </a:lnTo>
                  <a:lnTo>
                    <a:pt x="438499" y="1221057"/>
                  </a:lnTo>
                  <a:lnTo>
                    <a:pt x="482347" y="1192385"/>
                  </a:lnTo>
                  <a:lnTo>
                    <a:pt x="526199" y="1165225"/>
                  </a:lnTo>
                  <a:lnTo>
                    <a:pt x="570050" y="1138707"/>
                  </a:lnTo>
                  <a:lnTo>
                    <a:pt x="613898" y="1111011"/>
                  </a:lnTo>
                  <a:lnTo>
                    <a:pt x="657747" y="1085625"/>
                  </a:lnTo>
                  <a:lnTo>
                    <a:pt x="701598" y="1066038"/>
                  </a:lnTo>
                  <a:lnTo>
                    <a:pt x="745452" y="1054078"/>
                  </a:lnTo>
                  <a:lnTo>
                    <a:pt x="789300" y="1047511"/>
                  </a:lnTo>
                  <a:lnTo>
                    <a:pt x="833159" y="1044017"/>
                  </a:lnTo>
                  <a:lnTo>
                    <a:pt x="877049" y="1041273"/>
                  </a:lnTo>
                  <a:lnTo>
                    <a:pt x="920866" y="1041880"/>
                  </a:lnTo>
                  <a:lnTo>
                    <a:pt x="964695" y="1045940"/>
                  </a:lnTo>
                  <a:lnTo>
                    <a:pt x="1008547" y="1047666"/>
                  </a:lnTo>
                  <a:lnTo>
                    <a:pt x="1052436" y="1041273"/>
                  </a:lnTo>
                  <a:lnTo>
                    <a:pt x="1096271" y="1022310"/>
                  </a:lnTo>
                  <a:lnTo>
                    <a:pt x="1140129" y="994822"/>
                  </a:lnTo>
                  <a:lnTo>
                    <a:pt x="1183988" y="965763"/>
                  </a:lnTo>
                  <a:lnTo>
                    <a:pt x="1227823" y="942086"/>
                  </a:lnTo>
                  <a:lnTo>
                    <a:pt x="1271658" y="926810"/>
                  </a:lnTo>
                  <a:lnTo>
                    <a:pt x="1315516" y="915797"/>
                  </a:lnTo>
                  <a:lnTo>
                    <a:pt x="1359375" y="905545"/>
                  </a:lnTo>
                  <a:lnTo>
                    <a:pt x="1403210" y="892556"/>
                  </a:lnTo>
                  <a:lnTo>
                    <a:pt x="1447045" y="877427"/>
                  </a:lnTo>
                  <a:lnTo>
                    <a:pt x="1490903" y="861536"/>
                  </a:lnTo>
                  <a:lnTo>
                    <a:pt x="1534762" y="842549"/>
                  </a:lnTo>
                  <a:lnTo>
                    <a:pt x="1578597" y="818134"/>
                  </a:lnTo>
                  <a:lnTo>
                    <a:pt x="1613662" y="792791"/>
                  </a:lnTo>
                  <a:lnTo>
                    <a:pt x="1648746" y="762859"/>
                  </a:lnTo>
                  <a:lnTo>
                    <a:pt x="1683835" y="730726"/>
                  </a:lnTo>
                  <a:lnTo>
                    <a:pt x="1718919" y="698782"/>
                  </a:lnTo>
                  <a:lnTo>
                    <a:pt x="1753984" y="669417"/>
                  </a:lnTo>
                  <a:lnTo>
                    <a:pt x="1797872" y="640173"/>
                  </a:lnTo>
                  <a:lnTo>
                    <a:pt x="1841725" y="615203"/>
                  </a:lnTo>
                  <a:lnTo>
                    <a:pt x="1885554" y="586353"/>
                  </a:lnTo>
                  <a:lnTo>
                    <a:pt x="1929371" y="545465"/>
                  </a:lnTo>
                  <a:lnTo>
                    <a:pt x="1954455" y="512126"/>
                  </a:lnTo>
                  <a:lnTo>
                    <a:pt x="1979526" y="471136"/>
                  </a:lnTo>
                  <a:lnTo>
                    <a:pt x="2004586" y="425963"/>
                  </a:lnTo>
                  <a:lnTo>
                    <a:pt x="2029636" y="380074"/>
                  </a:lnTo>
                  <a:lnTo>
                    <a:pt x="2054681" y="336938"/>
                  </a:lnTo>
                  <a:lnTo>
                    <a:pt x="2079720" y="300023"/>
                  </a:lnTo>
                  <a:lnTo>
                    <a:pt x="2104758" y="272796"/>
                  </a:lnTo>
                  <a:lnTo>
                    <a:pt x="2148648" y="248548"/>
                  </a:lnTo>
                  <a:lnTo>
                    <a:pt x="2192515" y="243316"/>
                  </a:lnTo>
                  <a:lnTo>
                    <a:pt x="2236381" y="246632"/>
                  </a:lnTo>
                  <a:lnTo>
                    <a:pt x="2280272" y="248031"/>
                  </a:lnTo>
                  <a:lnTo>
                    <a:pt x="2324089" y="247423"/>
                  </a:lnTo>
                  <a:lnTo>
                    <a:pt x="2367918" y="249555"/>
                  </a:lnTo>
                  <a:lnTo>
                    <a:pt x="2411770" y="250924"/>
                  </a:lnTo>
                  <a:lnTo>
                    <a:pt x="2455659" y="248031"/>
                  </a:lnTo>
                  <a:lnTo>
                    <a:pt x="2499476" y="236164"/>
                  </a:lnTo>
                  <a:lnTo>
                    <a:pt x="2543305" y="218535"/>
                  </a:lnTo>
                  <a:lnTo>
                    <a:pt x="2587157" y="203239"/>
                  </a:lnTo>
                  <a:lnTo>
                    <a:pt x="2631046" y="198374"/>
                  </a:lnTo>
                  <a:lnTo>
                    <a:pt x="2674881" y="211770"/>
                  </a:lnTo>
                  <a:lnTo>
                    <a:pt x="2718739" y="237156"/>
                  </a:lnTo>
                  <a:lnTo>
                    <a:pt x="2762598" y="261756"/>
                  </a:lnTo>
                  <a:lnTo>
                    <a:pt x="2806433" y="272796"/>
                  </a:lnTo>
                  <a:lnTo>
                    <a:pt x="2850268" y="264078"/>
                  </a:lnTo>
                  <a:lnTo>
                    <a:pt x="2894126" y="243347"/>
                  </a:lnTo>
                  <a:lnTo>
                    <a:pt x="2937985" y="218735"/>
                  </a:lnTo>
                  <a:lnTo>
                    <a:pt x="2981820" y="198374"/>
                  </a:lnTo>
                  <a:lnTo>
                    <a:pt x="3025655" y="183634"/>
                  </a:lnTo>
                  <a:lnTo>
                    <a:pt x="3069513" y="170465"/>
                  </a:lnTo>
                  <a:lnTo>
                    <a:pt x="3113372" y="158869"/>
                  </a:lnTo>
                  <a:lnTo>
                    <a:pt x="3157207" y="148844"/>
                  </a:lnTo>
                  <a:lnTo>
                    <a:pt x="3201095" y="140884"/>
                  </a:lnTo>
                  <a:lnTo>
                    <a:pt x="3244948" y="134889"/>
                  </a:lnTo>
                  <a:lnTo>
                    <a:pt x="3288777" y="129680"/>
                  </a:lnTo>
                  <a:lnTo>
                    <a:pt x="3332594" y="124078"/>
                  </a:lnTo>
                  <a:lnTo>
                    <a:pt x="3376482" y="113170"/>
                  </a:lnTo>
                  <a:lnTo>
                    <a:pt x="3420335" y="99202"/>
                  </a:lnTo>
                  <a:lnTo>
                    <a:pt x="3464164" y="91449"/>
                  </a:lnTo>
                  <a:lnTo>
                    <a:pt x="3507981" y="99187"/>
                  </a:lnTo>
                  <a:lnTo>
                    <a:pt x="3543096" y="123618"/>
                  </a:lnTo>
                  <a:lnTo>
                    <a:pt x="3578192" y="161504"/>
                  </a:lnTo>
                  <a:lnTo>
                    <a:pt x="3613283" y="204535"/>
                  </a:lnTo>
                  <a:lnTo>
                    <a:pt x="3648380" y="244401"/>
                  </a:lnTo>
                  <a:lnTo>
                    <a:pt x="3683495" y="272796"/>
                  </a:lnTo>
                  <a:lnTo>
                    <a:pt x="3727312" y="290006"/>
                  </a:lnTo>
                  <a:lnTo>
                    <a:pt x="3771141" y="295989"/>
                  </a:lnTo>
                  <a:lnTo>
                    <a:pt x="3814993" y="296566"/>
                  </a:lnTo>
                  <a:lnTo>
                    <a:pt x="3858882" y="297561"/>
                  </a:lnTo>
                  <a:lnTo>
                    <a:pt x="3902699" y="295846"/>
                  </a:lnTo>
                  <a:lnTo>
                    <a:pt x="3946528" y="289845"/>
                  </a:lnTo>
                  <a:lnTo>
                    <a:pt x="3990380" y="287702"/>
                  </a:lnTo>
                  <a:lnTo>
                    <a:pt x="4034269" y="297561"/>
                  </a:lnTo>
                  <a:lnTo>
                    <a:pt x="4069322" y="318172"/>
                  </a:lnTo>
                  <a:lnTo>
                    <a:pt x="4104381" y="347513"/>
                  </a:lnTo>
                  <a:lnTo>
                    <a:pt x="4139452" y="381420"/>
                  </a:lnTo>
                  <a:lnTo>
                    <a:pt x="4174542" y="415729"/>
                  </a:lnTo>
                  <a:lnTo>
                    <a:pt x="4209656" y="446278"/>
                  </a:lnTo>
                  <a:lnTo>
                    <a:pt x="4253491" y="483665"/>
                  </a:lnTo>
                  <a:lnTo>
                    <a:pt x="4297349" y="522208"/>
                  </a:lnTo>
                  <a:lnTo>
                    <a:pt x="4341208" y="553773"/>
                  </a:lnTo>
                  <a:lnTo>
                    <a:pt x="4385043" y="570230"/>
                  </a:lnTo>
                  <a:lnTo>
                    <a:pt x="4428878" y="567908"/>
                  </a:lnTo>
                  <a:lnTo>
                    <a:pt x="4472736" y="551656"/>
                  </a:lnTo>
                  <a:lnTo>
                    <a:pt x="4516595" y="526117"/>
                  </a:lnTo>
                  <a:lnTo>
                    <a:pt x="4560430" y="495935"/>
                  </a:lnTo>
                  <a:lnTo>
                    <a:pt x="4595495" y="464358"/>
                  </a:lnTo>
                  <a:lnTo>
                    <a:pt x="4630579" y="424071"/>
                  </a:lnTo>
                  <a:lnTo>
                    <a:pt x="4665668" y="382211"/>
                  </a:lnTo>
                  <a:lnTo>
                    <a:pt x="4700752" y="345916"/>
                  </a:lnTo>
                  <a:lnTo>
                    <a:pt x="4735817" y="322325"/>
                  </a:lnTo>
                  <a:lnTo>
                    <a:pt x="4779705" y="315747"/>
                  </a:lnTo>
                  <a:lnTo>
                    <a:pt x="4823558" y="325421"/>
                  </a:lnTo>
                  <a:lnTo>
                    <a:pt x="4867387" y="339738"/>
                  </a:lnTo>
                  <a:lnTo>
                    <a:pt x="4911204" y="347091"/>
                  </a:lnTo>
                  <a:lnTo>
                    <a:pt x="4955092" y="351365"/>
                  </a:lnTo>
                  <a:lnTo>
                    <a:pt x="4998945" y="356425"/>
                  </a:lnTo>
                  <a:lnTo>
                    <a:pt x="5042774" y="350627"/>
                  </a:lnTo>
                  <a:lnTo>
                    <a:pt x="5086591" y="322325"/>
                  </a:lnTo>
                  <a:lnTo>
                    <a:pt x="5125606" y="255973"/>
                  </a:lnTo>
                  <a:lnTo>
                    <a:pt x="5145105" y="208505"/>
                  </a:lnTo>
                  <a:lnTo>
                    <a:pt x="5164601" y="157359"/>
                  </a:lnTo>
                  <a:lnTo>
                    <a:pt x="5184095" y="106922"/>
                  </a:lnTo>
                  <a:lnTo>
                    <a:pt x="5203591" y="61580"/>
                  </a:lnTo>
                  <a:lnTo>
                    <a:pt x="5223089" y="25721"/>
                  </a:lnTo>
                  <a:lnTo>
                    <a:pt x="5242593" y="3732"/>
                  </a:lnTo>
                  <a:lnTo>
                    <a:pt x="5262105" y="0"/>
                  </a:lnTo>
                  <a:lnTo>
                    <a:pt x="5279631" y="15297"/>
                  </a:lnTo>
                  <a:lnTo>
                    <a:pt x="5314686" y="89923"/>
                  </a:lnTo>
                  <a:lnTo>
                    <a:pt x="5332217" y="142258"/>
                  </a:lnTo>
                  <a:lnTo>
                    <a:pt x="5349751" y="199945"/>
                  </a:lnTo>
                  <a:lnTo>
                    <a:pt x="5367288" y="259488"/>
                  </a:lnTo>
                  <a:lnTo>
                    <a:pt x="5384830" y="317389"/>
                  </a:lnTo>
                  <a:lnTo>
                    <a:pt x="5402378" y="370153"/>
                  </a:lnTo>
                  <a:lnTo>
                    <a:pt x="5419931" y="414281"/>
                  </a:lnTo>
                  <a:lnTo>
                    <a:pt x="5479666" y="486469"/>
                  </a:lnTo>
                  <a:lnTo>
                    <a:pt x="5525138" y="501776"/>
                  </a:lnTo>
                  <a:lnTo>
                    <a:pt x="5570633" y="501749"/>
                  </a:lnTo>
                  <a:lnTo>
                    <a:pt x="5612879" y="495935"/>
                  </a:lnTo>
                  <a:lnTo>
                    <a:pt x="5656714" y="478115"/>
                  </a:lnTo>
                  <a:lnTo>
                    <a:pt x="5700572" y="446341"/>
                  </a:lnTo>
                  <a:lnTo>
                    <a:pt x="5744431" y="414567"/>
                  </a:lnTo>
                  <a:lnTo>
                    <a:pt x="5788266" y="396748"/>
                  </a:lnTo>
                  <a:lnTo>
                    <a:pt x="5832101" y="398682"/>
                  </a:lnTo>
                  <a:lnTo>
                    <a:pt x="5875959" y="412226"/>
                  </a:lnTo>
                  <a:lnTo>
                    <a:pt x="5919818" y="430412"/>
                  </a:lnTo>
                  <a:lnTo>
                    <a:pt x="5963653" y="446278"/>
                  </a:lnTo>
                  <a:lnTo>
                    <a:pt x="6007488" y="458090"/>
                  </a:lnTo>
                  <a:lnTo>
                    <a:pt x="6051346" y="469534"/>
                  </a:lnTo>
                  <a:lnTo>
                    <a:pt x="6095205" y="481764"/>
                  </a:lnTo>
                  <a:lnTo>
                    <a:pt x="6139040" y="495935"/>
                  </a:lnTo>
                  <a:lnTo>
                    <a:pt x="6182928" y="517384"/>
                  </a:lnTo>
                  <a:lnTo>
                    <a:pt x="6226781" y="543893"/>
                  </a:lnTo>
                  <a:lnTo>
                    <a:pt x="6270610" y="564997"/>
                  </a:lnTo>
                  <a:lnTo>
                    <a:pt x="6314427" y="570230"/>
                  </a:lnTo>
                  <a:lnTo>
                    <a:pt x="6349541" y="554961"/>
                  </a:lnTo>
                  <a:lnTo>
                    <a:pt x="6384630" y="525410"/>
                  </a:lnTo>
                  <a:lnTo>
                    <a:pt x="6419702" y="491097"/>
                  </a:lnTo>
                  <a:lnTo>
                    <a:pt x="6454761" y="461546"/>
                  </a:lnTo>
                  <a:lnTo>
                    <a:pt x="6489814" y="446278"/>
                  </a:lnTo>
                  <a:lnTo>
                    <a:pt x="6524929" y="452432"/>
                  </a:lnTo>
                  <a:lnTo>
                    <a:pt x="6560025" y="473663"/>
                  </a:lnTo>
                  <a:lnTo>
                    <a:pt x="6595116" y="499258"/>
                  </a:lnTo>
                  <a:lnTo>
                    <a:pt x="6630213" y="518507"/>
                  </a:lnTo>
                  <a:lnTo>
                    <a:pt x="6665328" y="520700"/>
                  </a:lnTo>
                  <a:lnTo>
                    <a:pt x="6694538" y="500960"/>
                  </a:lnTo>
                  <a:lnTo>
                    <a:pt x="6723753" y="464683"/>
                  </a:lnTo>
                  <a:lnTo>
                    <a:pt x="6752974" y="421513"/>
                  </a:lnTo>
                  <a:lnTo>
                    <a:pt x="6782205" y="381094"/>
                  </a:lnTo>
                  <a:lnTo>
                    <a:pt x="6811451" y="353071"/>
                  </a:lnTo>
                  <a:lnTo>
                    <a:pt x="6840715" y="347091"/>
                  </a:lnTo>
                  <a:lnTo>
                    <a:pt x="6865752" y="360502"/>
                  </a:lnTo>
                  <a:lnTo>
                    <a:pt x="6915836" y="419816"/>
                  </a:lnTo>
                  <a:lnTo>
                    <a:pt x="6940887" y="462252"/>
                  </a:lnTo>
                  <a:lnTo>
                    <a:pt x="6965947" y="510898"/>
                  </a:lnTo>
                  <a:lnTo>
                    <a:pt x="6991018" y="564021"/>
                  </a:lnTo>
                  <a:lnTo>
                    <a:pt x="7016102" y="619887"/>
                  </a:lnTo>
                  <a:lnTo>
                    <a:pt x="7032035" y="661157"/>
                  </a:lnTo>
                  <a:lnTo>
                    <a:pt x="7047968" y="711180"/>
                  </a:lnTo>
                  <a:lnTo>
                    <a:pt x="7063903" y="767442"/>
                  </a:lnTo>
                  <a:lnTo>
                    <a:pt x="7079839" y="827428"/>
                  </a:lnTo>
                  <a:lnTo>
                    <a:pt x="7095777" y="888625"/>
                  </a:lnTo>
                  <a:lnTo>
                    <a:pt x="7111719" y="948519"/>
                  </a:lnTo>
                  <a:lnTo>
                    <a:pt x="7127664" y="1004596"/>
                  </a:lnTo>
                  <a:lnTo>
                    <a:pt x="7143612" y="1054343"/>
                  </a:lnTo>
                  <a:lnTo>
                    <a:pt x="7159566" y="1095245"/>
                  </a:lnTo>
                  <a:lnTo>
                    <a:pt x="7191489" y="1140460"/>
                  </a:lnTo>
                  <a:lnTo>
                    <a:pt x="7210966" y="1138223"/>
                  </a:lnTo>
                  <a:lnTo>
                    <a:pt x="7249942" y="1077115"/>
                  </a:lnTo>
                  <a:lnTo>
                    <a:pt x="7269435" y="1028039"/>
                  </a:lnTo>
                  <a:lnTo>
                    <a:pt x="7288930" y="973146"/>
                  </a:lnTo>
                  <a:lnTo>
                    <a:pt x="7308423" y="917335"/>
                  </a:lnTo>
                  <a:lnTo>
                    <a:pt x="7327913" y="865502"/>
                  </a:lnTo>
                  <a:lnTo>
                    <a:pt x="7347398" y="822548"/>
                  </a:lnTo>
                  <a:lnTo>
                    <a:pt x="7366876" y="793369"/>
                  </a:lnTo>
                  <a:lnTo>
                    <a:pt x="7410711" y="761031"/>
                  </a:lnTo>
                  <a:lnTo>
                    <a:pt x="7454569" y="751554"/>
                  </a:lnTo>
                  <a:lnTo>
                    <a:pt x="7498428" y="756793"/>
                  </a:lnTo>
                  <a:lnTo>
                    <a:pt x="7542263" y="768604"/>
                  </a:lnTo>
                  <a:lnTo>
                    <a:pt x="7586098" y="790293"/>
                  </a:lnTo>
                  <a:lnTo>
                    <a:pt x="7629956" y="824388"/>
                  </a:lnTo>
                  <a:lnTo>
                    <a:pt x="7673815" y="861579"/>
                  </a:lnTo>
                  <a:lnTo>
                    <a:pt x="7717650" y="892556"/>
                  </a:lnTo>
                  <a:lnTo>
                    <a:pt x="7761538" y="916953"/>
                  </a:lnTo>
                  <a:lnTo>
                    <a:pt x="7805391" y="939053"/>
                  </a:lnTo>
                  <a:lnTo>
                    <a:pt x="7849220" y="956510"/>
                  </a:lnTo>
                  <a:lnTo>
                    <a:pt x="7893037" y="966978"/>
                  </a:lnTo>
                  <a:lnTo>
                    <a:pt x="7936925" y="967732"/>
                  </a:lnTo>
                  <a:lnTo>
                    <a:pt x="7980778" y="960723"/>
                  </a:lnTo>
                  <a:lnTo>
                    <a:pt x="8024607" y="950618"/>
                  </a:lnTo>
                  <a:lnTo>
                    <a:pt x="8068424" y="942086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73835" y="2525267"/>
              <a:ext cx="250190" cy="187960"/>
            </a:xfrm>
            <a:custGeom>
              <a:avLst/>
              <a:gdLst/>
              <a:ahLst/>
              <a:cxnLst/>
              <a:rect l="l" t="t" r="r" b="b"/>
              <a:pathLst>
                <a:path w="250190" h="187960">
                  <a:moveTo>
                    <a:pt x="249936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49936" y="187451"/>
                  </a:lnTo>
                  <a:lnTo>
                    <a:pt x="2499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92885" y="3147821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2885" y="2884169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841993" y="5558434"/>
            <a:ext cx="12318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41993" y="4566665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41993" y="3574796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16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41993" y="2582926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596" y="5558434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44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596" y="4963414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48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596" y="3773170"/>
            <a:ext cx="220979" cy="834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56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52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596" y="3177920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60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596" y="2582926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64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0926" y="5732777"/>
            <a:ext cx="8302594" cy="759461"/>
          </a:xfrm>
          <a:prstGeom prst="rect">
            <a:avLst/>
          </a:prstGeom>
        </p:spPr>
        <p:txBody>
          <a:bodyPr vert="vert270" wrap="square" lIns="0" tIns="50800" rIns="0" bIns="0" rtlCol="0">
            <a:spAutoFit/>
          </a:bodyPr>
          <a:lstStyle/>
          <a:p>
            <a:pPr marL="12700" marR="5080" indent="28575" algn="just">
              <a:lnSpc>
                <a:spcPct val="82200"/>
              </a:lnSpc>
              <a:spcBef>
                <a:spcPts val="400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Şub-18  </a:t>
            </a:r>
            <a:r>
              <a:rPr sz="1400" spc="-5" dirty="0">
                <a:latin typeface="Tahoma"/>
                <a:cs typeface="Tahoma"/>
              </a:rPr>
              <a:t>Mar-18  </a:t>
            </a:r>
            <a:r>
              <a:rPr sz="1400" dirty="0">
                <a:latin typeface="Tahoma"/>
                <a:cs typeface="Tahoma"/>
              </a:rPr>
              <a:t>Nis-18  </a:t>
            </a:r>
            <a:r>
              <a:rPr sz="1400" spc="-5" dirty="0">
                <a:latin typeface="Tahoma"/>
                <a:cs typeface="Tahoma"/>
              </a:rPr>
              <a:t>May-18  Haz-18  </a:t>
            </a:r>
            <a:r>
              <a:rPr sz="1400" spc="-15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Ağu-18  Eyl-18  Eki-18  </a:t>
            </a:r>
            <a:r>
              <a:rPr sz="1400" spc="-5" dirty="0">
                <a:latin typeface="Tahoma"/>
                <a:cs typeface="Tahoma"/>
              </a:rPr>
              <a:t>Kas-18  Ara-18  </a:t>
            </a:r>
            <a:r>
              <a:rPr sz="1400" dirty="0">
                <a:latin typeface="Tahoma"/>
                <a:cs typeface="Tahoma"/>
              </a:rPr>
              <a:t>Oca-19  Şub-19  </a:t>
            </a:r>
            <a:r>
              <a:rPr sz="1400" spc="-5" dirty="0">
                <a:latin typeface="Tahoma"/>
                <a:cs typeface="Tahoma"/>
              </a:rPr>
              <a:t>Mar-19  </a:t>
            </a:r>
            <a:r>
              <a:rPr sz="1400" dirty="0">
                <a:latin typeface="Tahoma"/>
                <a:cs typeface="Tahoma"/>
              </a:rPr>
              <a:t>Nis-19  </a:t>
            </a:r>
            <a:r>
              <a:rPr sz="1400" spc="-10" dirty="0">
                <a:latin typeface="Tahoma"/>
                <a:cs typeface="Tahoma"/>
              </a:rPr>
              <a:t>May-19  </a:t>
            </a:r>
            <a:r>
              <a:rPr sz="1400" spc="-5" dirty="0">
                <a:latin typeface="Tahoma"/>
                <a:cs typeface="Tahoma"/>
              </a:rPr>
              <a:t>Haz-19  </a:t>
            </a:r>
            <a:r>
              <a:rPr sz="1400" spc="-15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Ağu-19  Eyl-19  Eki-19  </a:t>
            </a:r>
            <a:r>
              <a:rPr sz="1400" spc="-5" dirty="0">
                <a:latin typeface="Tahoma"/>
                <a:cs typeface="Tahoma"/>
              </a:rPr>
              <a:t>Kas-19  Ara-19  </a:t>
            </a:r>
            <a:r>
              <a:rPr sz="1400" dirty="0">
                <a:latin typeface="Tahoma"/>
                <a:cs typeface="Tahoma"/>
              </a:rPr>
              <a:t>Oca-20  Şub-20  </a:t>
            </a:r>
            <a:r>
              <a:rPr sz="1400" spc="-5" dirty="0">
                <a:latin typeface="Tahoma"/>
                <a:cs typeface="Tahoma"/>
              </a:rPr>
              <a:t>Mar-20  </a:t>
            </a:r>
            <a:r>
              <a:rPr sz="1400" dirty="0">
                <a:latin typeface="Tahoma"/>
                <a:cs typeface="Tahoma"/>
              </a:rPr>
              <a:t>Nis-20  </a:t>
            </a:r>
            <a:r>
              <a:rPr sz="1400" spc="-10" dirty="0">
                <a:latin typeface="Tahoma"/>
                <a:cs typeface="Tahoma"/>
              </a:rPr>
              <a:t>May-20  </a:t>
            </a:r>
            <a:r>
              <a:rPr sz="1400" spc="-5" dirty="0">
                <a:latin typeface="Tahoma"/>
                <a:cs typeface="Tahoma"/>
              </a:rPr>
              <a:t>Haz-20  </a:t>
            </a:r>
            <a:r>
              <a:rPr sz="1400" spc="-15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Ağu-20  Eyl-20  Eki-20  </a:t>
            </a:r>
            <a:r>
              <a:rPr sz="1400" spc="-5" dirty="0">
                <a:latin typeface="Tahoma"/>
                <a:cs typeface="Tahoma"/>
              </a:rPr>
              <a:t>Kas-20  Ara-20  </a:t>
            </a:r>
            <a:r>
              <a:rPr sz="1400" dirty="0">
                <a:latin typeface="Tahoma"/>
                <a:cs typeface="Tahoma"/>
              </a:rPr>
              <a:t>Oca-21  Şub-21  </a:t>
            </a:r>
            <a:r>
              <a:rPr sz="1400" spc="-5" dirty="0">
                <a:latin typeface="Tahoma"/>
                <a:cs typeface="Tahoma"/>
              </a:rPr>
              <a:t>Mar-21  </a:t>
            </a:r>
            <a:r>
              <a:rPr sz="1400" dirty="0">
                <a:latin typeface="Tahoma"/>
                <a:cs typeface="Tahoma"/>
              </a:rPr>
              <a:t>Nis-21  </a:t>
            </a:r>
            <a:r>
              <a:rPr sz="1400" spc="-5" dirty="0">
                <a:latin typeface="Tahoma"/>
                <a:cs typeface="Tahoma"/>
              </a:rPr>
              <a:t>May-21  Haz-21  </a:t>
            </a:r>
            <a:r>
              <a:rPr sz="1400" spc="-15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Ağu-21  Eyl-21  Eki-21  </a:t>
            </a:r>
            <a:r>
              <a:rPr sz="1400" spc="-5" dirty="0">
                <a:latin typeface="Tahoma"/>
                <a:cs typeface="Tahoma"/>
              </a:rPr>
              <a:t>Kas-21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2252" y="2507107"/>
            <a:ext cx="26974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Tahoma"/>
                <a:cs typeface="Tahoma"/>
              </a:rPr>
              <a:t>İşgücüne katılım </a:t>
            </a:r>
            <a:r>
              <a:rPr sz="1400" spc="-10" dirty="0">
                <a:latin typeface="Tahoma"/>
                <a:cs typeface="Tahoma"/>
              </a:rPr>
              <a:t>oranı </a:t>
            </a:r>
            <a:r>
              <a:rPr sz="1400" dirty="0">
                <a:latin typeface="Tahoma"/>
                <a:cs typeface="Tahoma"/>
              </a:rPr>
              <a:t>(Sol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eksen)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62252" y="2721845"/>
            <a:ext cx="1767205" cy="551815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9"/>
              </a:spcBef>
            </a:pPr>
            <a:r>
              <a:rPr sz="1400" dirty="0">
                <a:latin typeface="Tahoma"/>
                <a:cs typeface="Tahoma"/>
              </a:rPr>
              <a:t>İşsizlik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oranı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400" spc="-35" dirty="0">
                <a:latin typeface="Tahoma"/>
                <a:cs typeface="Tahoma"/>
              </a:rPr>
              <a:t>Tarım </a:t>
            </a:r>
            <a:r>
              <a:rPr sz="1400" dirty="0">
                <a:latin typeface="Tahoma"/>
                <a:cs typeface="Tahoma"/>
              </a:rPr>
              <a:t>dışı işsizlik</a:t>
            </a:r>
            <a:r>
              <a:rPr sz="1400" spc="-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oranı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943177"/>
            <a:ext cx="84912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Kasım ayında </a:t>
            </a:r>
            <a:r>
              <a:rPr dirty="0"/>
              <a:t>geniş </a:t>
            </a:r>
            <a:r>
              <a:rPr spc="-5" dirty="0"/>
              <a:t>tanımlı </a:t>
            </a:r>
            <a:r>
              <a:rPr dirty="0"/>
              <a:t>işsizlik </a:t>
            </a:r>
            <a:r>
              <a:rPr spc="-5" dirty="0"/>
              <a:t>oranları geçen </a:t>
            </a:r>
            <a:r>
              <a:rPr dirty="0"/>
              <a:t>aya </a:t>
            </a:r>
            <a:r>
              <a:rPr spc="-5" dirty="0"/>
              <a:t>göre</a:t>
            </a:r>
            <a:r>
              <a:rPr spc="10" dirty="0"/>
              <a:t> </a:t>
            </a:r>
            <a:r>
              <a:rPr spc="-5" dirty="0"/>
              <a:t>geriledi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697735"/>
            <a:ext cx="9139555" cy="523240"/>
          </a:xfrm>
          <a:custGeom>
            <a:avLst/>
            <a:gdLst/>
            <a:ahLst/>
            <a:cxnLst/>
            <a:rect l="l" t="t" r="r" b="b"/>
            <a:pathLst>
              <a:path w="9139555" h="523239">
                <a:moveTo>
                  <a:pt x="9139428" y="0"/>
                </a:moveTo>
                <a:lnTo>
                  <a:pt x="0" y="0"/>
                </a:lnTo>
                <a:lnTo>
                  <a:pt x="0" y="522732"/>
                </a:lnTo>
                <a:lnTo>
                  <a:pt x="9139428" y="522732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07" y="1248536"/>
            <a:ext cx="8352155" cy="934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Atıl işgücü oranı, işsizlik oranının 11,9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puan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üzerinde, %22,1 düzeyinde</a:t>
            </a:r>
            <a:r>
              <a:rPr sz="1800" spc="16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gerçekleşti</a:t>
            </a:r>
            <a:endParaRPr sz="1800">
              <a:latin typeface="Tahoma"/>
              <a:cs typeface="Tahoma"/>
            </a:endParaRPr>
          </a:p>
          <a:p>
            <a:pPr marL="3383915" marR="419100" indent="-2330450">
              <a:lnSpc>
                <a:spcPct val="100000"/>
              </a:lnSpc>
              <a:spcBef>
                <a:spcPts val="1635"/>
              </a:spcBef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İşgücüne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ilişkin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tamamlayıcı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göstergeler,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%, 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Ocak 2018 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Kasım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750" y="6106769"/>
            <a:ext cx="870775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Tahoma"/>
                <a:cs typeface="Tahoma"/>
              </a:rPr>
              <a:t>Kaynak: </a:t>
            </a:r>
            <a:r>
              <a:rPr sz="1100" dirty="0">
                <a:latin typeface="Tahoma"/>
                <a:cs typeface="Tahoma"/>
              </a:rPr>
              <a:t>TÜİK, TEPAV </a:t>
            </a:r>
            <a:r>
              <a:rPr sz="1100" spc="-5" dirty="0">
                <a:latin typeface="Tahoma"/>
                <a:cs typeface="Tahoma"/>
              </a:rPr>
              <a:t>hesaplamaları, </a:t>
            </a:r>
            <a:r>
              <a:rPr sz="1100" dirty="0">
                <a:latin typeface="Tahoma"/>
                <a:cs typeface="Tahoma"/>
              </a:rPr>
              <a:t>TEPAV</a:t>
            </a:r>
            <a:r>
              <a:rPr sz="1100" spc="-10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görselleştirmesi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100" spc="-5" dirty="0">
                <a:latin typeface="Tahoma"/>
                <a:cs typeface="Tahoma"/>
              </a:rPr>
              <a:t>Zamana </a:t>
            </a:r>
            <a:r>
              <a:rPr sz="1100" dirty="0">
                <a:latin typeface="Tahoma"/>
                <a:cs typeface="Tahoma"/>
              </a:rPr>
              <a:t>bağlı </a:t>
            </a:r>
            <a:r>
              <a:rPr sz="1100" spc="-5" dirty="0">
                <a:latin typeface="Tahoma"/>
                <a:cs typeface="Tahoma"/>
              </a:rPr>
              <a:t>eksik </a:t>
            </a:r>
            <a:r>
              <a:rPr sz="1100" dirty="0">
                <a:latin typeface="Tahoma"/>
                <a:cs typeface="Tahoma"/>
              </a:rPr>
              <a:t>istihdam </a:t>
            </a:r>
            <a:r>
              <a:rPr sz="1100" spc="-5" dirty="0">
                <a:latin typeface="Tahoma"/>
                <a:cs typeface="Tahoma"/>
              </a:rPr>
              <a:t>ve işsizlerin bütünleşik oranı: Zamana </a:t>
            </a:r>
            <a:r>
              <a:rPr sz="1100" dirty="0">
                <a:latin typeface="Tahoma"/>
                <a:cs typeface="Tahoma"/>
              </a:rPr>
              <a:t>bağlı </a:t>
            </a:r>
            <a:r>
              <a:rPr sz="1100" spc="-5" dirty="0">
                <a:latin typeface="Tahoma"/>
                <a:cs typeface="Tahoma"/>
              </a:rPr>
              <a:t>eksik </a:t>
            </a:r>
            <a:r>
              <a:rPr sz="1100" dirty="0">
                <a:latin typeface="Tahoma"/>
                <a:cs typeface="Tahoma"/>
              </a:rPr>
              <a:t>istihdam </a:t>
            </a:r>
            <a:r>
              <a:rPr sz="1100" spc="-5" dirty="0">
                <a:latin typeface="Tahoma"/>
                <a:cs typeface="Tahoma"/>
              </a:rPr>
              <a:t>ve işsizlerin toplamının işgücüne</a:t>
            </a:r>
            <a:r>
              <a:rPr sz="1100" spc="55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oranıdır.</a:t>
            </a:r>
            <a:endParaRPr sz="11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100" spc="-5" dirty="0">
                <a:latin typeface="Tahoma"/>
                <a:cs typeface="Tahoma"/>
              </a:rPr>
              <a:t>İşsiz ve potansiyel işgücünün bütünleşik oranı: İşsiz </a:t>
            </a:r>
            <a:r>
              <a:rPr sz="1100" dirty="0">
                <a:latin typeface="Tahoma"/>
                <a:cs typeface="Tahoma"/>
              </a:rPr>
              <a:t>ve </a:t>
            </a:r>
            <a:r>
              <a:rPr sz="1100" spc="-5" dirty="0">
                <a:latin typeface="Tahoma"/>
                <a:cs typeface="Tahoma"/>
              </a:rPr>
              <a:t>potansiyel işgücünün toplamının </a:t>
            </a:r>
            <a:r>
              <a:rPr sz="1100" dirty="0">
                <a:latin typeface="Tahoma"/>
                <a:cs typeface="Tahoma"/>
              </a:rPr>
              <a:t>işgücü ve </a:t>
            </a:r>
            <a:r>
              <a:rPr sz="1100" spc="-5" dirty="0">
                <a:latin typeface="Tahoma"/>
                <a:cs typeface="Tahoma"/>
              </a:rPr>
              <a:t>potansiyel işgücünün </a:t>
            </a:r>
            <a:r>
              <a:rPr sz="1100" dirty="0">
                <a:latin typeface="Tahoma"/>
                <a:cs typeface="Tahoma"/>
              </a:rPr>
              <a:t>toplamına oranıdır.  Atıl işgücü </a:t>
            </a:r>
            <a:r>
              <a:rPr sz="1100" spc="-5" dirty="0">
                <a:latin typeface="Tahoma"/>
                <a:cs typeface="Tahoma"/>
              </a:rPr>
              <a:t>oranı: Zamana </a:t>
            </a:r>
            <a:r>
              <a:rPr sz="1100" dirty="0">
                <a:latin typeface="Tahoma"/>
                <a:cs typeface="Tahoma"/>
              </a:rPr>
              <a:t>bağlı </a:t>
            </a:r>
            <a:r>
              <a:rPr sz="1100" spc="-5" dirty="0">
                <a:latin typeface="Tahoma"/>
                <a:cs typeface="Tahoma"/>
              </a:rPr>
              <a:t>eksik </a:t>
            </a:r>
            <a:r>
              <a:rPr sz="1100" dirty="0">
                <a:latin typeface="Tahoma"/>
                <a:cs typeface="Tahoma"/>
              </a:rPr>
              <a:t>istihdam, işsizler </a:t>
            </a:r>
            <a:r>
              <a:rPr sz="1100" spc="-5" dirty="0">
                <a:latin typeface="Tahoma"/>
                <a:cs typeface="Tahoma"/>
              </a:rPr>
              <a:t>ve potansiyel işgücünün toplamının </a:t>
            </a:r>
            <a:r>
              <a:rPr sz="1100" dirty="0">
                <a:latin typeface="Tahoma"/>
                <a:cs typeface="Tahoma"/>
              </a:rPr>
              <a:t>işgücü ve </a:t>
            </a:r>
            <a:r>
              <a:rPr sz="1100" spc="-5" dirty="0">
                <a:latin typeface="Tahoma"/>
                <a:cs typeface="Tahoma"/>
              </a:rPr>
              <a:t>potansiyel işgücünün </a:t>
            </a:r>
            <a:r>
              <a:rPr sz="1100" dirty="0">
                <a:latin typeface="Tahoma"/>
                <a:cs typeface="Tahoma"/>
              </a:rPr>
              <a:t>toplamına</a:t>
            </a:r>
            <a:r>
              <a:rPr sz="1100" spc="12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oranıdır.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1208" y="2511551"/>
            <a:ext cx="8361045" cy="2719705"/>
            <a:chOff x="521208" y="2511551"/>
            <a:chExt cx="8361045" cy="2719705"/>
          </a:xfrm>
        </p:grpSpPr>
        <p:sp>
          <p:nvSpPr>
            <p:cNvPr id="8" name="object 8"/>
            <p:cNvSpPr/>
            <p:nvPr/>
          </p:nvSpPr>
          <p:spPr>
            <a:xfrm>
              <a:off x="521208" y="2516123"/>
              <a:ext cx="8342630" cy="2715260"/>
            </a:xfrm>
            <a:custGeom>
              <a:avLst/>
              <a:gdLst/>
              <a:ahLst/>
              <a:cxnLst/>
              <a:rect l="l" t="t" r="r" b="b"/>
              <a:pathLst>
                <a:path w="8342630" h="2715260">
                  <a:moveTo>
                    <a:pt x="3290316" y="2656332"/>
                  </a:moveTo>
                  <a:lnTo>
                    <a:pt x="3290316" y="2715006"/>
                  </a:lnTo>
                </a:path>
                <a:path w="8342630" h="2715260">
                  <a:moveTo>
                    <a:pt x="7615428" y="2656332"/>
                  </a:moveTo>
                  <a:lnTo>
                    <a:pt x="7615428" y="2715006"/>
                  </a:lnTo>
                </a:path>
                <a:path w="8342630" h="2715260">
                  <a:moveTo>
                    <a:pt x="3657600" y="2656332"/>
                  </a:moveTo>
                  <a:lnTo>
                    <a:pt x="3657600" y="2715006"/>
                  </a:lnTo>
                </a:path>
                <a:path w="8342630" h="2715260">
                  <a:moveTo>
                    <a:pt x="6182868" y="2656332"/>
                  </a:moveTo>
                  <a:lnTo>
                    <a:pt x="6182868" y="2715006"/>
                  </a:lnTo>
                </a:path>
                <a:path w="8342630" h="2715260">
                  <a:moveTo>
                    <a:pt x="4378452" y="2656332"/>
                  </a:moveTo>
                  <a:lnTo>
                    <a:pt x="4378452" y="2715006"/>
                  </a:lnTo>
                </a:path>
                <a:path w="8342630" h="2715260">
                  <a:moveTo>
                    <a:pt x="4733544" y="2656332"/>
                  </a:moveTo>
                  <a:lnTo>
                    <a:pt x="4733544" y="2715006"/>
                  </a:lnTo>
                </a:path>
                <a:path w="8342630" h="2715260">
                  <a:moveTo>
                    <a:pt x="2567940" y="2656332"/>
                  </a:moveTo>
                  <a:lnTo>
                    <a:pt x="2567940" y="2715006"/>
                  </a:lnTo>
                </a:path>
                <a:path w="8342630" h="2715260">
                  <a:moveTo>
                    <a:pt x="59436" y="2656332"/>
                  </a:moveTo>
                  <a:lnTo>
                    <a:pt x="59436" y="2715006"/>
                  </a:lnTo>
                </a:path>
                <a:path w="8342630" h="2715260">
                  <a:moveTo>
                    <a:pt x="59436" y="2656332"/>
                  </a:moveTo>
                  <a:lnTo>
                    <a:pt x="59436" y="0"/>
                  </a:lnTo>
                </a:path>
                <a:path w="8342630" h="2715260">
                  <a:moveTo>
                    <a:pt x="0" y="2656332"/>
                  </a:moveTo>
                  <a:lnTo>
                    <a:pt x="59436" y="2656332"/>
                  </a:lnTo>
                </a:path>
                <a:path w="8342630" h="2715260">
                  <a:moveTo>
                    <a:pt x="0" y="2212848"/>
                  </a:moveTo>
                  <a:lnTo>
                    <a:pt x="59436" y="2212848"/>
                  </a:lnTo>
                </a:path>
                <a:path w="8342630" h="2715260">
                  <a:moveTo>
                    <a:pt x="0" y="1770888"/>
                  </a:moveTo>
                  <a:lnTo>
                    <a:pt x="59436" y="1770888"/>
                  </a:lnTo>
                </a:path>
                <a:path w="8342630" h="2715260">
                  <a:moveTo>
                    <a:pt x="0" y="1327403"/>
                  </a:moveTo>
                  <a:lnTo>
                    <a:pt x="59436" y="1327403"/>
                  </a:lnTo>
                </a:path>
                <a:path w="8342630" h="2715260">
                  <a:moveTo>
                    <a:pt x="0" y="885443"/>
                  </a:moveTo>
                  <a:lnTo>
                    <a:pt x="59436" y="885443"/>
                  </a:lnTo>
                </a:path>
                <a:path w="8342630" h="2715260">
                  <a:moveTo>
                    <a:pt x="0" y="441960"/>
                  </a:moveTo>
                  <a:lnTo>
                    <a:pt x="59436" y="441960"/>
                  </a:lnTo>
                </a:path>
                <a:path w="8342630" h="2715260">
                  <a:moveTo>
                    <a:pt x="0" y="0"/>
                  </a:moveTo>
                  <a:lnTo>
                    <a:pt x="59436" y="0"/>
                  </a:lnTo>
                </a:path>
                <a:path w="8342630" h="2715260">
                  <a:moveTo>
                    <a:pt x="1498092" y="2656332"/>
                  </a:moveTo>
                  <a:lnTo>
                    <a:pt x="1498092" y="2715006"/>
                  </a:lnTo>
                </a:path>
                <a:path w="8342630" h="2715260">
                  <a:moveTo>
                    <a:pt x="1129284" y="2656332"/>
                  </a:moveTo>
                  <a:lnTo>
                    <a:pt x="1129284" y="2715006"/>
                  </a:lnTo>
                </a:path>
                <a:path w="8342630" h="2715260">
                  <a:moveTo>
                    <a:pt x="6893052" y="2656332"/>
                  </a:moveTo>
                  <a:lnTo>
                    <a:pt x="6893052" y="2715006"/>
                  </a:lnTo>
                </a:path>
                <a:path w="8342630" h="2715260">
                  <a:moveTo>
                    <a:pt x="408432" y="2656332"/>
                  </a:moveTo>
                  <a:lnTo>
                    <a:pt x="408432" y="2715006"/>
                  </a:lnTo>
                </a:path>
                <a:path w="8342630" h="2715260">
                  <a:moveTo>
                    <a:pt x="5093208" y="2656332"/>
                  </a:moveTo>
                  <a:lnTo>
                    <a:pt x="5093208" y="2715006"/>
                  </a:lnTo>
                </a:path>
                <a:path w="8342630" h="2715260">
                  <a:moveTo>
                    <a:pt x="769620" y="2656332"/>
                  </a:moveTo>
                  <a:lnTo>
                    <a:pt x="769620" y="2715006"/>
                  </a:lnTo>
                </a:path>
                <a:path w="8342630" h="2715260">
                  <a:moveTo>
                    <a:pt x="5455920" y="2656332"/>
                  </a:moveTo>
                  <a:lnTo>
                    <a:pt x="5455920" y="2715006"/>
                  </a:lnTo>
                </a:path>
                <a:path w="8342630" h="2715260">
                  <a:moveTo>
                    <a:pt x="5823204" y="2656332"/>
                  </a:moveTo>
                  <a:lnTo>
                    <a:pt x="5823204" y="2715006"/>
                  </a:lnTo>
                </a:path>
                <a:path w="8342630" h="2715260">
                  <a:moveTo>
                    <a:pt x="1857756" y="2656332"/>
                  </a:moveTo>
                  <a:lnTo>
                    <a:pt x="1857756" y="2715006"/>
                  </a:lnTo>
                </a:path>
                <a:path w="8342630" h="2715260">
                  <a:moveTo>
                    <a:pt x="7981188" y="2656332"/>
                  </a:moveTo>
                  <a:lnTo>
                    <a:pt x="7981188" y="2715006"/>
                  </a:lnTo>
                </a:path>
                <a:path w="8342630" h="2715260">
                  <a:moveTo>
                    <a:pt x="2929128" y="2656332"/>
                  </a:moveTo>
                  <a:lnTo>
                    <a:pt x="2929128" y="2715006"/>
                  </a:lnTo>
                </a:path>
                <a:path w="8342630" h="2715260">
                  <a:moveTo>
                    <a:pt x="6542532" y="2656332"/>
                  </a:moveTo>
                  <a:lnTo>
                    <a:pt x="6542532" y="2715006"/>
                  </a:lnTo>
                </a:path>
                <a:path w="8342630" h="2715260">
                  <a:moveTo>
                    <a:pt x="4017264" y="2656332"/>
                  </a:moveTo>
                  <a:lnTo>
                    <a:pt x="4017264" y="2715006"/>
                  </a:lnTo>
                </a:path>
                <a:path w="8342630" h="2715260">
                  <a:moveTo>
                    <a:pt x="7252716" y="2656332"/>
                  </a:moveTo>
                  <a:lnTo>
                    <a:pt x="7252716" y="2715006"/>
                  </a:lnTo>
                </a:path>
                <a:path w="8342630" h="2715260">
                  <a:moveTo>
                    <a:pt x="2218944" y="2656332"/>
                  </a:moveTo>
                  <a:lnTo>
                    <a:pt x="2218944" y="2715006"/>
                  </a:lnTo>
                </a:path>
                <a:path w="8342630" h="2715260">
                  <a:moveTo>
                    <a:pt x="8342376" y="2656332"/>
                  </a:moveTo>
                  <a:lnTo>
                    <a:pt x="8342376" y="2715006"/>
                  </a:lnTo>
                </a:path>
                <a:path w="8342630" h="2715260">
                  <a:moveTo>
                    <a:pt x="59436" y="2656332"/>
                  </a:moveTo>
                  <a:lnTo>
                    <a:pt x="8342376" y="265633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1025" y="4339844"/>
              <a:ext cx="8282305" cy="407670"/>
            </a:xfrm>
            <a:custGeom>
              <a:avLst/>
              <a:gdLst/>
              <a:ahLst/>
              <a:cxnLst/>
              <a:rect l="l" t="t" r="r" b="b"/>
              <a:pathLst>
                <a:path w="8282305" h="407670">
                  <a:moveTo>
                    <a:pt x="0" y="407288"/>
                  </a:moveTo>
                  <a:lnTo>
                    <a:pt x="46260" y="402476"/>
                  </a:lnTo>
                  <a:lnTo>
                    <a:pt x="92798" y="397367"/>
                  </a:lnTo>
                  <a:lnTo>
                    <a:pt x="138785" y="392805"/>
                  </a:lnTo>
                  <a:lnTo>
                    <a:pt x="183387" y="389635"/>
                  </a:lnTo>
                  <a:lnTo>
                    <a:pt x="225627" y="388760"/>
                  </a:lnTo>
                  <a:lnTo>
                    <a:pt x="266204" y="389588"/>
                  </a:lnTo>
                  <a:lnTo>
                    <a:pt x="306781" y="390439"/>
                  </a:lnTo>
                  <a:lnTo>
                    <a:pt x="349021" y="389635"/>
                  </a:lnTo>
                  <a:lnTo>
                    <a:pt x="393763" y="386822"/>
                  </a:lnTo>
                  <a:lnTo>
                    <a:pt x="439981" y="382936"/>
                  </a:lnTo>
                  <a:lnTo>
                    <a:pt x="486567" y="377955"/>
                  </a:lnTo>
                  <a:lnTo>
                    <a:pt x="532409" y="371855"/>
                  </a:lnTo>
                  <a:lnTo>
                    <a:pt x="577058" y="363604"/>
                  </a:lnTo>
                  <a:lnTo>
                    <a:pt x="621155" y="353567"/>
                  </a:lnTo>
                  <a:lnTo>
                    <a:pt x="665259" y="343816"/>
                  </a:lnTo>
                  <a:lnTo>
                    <a:pt x="709930" y="336422"/>
                  </a:lnTo>
                  <a:lnTo>
                    <a:pt x="755461" y="332357"/>
                  </a:lnTo>
                  <a:lnTo>
                    <a:pt x="801576" y="330374"/>
                  </a:lnTo>
                  <a:lnTo>
                    <a:pt x="847715" y="329225"/>
                  </a:lnTo>
                  <a:lnTo>
                    <a:pt x="893318" y="327659"/>
                  </a:lnTo>
                  <a:lnTo>
                    <a:pt x="937916" y="326020"/>
                  </a:lnTo>
                  <a:lnTo>
                    <a:pt x="981979" y="324834"/>
                  </a:lnTo>
                  <a:lnTo>
                    <a:pt x="1026066" y="322837"/>
                  </a:lnTo>
                  <a:lnTo>
                    <a:pt x="1070737" y="318769"/>
                  </a:lnTo>
                  <a:lnTo>
                    <a:pt x="1116197" y="311572"/>
                  </a:lnTo>
                  <a:lnTo>
                    <a:pt x="1162097" y="302148"/>
                  </a:lnTo>
                  <a:lnTo>
                    <a:pt x="1208164" y="292177"/>
                  </a:lnTo>
                  <a:lnTo>
                    <a:pt x="1254125" y="283336"/>
                  </a:lnTo>
                  <a:lnTo>
                    <a:pt x="1300085" y="275671"/>
                  </a:lnTo>
                  <a:lnTo>
                    <a:pt x="1346152" y="268398"/>
                  </a:lnTo>
                  <a:lnTo>
                    <a:pt x="1392052" y="261959"/>
                  </a:lnTo>
                  <a:lnTo>
                    <a:pt x="1437513" y="256793"/>
                  </a:lnTo>
                  <a:lnTo>
                    <a:pt x="1482183" y="254351"/>
                  </a:lnTo>
                  <a:lnTo>
                    <a:pt x="1526270" y="254015"/>
                  </a:lnTo>
                  <a:lnTo>
                    <a:pt x="1570333" y="252847"/>
                  </a:lnTo>
                  <a:lnTo>
                    <a:pt x="1614932" y="247903"/>
                  </a:lnTo>
                  <a:lnTo>
                    <a:pt x="1660534" y="237555"/>
                  </a:lnTo>
                  <a:lnTo>
                    <a:pt x="1706673" y="223599"/>
                  </a:lnTo>
                  <a:lnTo>
                    <a:pt x="1752788" y="208524"/>
                  </a:lnTo>
                  <a:lnTo>
                    <a:pt x="1798320" y="194817"/>
                  </a:lnTo>
                  <a:lnTo>
                    <a:pt x="1842992" y="183731"/>
                  </a:lnTo>
                  <a:lnTo>
                    <a:pt x="1887093" y="173751"/>
                  </a:lnTo>
                  <a:lnTo>
                    <a:pt x="1931193" y="163224"/>
                  </a:lnTo>
                  <a:lnTo>
                    <a:pt x="1975866" y="150494"/>
                  </a:lnTo>
                  <a:lnTo>
                    <a:pt x="2021272" y="133834"/>
                  </a:lnTo>
                  <a:lnTo>
                    <a:pt x="2067179" y="114553"/>
                  </a:lnTo>
                  <a:lnTo>
                    <a:pt x="2113276" y="95559"/>
                  </a:lnTo>
                  <a:lnTo>
                    <a:pt x="2159254" y="79755"/>
                  </a:lnTo>
                  <a:lnTo>
                    <a:pt x="2205499" y="67540"/>
                  </a:lnTo>
                  <a:lnTo>
                    <a:pt x="2252043" y="57562"/>
                  </a:lnTo>
                  <a:lnTo>
                    <a:pt x="2298039" y="49823"/>
                  </a:lnTo>
                  <a:lnTo>
                    <a:pt x="2342642" y="44322"/>
                  </a:lnTo>
                  <a:lnTo>
                    <a:pt x="2384877" y="41394"/>
                  </a:lnTo>
                  <a:lnTo>
                    <a:pt x="2425446" y="40989"/>
                  </a:lnTo>
                  <a:lnTo>
                    <a:pt x="2466014" y="42251"/>
                  </a:lnTo>
                  <a:lnTo>
                    <a:pt x="2508250" y="44322"/>
                  </a:lnTo>
                  <a:lnTo>
                    <a:pt x="2552977" y="47902"/>
                  </a:lnTo>
                  <a:lnTo>
                    <a:pt x="2599182" y="53149"/>
                  </a:lnTo>
                  <a:lnTo>
                    <a:pt x="2645767" y="58396"/>
                  </a:lnTo>
                  <a:lnTo>
                    <a:pt x="2691638" y="61975"/>
                  </a:lnTo>
                  <a:lnTo>
                    <a:pt x="2736308" y="63261"/>
                  </a:lnTo>
                  <a:lnTo>
                    <a:pt x="2780395" y="63118"/>
                  </a:lnTo>
                  <a:lnTo>
                    <a:pt x="2824458" y="62404"/>
                  </a:lnTo>
                  <a:lnTo>
                    <a:pt x="2869057" y="61975"/>
                  </a:lnTo>
                  <a:lnTo>
                    <a:pt x="2914659" y="62404"/>
                  </a:lnTo>
                  <a:lnTo>
                    <a:pt x="2960798" y="63118"/>
                  </a:lnTo>
                  <a:lnTo>
                    <a:pt x="3006913" y="63261"/>
                  </a:lnTo>
                  <a:lnTo>
                    <a:pt x="3052445" y="61975"/>
                  </a:lnTo>
                  <a:lnTo>
                    <a:pt x="3097117" y="58610"/>
                  </a:lnTo>
                  <a:lnTo>
                    <a:pt x="3141217" y="53720"/>
                  </a:lnTo>
                  <a:lnTo>
                    <a:pt x="3185318" y="48545"/>
                  </a:lnTo>
                  <a:lnTo>
                    <a:pt x="3229991" y="44322"/>
                  </a:lnTo>
                  <a:lnTo>
                    <a:pt x="3275397" y="41469"/>
                  </a:lnTo>
                  <a:lnTo>
                    <a:pt x="3321304" y="39306"/>
                  </a:lnTo>
                  <a:lnTo>
                    <a:pt x="3367401" y="37429"/>
                  </a:lnTo>
                  <a:lnTo>
                    <a:pt x="3413379" y="35432"/>
                  </a:lnTo>
                  <a:lnTo>
                    <a:pt x="3459339" y="31777"/>
                  </a:lnTo>
                  <a:lnTo>
                    <a:pt x="3505406" y="27146"/>
                  </a:lnTo>
                  <a:lnTo>
                    <a:pt x="3551306" y="24467"/>
                  </a:lnTo>
                  <a:lnTo>
                    <a:pt x="3596766" y="26669"/>
                  </a:lnTo>
                  <a:lnTo>
                    <a:pt x="3641383" y="36607"/>
                  </a:lnTo>
                  <a:lnTo>
                    <a:pt x="3685476" y="52069"/>
                  </a:lnTo>
                  <a:lnTo>
                    <a:pt x="3729569" y="68103"/>
                  </a:lnTo>
                  <a:lnTo>
                    <a:pt x="3774186" y="79755"/>
                  </a:lnTo>
                  <a:lnTo>
                    <a:pt x="3819788" y="85270"/>
                  </a:lnTo>
                  <a:lnTo>
                    <a:pt x="3865927" y="87487"/>
                  </a:lnTo>
                  <a:lnTo>
                    <a:pt x="3912042" y="88060"/>
                  </a:lnTo>
                  <a:lnTo>
                    <a:pt x="3957574" y="88645"/>
                  </a:lnTo>
                  <a:lnTo>
                    <a:pt x="4002246" y="88610"/>
                  </a:lnTo>
                  <a:lnTo>
                    <a:pt x="4046347" y="87502"/>
                  </a:lnTo>
                  <a:lnTo>
                    <a:pt x="4090447" y="86967"/>
                  </a:lnTo>
                  <a:lnTo>
                    <a:pt x="4135120" y="88645"/>
                  </a:lnTo>
                  <a:lnTo>
                    <a:pt x="4180508" y="93364"/>
                  </a:lnTo>
                  <a:lnTo>
                    <a:pt x="4226385" y="100202"/>
                  </a:lnTo>
                  <a:lnTo>
                    <a:pt x="4272476" y="107898"/>
                  </a:lnTo>
                  <a:lnTo>
                    <a:pt x="4318508" y="115188"/>
                  </a:lnTo>
                  <a:lnTo>
                    <a:pt x="4364610" y="123033"/>
                  </a:lnTo>
                  <a:lnTo>
                    <a:pt x="4410916" y="131746"/>
                  </a:lnTo>
                  <a:lnTo>
                    <a:pt x="4456864" y="138816"/>
                  </a:lnTo>
                  <a:lnTo>
                    <a:pt x="4501896" y="141731"/>
                  </a:lnTo>
                  <a:lnTo>
                    <a:pt x="4545294" y="138620"/>
                  </a:lnTo>
                  <a:lnTo>
                    <a:pt x="4587621" y="131222"/>
                  </a:lnTo>
                  <a:lnTo>
                    <a:pt x="4629947" y="122443"/>
                  </a:lnTo>
                  <a:lnTo>
                    <a:pt x="4673346" y="115188"/>
                  </a:lnTo>
                  <a:lnTo>
                    <a:pt x="4718520" y="109517"/>
                  </a:lnTo>
                  <a:lnTo>
                    <a:pt x="4764706" y="104108"/>
                  </a:lnTo>
                  <a:lnTo>
                    <a:pt x="4811059" y="99794"/>
                  </a:lnTo>
                  <a:lnTo>
                    <a:pt x="4856734" y="97408"/>
                  </a:lnTo>
                  <a:lnTo>
                    <a:pt x="4901406" y="98208"/>
                  </a:lnTo>
                  <a:lnTo>
                    <a:pt x="4945507" y="101330"/>
                  </a:lnTo>
                  <a:lnTo>
                    <a:pt x="4989607" y="104713"/>
                  </a:lnTo>
                  <a:lnTo>
                    <a:pt x="5034280" y="106298"/>
                  </a:lnTo>
                  <a:lnTo>
                    <a:pt x="5079811" y="107410"/>
                  </a:lnTo>
                  <a:lnTo>
                    <a:pt x="5125926" y="108521"/>
                  </a:lnTo>
                  <a:lnTo>
                    <a:pt x="5172065" y="106298"/>
                  </a:lnTo>
                  <a:lnTo>
                    <a:pt x="5217668" y="97408"/>
                  </a:lnTo>
                  <a:lnTo>
                    <a:pt x="5262284" y="74134"/>
                  </a:lnTo>
                  <a:lnTo>
                    <a:pt x="5306377" y="40465"/>
                  </a:lnTo>
                  <a:lnTo>
                    <a:pt x="5350470" y="10916"/>
                  </a:lnTo>
                  <a:lnTo>
                    <a:pt x="5395087" y="0"/>
                  </a:lnTo>
                  <a:lnTo>
                    <a:pt x="5431411" y="12330"/>
                  </a:lnTo>
                  <a:lnTo>
                    <a:pt x="5468052" y="38748"/>
                  </a:lnTo>
                  <a:lnTo>
                    <a:pt x="5504869" y="71396"/>
                  </a:lnTo>
                  <a:lnTo>
                    <a:pt x="5541724" y="102416"/>
                  </a:lnTo>
                  <a:lnTo>
                    <a:pt x="5578475" y="123951"/>
                  </a:lnTo>
                  <a:lnTo>
                    <a:pt x="5624506" y="136892"/>
                  </a:lnTo>
                  <a:lnTo>
                    <a:pt x="5670597" y="142224"/>
                  </a:lnTo>
                  <a:lnTo>
                    <a:pt x="5716474" y="142865"/>
                  </a:lnTo>
                  <a:lnTo>
                    <a:pt x="5761863" y="141731"/>
                  </a:lnTo>
                  <a:lnTo>
                    <a:pt x="5806535" y="137352"/>
                  </a:lnTo>
                  <a:lnTo>
                    <a:pt x="5850635" y="128984"/>
                  </a:lnTo>
                  <a:lnTo>
                    <a:pt x="5894736" y="120354"/>
                  </a:lnTo>
                  <a:lnTo>
                    <a:pt x="5939408" y="115188"/>
                  </a:lnTo>
                  <a:lnTo>
                    <a:pt x="5984940" y="114450"/>
                  </a:lnTo>
                  <a:lnTo>
                    <a:pt x="6031055" y="116236"/>
                  </a:lnTo>
                  <a:lnTo>
                    <a:pt x="6077194" y="119689"/>
                  </a:lnTo>
                  <a:lnTo>
                    <a:pt x="6122797" y="123951"/>
                  </a:lnTo>
                  <a:lnTo>
                    <a:pt x="6167413" y="130010"/>
                  </a:lnTo>
                  <a:lnTo>
                    <a:pt x="6211506" y="137842"/>
                  </a:lnTo>
                  <a:lnTo>
                    <a:pt x="6255599" y="145365"/>
                  </a:lnTo>
                  <a:lnTo>
                    <a:pt x="6300216" y="150494"/>
                  </a:lnTo>
                  <a:lnTo>
                    <a:pt x="6345676" y="153423"/>
                  </a:lnTo>
                  <a:lnTo>
                    <a:pt x="6391576" y="154971"/>
                  </a:lnTo>
                  <a:lnTo>
                    <a:pt x="6437643" y="154281"/>
                  </a:lnTo>
                  <a:lnTo>
                    <a:pt x="6483604" y="150494"/>
                  </a:lnTo>
                  <a:lnTo>
                    <a:pt x="6529849" y="141106"/>
                  </a:lnTo>
                  <a:lnTo>
                    <a:pt x="6576393" y="127301"/>
                  </a:lnTo>
                  <a:lnTo>
                    <a:pt x="6622389" y="114044"/>
                  </a:lnTo>
                  <a:lnTo>
                    <a:pt x="6666992" y="106298"/>
                  </a:lnTo>
                  <a:lnTo>
                    <a:pt x="6709227" y="107610"/>
                  </a:lnTo>
                  <a:lnTo>
                    <a:pt x="6749796" y="114601"/>
                  </a:lnTo>
                  <a:lnTo>
                    <a:pt x="6790364" y="121854"/>
                  </a:lnTo>
                  <a:lnTo>
                    <a:pt x="6832600" y="123951"/>
                  </a:lnTo>
                  <a:lnTo>
                    <a:pt x="6877345" y="116363"/>
                  </a:lnTo>
                  <a:lnTo>
                    <a:pt x="6923579" y="102965"/>
                  </a:lnTo>
                  <a:lnTo>
                    <a:pt x="6970170" y="91233"/>
                  </a:lnTo>
                  <a:lnTo>
                    <a:pt x="7015988" y="88645"/>
                  </a:lnTo>
                  <a:lnTo>
                    <a:pt x="7060660" y="96359"/>
                  </a:lnTo>
                  <a:lnTo>
                    <a:pt x="7104760" y="110728"/>
                  </a:lnTo>
                  <a:lnTo>
                    <a:pt x="7148861" y="131740"/>
                  </a:lnTo>
                  <a:lnTo>
                    <a:pt x="7193533" y="159384"/>
                  </a:lnTo>
                  <a:lnTo>
                    <a:pt x="7229894" y="192512"/>
                  </a:lnTo>
                  <a:lnTo>
                    <a:pt x="7266700" y="236131"/>
                  </a:lnTo>
                  <a:lnTo>
                    <a:pt x="7303664" y="280890"/>
                  </a:lnTo>
                  <a:lnTo>
                    <a:pt x="7340500" y="317438"/>
                  </a:lnTo>
                  <a:lnTo>
                    <a:pt x="7376922" y="336422"/>
                  </a:lnTo>
                  <a:lnTo>
                    <a:pt x="7412674" y="331611"/>
                  </a:lnTo>
                  <a:lnTo>
                    <a:pt x="7448023" y="309236"/>
                  </a:lnTo>
                  <a:lnTo>
                    <a:pt x="7483239" y="278651"/>
                  </a:lnTo>
                  <a:lnTo>
                    <a:pt x="7518588" y="249205"/>
                  </a:lnTo>
                  <a:lnTo>
                    <a:pt x="7554341" y="230250"/>
                  </a:lnTo>
                  <a:lnTo>
                    <a:pt x="7599801" y="222124"/>
                  </a:lnTo>
                  <a:lnTo>
                    <a:pt x="7645701" y="221916"/>
                  </a:lnTo>
                  <a:lnTo>
                    <a:pt x="7691768" y="225875"/>
                  </a:lnTo>
                  <a:lnTo>
                    <a:pt x="7737729" y="230250"/>
                  </a:lnTo>
                  <a:lnTo>
                    <a:pt x="7783706" y="235023"/>
                  </a:lnTo>
                  <a:lnTo>
                    <a:pt x="7829804" y="241855"/>
                  </a:lnTo>
                  <a:lnTo>
                    <a:pt x="7875710" y="249521"/>
                  </a:lnTo>
                  <a:lnTo>
                    <a:pt x="7921117" y="256793"/>
                  </a:lnTo>
                  <a:lnTo>
                    <a:pt x="7965789" y="264066"/>
                  </a:lnTo>
                  <a:lnTo>
                    <a:pt x="8009890" y="271732"/>
                  </a:lnTo>
                  <a:lnTo>
                    <a:pt x="8053990" y="278564"/>
                  </a:lnTo>
                  <a:lnTo>
                    <a:pt x="8098663" y="283336"/>
                  </a:lnTo>
                  <a:lnTo>
                    <a:pt x="8144051" y="285212"/>
                  </a:lnTo>
                  <a:lnTo>
                    <a:pt x="8189928" y="285003"/>
                  </a:lnTo>
                  <a:lnTo>
                    <a:pt x="8236019" y="283962"/>
                  </a:lnTo>
                  <a:lnTo>
                    <a:pt x="8282051" y="283336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1025" y="3819784"/>
              <a:ext cx="8282305" cy="803910"/>
            </a:xfrm>
            <a:custGeom>
              <a:avLst/>
              <a:gdLst/>
              <a:ahLst/>
              <a:cxnLst/>
              <a:rect l="l" t="t" r="r" b="b"/>
              <a:pathLst>
                <a:path w="8282305" h="803910">
                  <a:moveTo>
                    <a:pt x="0" y="776853"/>
                  </a:moveTo>
                  <a:lnTo>
                    <a:pt x="46260" y="781468"/>
                  </a:lnTo>
                  <a:lnTo>
                    <a:pt x="92798" y="786251"/>
                  </a:lnTo>
                  <a:lnTo>
                    <a:pt x="138785" y="790747"/>
                  </a:lnTo>
                  <a:lnTo>
                    <a:pt x="183387" y="794506"/>
                  </a:lnTo>
                  <a:lnTo>
                    <a:pt x="225627" y="797984"/>
                  </a:lnTo>
                  <a:lnTo>
                    <a:pt x="266204" y="801189"/>
                  </a:lnTo>
                  <a:lnTo>
                    <a:pt x="306781" y="803275"/>
                  </a:lnTo>
                  <a:lnTo>
                    <a:pt x="349021" y="803396"/>
                  </a:lnTo>
                  <a:lnTo>
                    <a:pt x="393763" y="801030"/>
                  </a:lnTo>
                  <a:lnTo>
                    <a:pt x="439981" y="796760"/>
                  </a:lnTo>
                  <a:lnTo>
                    <a:pt x="486567" y="791394"/>
                  </a:lnTo>
                  <a:lnTo>
                    <a:pt x="532409" y="785743"/>
                  </a:lnTo>
                  <a:lnTo>
                    <a:pt x="577058" y="778898"/>
                  </a:lnTo>
                  <a:lnTo>
                    <a:pt x="621155" y="770804"/>
                  </a:lnTo>
                  <a:lnTo>
                    <a:pt x="665259" y="763543"/>
                  </a:lnTo>
                  <a:lnTo>
                    <a:pt x="709930" y="759200"/>
                  </a:lnTo>
                  <a:lnTo>
                    <a:pt x="755461" y="759497"/>
                  </a:lnTo>
                  <a:lnTo>
                    <a:pt x="801576" y="763010"/>
                  </a:lnTo>
                  <a:lnTo>
                    <a:pt x="847715" y="766808"/>
                  </a:lnTo>
                  <a:lnTo>
                    <a:pt x="893318" y="767963"/>
                  </a:lnTo>
                  <a:lnTo>
                    <a:pt x="937916" y="766062"/>
                  </a:lnTo>
                  <a:lnTo>
                    <a:pt x="981979" y="762470"/>
                  </a:lnTo>
                  <a:lnTo>
                    <a:pt x="1026066" y="757211"/>
                  </a:lnTo>
                  <a:lnTo>
                    <a:pt x="1070737" y="750310"/>
                  </a:lnTo>
                  <a:lnTo>
                    <a:pt x="1116197" y="740294"/>
                  </a:lnTo>
                  <a:lnTo>
                    <a:pt x="1162097" y="727624"/>
                  </a:lnTo>
                  <a:lnTo>
                    <a:pt x="1208164" y="715216"/>
                  </a:lnTo>
                  <a:lnTo>
                    <a:pt x="1254125" y="705987"/>
                  </a:lnTo>
                  <a:lnTo>
                    <a:pt x="1300085" y="702153"/>
                  </a:lnTo>
                  <a:lnTo>
                    <a:pt x="1346152" y="701605"/>
                  </a:lnTo>
                  <a:lnTo>
                    <a:pt x="1392052" y="701057"/>
                  </a:lnTo>
                  <a:lnTo>
                    <a:pt x="1437513" y="697224"/>
                  </a:lnTo>
                  <a:lnTo>
                    <a:pt x="1482183" y="688619"/>
                  </a:lnTo>
                  <a:lnTo>
                    <a:pt x="1526270" y="677253"/>
                  </a:lnTo>
                  <a:lnTo>
                    <a:pt x="1570333" y="664791"/>
                  </a:lnTo>
                  <a:lnTo>
                    <a:pt x="1614932" y="652901"/>
                  </a:lnTo>
                  <a:lnTo>
                    <a:pt x="1660534" y="641852"/>
                  </a:lnTo>
                  <a:lnTo>
                    <a:pt x="1706673" y="630803"/>
                  </a:lnTo>
                  <a:lnTo>
                    <a:pt x="1752788" y="619754"/>
                  </a:lnTo>
                  <a:lnTo>
                    <a:pt x="1798320" y="608705"/>
                  </a:lnTo>
                  <a:lnTo>
                    <a:pt x="1842992" y="597993"/>
                  </a:lnTo>
                  <a:lnTo>
                    <a:pt x="1887093" y="587591"/>
                  </a:lnTo>
                  <a:lnTo>
                    <a:pt x="1931193" y="576665"/>
                  </a:lnTo>
                  <a:lnTo>
                    <a:pt x="1975866" y="564382"/>
                  </a:lnTo>
                  <a:lnTo>
                    <a:pt x="2021272" y="549733"/>
                  </a:lnTo>
                  <a:lnTo>
                    <a:pt x="2067179" y="533394"/>
                  </a:lnTo>
                  <a:lnTo>
                    <a:pt x="2113276" y="517054"/>
                  </a:lnTo>
                  <a:lnTo>
                    <a:pt x="2159254" y="502406"/>
                  </a:lnTo>
                  <a:lnTo>
                    <a:pt x="2205499" y="489283"/>
                  </a:lnTo>
                  <a:lnTo>
                    <a:pt x="2252043" y="476958"/>
                  </a:lnTo>
                  <a:lnTo>
                    <a:pt x="2298039" y="466276"/>
                  </a:lnTo>
                  <a:lnTo>
                    <a:pt x="2342642" y="458083"/>
                  </a:lnTo>
                  <a:lnTo>
                    <a:pt x="2384877" y="452391"/>
                  </a:lnTo>
                  <a:lnTo>
                    <a:pt x="2425446" y="448748"/>
                  </a:lnTo>
                  <a:lnTo>
                    <a:pt x="2466014" y="447581"/>
                  </a:lnTo>
                  <a:lnTo>
                    <a:pt x="2508250" y="449320"/>
                  </a:lnTo>
                  <a:lnTo>
                    <a:pt x="2552977" y="455267"/>
                  </a:lnTo>
                  <a:lnTo>
                    <a:pt x="2599182" y="464798"/>
                  </a:lnTo>
                  <a:lnTo>
                    <a:pt x="2645767" y="475448"/>
                  </a:lnTo>
                  <a:lnTo>
                    <a:pt x="2691638" y="484753"/>
                  </a:lnTo>
                  <a:lnTo>
                    <a:pt x="2736308" y="492811"/>
                  </a:lnTo>
                  <a:lnTo>
                    <a:pt x="2780395" y="500739"/>
                  </a:lnTo>
                  <a:lnTo>
                    <a:pt x="2824458" y="507309"/>
                  </a:lnTo>
                  <a:lnTo>
                    <a:pt x="2869057" y="511296"/>
                  </a:lnTo>
                  <a:lnTo>
                    <a:pt x="2914659" y="511960"/>
                  </a:lnTo>
                  <a:lnTo>
                    <a:pt x="2960798" y="510137"/>
                  </a:lnTo>
                  <a:lnTo>
                    <a:pt x="3006913" y="506670"/>
                  </a:lnTo>
                  <a:lnTo>
                    <a:pt x="3052445" y="502406"/>
                  </a:lnTo>
                  <a:lnTo>
                    <a:pt x="3097117" y="496204"/>
                  </a:lnTo>
                  <a:lnTo>
                    <a:pt x="3141217" y="488039"/>
                  </a:lnTo>
                  <a:lnTo>
                    <a:pt x="3185318" y="480421"/>
                  </a:lnTo>
                  <a:lnTo>
                    <a:pt x="3229991" y="475863"/>
                  </a:lnTo>
                  <a:lnTo>
                    <a:pt x="3275397" y="476627"/>
                  </a:lnTo>
                  <a:lnTo>
                    <a:pt x="3321304" y="480831"/>
                  </a:lnTo>
                  <a:lnTo>
                    <a:pt x="3367401" y="484774"/>
                  </a:lnTo>
                  <a:lnTo>
                    <a:pt x="3413379" y="484753"/>
                  </a:lnTo>
                  <a:lnTo>
                    <a:pt x="3459339" y="476502"/>
                  </a:lnTo>
                  <a:lnTo>
                    <a:pt x="3505406" y="463131"/>
                  </a:lnTo>
                  <a:lnTo>
                    <a:pt x="3551306" y="451713"/>
                  </a:lnTo>
                  <a:lnTo>
                    <a:pt x="3596766" y="449320"/>
                  </a:lnTo>
                  <a:lnTo>
                    <a:pt x="3641383" y="461176"/>
                  </a:lnTo>
                  <a:lnTo>
                    <a:pt x="3685476" y="482451"/>
                  </a:lnTo>
                  <a:lnTo>
                    <a:pt x="3729569" y="504844"/>
                  </a:lnTo>
                  <a:lnTo>
                    <a:pt x="3774186" y="520059"/>
                  </a:lnTo>
                  <a:lnTo>
                    <a:pt x="3819788" y="525256"/>
                  </a:lnTo>
                  <a:lnTo>
                    <a:pt x="3865927" y="525059"/>
                  </a:lnTo>
                  <a:lnTo>
                    <a:pt x="3912042" y="522362"/>
                  </a:lnTo>
                  <a:lnTo>
                    <a:pt x="3957574" y="520059"/>
                  </a:lnTo>
                  <a:lnTo>
                    <a:pt x="4002246" y="520797"/>
                  </a:lnTo>
                  <a:lnTo>
                    <a:pt x="4046347" y="522345"/>
                  </a:lnTo>
                  <a:lnTo>
                    <a:pt x="4090447" y="520559"/>
                  </a:lnTo>
                  <a:lnTo>
                    <a:pt x="4135120" y="511296"/>
                  </a:lnTo>
                  <a:lnTo>
                    <a:pt x="4180508" y="487846"/>
                  </a:lnTo>
                  <a:lnTo>
                    <a:pt x="4226385" y="454288"/>
                  </a:lnTo>
                  <a:lnTo>
                    <a:pt x="4272476" y="422659"/>
                  </a:lnTo>
                  <a:lnTo>
                    <a:pt x="4318508" y="404997"/>
                  </a:lnTo>
                  <a:lnTo>
                    <a:pt x="4364610" y="410434"/>
                  </a:lnTo>
                  <a:lnTo>
                    <a:pt x="4410916" y="430492"/>
                  </a:lnTo>
                  <a:lnTo>
                    <a:pt x="4456864" y="451074"/>
                  </a:lnTo>
                  <a:lnTo>
                    <a:pt x="4501896" y="458083"/>
                  </a:lnTo>
                  <a:lnTo>
                    <a:pt x="4545294" y="448234"/>
                  </a:lnTo>
                  <a:lnTo>
                    <a:pt x="4587621" y="428825"/>
                  </a:lnTo>
                  <a:lnTo>
                    <a:pt x="4629947" y="401915"/>
                  </a:lnTo>
                  <a:lnTo>
                    <a:pt x="4673346" y="369564"/>
                  </a:lnTo>
                  <a:lnTo>
                    <a:pt x="4709377" y="336646"/>
                  </a:lnTo>
                  <a:lnTo>
                    <a:pt x="4746164" y="296298"/>
                  </a:lnTo>
                  <a:lnTo>
                    <a:pt x="4783275" y="253828"/>
                  </a:lnTo>
                  <a:lnTo>
                    <a:pt x="4820275" y="214546"/>
                  </a:lnTo>
                  <a:lnTo>
                    <a:pt x="4856734" y="183763"/>
                  </a:lnTo>
                  <a:lnTo>
                    <a:pt x="4901406" y="154112"/>
                  </a:lnTo>
                  <a:lnTo>
                    <a:pt x="4945507" y="130581"/>
                  </a:lnTo>
                  <a:lnTo>
                    <a:pt x="4989607" y="118147"/>
                  </a:lnTo>
                  <a:lnTo>
                    <a:pt x="5034280" y="121787"/>
                  </a:lnTo>
                  <a:lnTo>
                    <a:pt x="5064541" y="139860"/>
                  </a:lnTo>
                  <a:lnTo>
                    <a:pt x="5095145" y="171589"/>
                  </a:lnTo>
                  <a:lnTo>
                    <a:pt x="5125926" y="209718"/>
                  </a:lnTo>
                  <a:lnTo>
                    <a:pt x="5156717" y="246990"/>
                  </a:lnTo>
                  <a:lnTo>
                    <a:pt x="5187353" y="276147"/>
                  </a:lnTo>
                  <a:lnTo>
                    <a:pt x="5217668" y="289935"/>
                  </a:lnTo>
                  <a:lnTo>
                    <a:pt x="5253420" y="279872"/>
                  </a:lnTo>
                  <a:lnTo>
                    <a:pt x="5288769" y="249486"/>
                  </a:lnTo>
                  <a:lnTo>
                    <a:pt x="5323985" y="211735"/>
                  </a:lnTo>
                  <a:lnTo>
                    <a:pt x="5359334" y="179581"/>
                  </a:lnTo>
                  <a:lnTo>
                    <a:pt x="5395087" y="165983"/>
                  </a:lnTo>
                  <a:lnTo>
                    <a:pt x="5431411" y="175618"/>
                  </a:lnTo>
                  <a:lnTo>
                    <a:pt x="5468052" y="199848"/>
                  </a:lnTo>
                  <a:lnTo>
                    <a:pt x="5504869" y="231655"/>
                  </a:lnTo>
                  <a:lnTo>
                    <a:pt x="5541724" y="264022"/>
                  </a:lnTo>
                  <a:lnTo>
                    <a:pt x="5578475" y="289935"/>
                  </a:lnTo>
                  <a:lnTo>
                    <a:pt x="5624506" y="317521"/>
                  </a:lnTo>
                  <a:lnTo>
                    <a:pt x="5670597" y="344703"/>
                  </a:lnTo>
                  <a:lnTo>
                    <a:pt x="5716474" y="364408"/>
                  </a:lnTo>
                  <a:lnTo>
                    <a:pt x="5761863" y="369564"/>
                  </a:lnTo>
                  <a:lnTo>
                    <a:pt x="5797664" y="356634"/>
                  </a:lnTo>
                  <a:lnTo>
                    <a:pt x="5833027" y="330378"/>
                  </a:lnTo>
                  <a:lnTo>
                    <a:pt x="5868244" y="299082"/>
                  </a:lnTo>
                  <a:lnTo>
                    <a:pt x="5903607" y="271028"/>
                  </a:lnTo>
                  <a:lnTo>
                    <a:pt x="5939408" y="254502"/>
                  </a:lnTo>
                  <a:lnTo>
                    <a:pt x="5984940" y="255502"/>
                  </a:lnTo>
                  <a:lnTo>
                    <a:pt x="6031055" y="270027"/>
                  </a:lnTo>
                  <a:lnTo>
                    <a:pt x="6077194" y="285648"/>
                  </a:lnTo>
                  <a:lnTo>
                    <a:pt x="6122797" y="289935"/>
                  </a:lnTo>
                  <a:lnTo>
                    <a:pt x="6167413" y="281011"/>
                  </a:lnTo>
                  <a:lnTo>
                    <a:pt x="6211506" y="265027"/>
                  </a:lnTo>
                  <a:lnTo>
                    <a:pt x="6255599" y="241589"/>
                  </a:lnTo>
                  <a:lnTo>
                    <a:pt x="6300216" y="210306"/>
                  </a:lnTo>
                  <a:lnTo>
                    <a:pt x="6330460" y="180558"/>
                  </a:lnTo>
                  <a:lnTo>
                    <a:pt x="6360940" y="142083"/>
                  </a:lnTo>
                  <a:lnTo>
                    <a:pt x="6391576" y="100165"/>
                  </a:lnTo>
                  <a:lnTo>
                    <a:pt x="6422286" y="60088"/>
                  </a:lnTo>
                  <a:lnTo>
                    <a:pt x="6452989" y="27137"/>
                  </a:lnTo>
                  <a:lnTo>
                    <a:pt x="6483604" y="6598"/>
                  </a:lnTo>
                  <a:lnTo>
                    <a:pt x="6529849" y="0"/>
                  </a:lnTo>
                  <a:lnTo>
                    <a:pt x="6576393" y="12201"/>
                  </a:lnTo>
                  <a:lnTo>
                    <a:pt x="6622389" y="34905"/>
                  </a:lnTo>
                  <a:lnTo>
                    <a:pt x="6666992" y="59811"/>
                  </a:lnTo>
                  <a:lnTo>
                    <a:pt x="6700967" y="85378"/>
                  </a:lnTo>
                  <a:lnTo>
                    <a:pt x="6733661" y="119511"/>
                  </a:lnTo>
                  <a:lnTo>
                    <a:pt x="6765930" y="154131"/>
                  </a:lnTo>
                  <a:lnTo>
                    <a:pt x="6798624" y="181162"/>
                  </a:lnTo>
                  <a:lnTo>
                    <a:pt x="6832600" y="192526"/>
                  </a:lnTo>
                  <a:lnTo>
                    <a:pt x="6868241" y="180927"/>
                  </a:lnTo>
                  <a:lnTo>
                    <a:pt x="6904979" y="151674"/>
                  </a:lnTo>
                  <a:lnTo>
                    <a:pt x="6942236" y="115826"/>
                  </a:lnTo>
                  <a:lnTo>
                    <a:pt x="6979432" y="84439"/>
                  </a:lnTo>
                  <a:lnTo>
                    <a:pt x="7015988" y="68574"/>
                  </a:lnTo>
                  <a:lnTo>
                    <a:pt x="7060660" y="67748"/>
                  </a:lnTo>
                  <a:lnTo>
                    <a:pt x="7104760" y="78543"/>
                  </a:lnTo>
                  <a:lnTo>
                    <a:pt x="7148861" y="104292"/>
                  </a:lnTo>
                  <a:lnTo>
                    <a:pt x="7193533" y="148330"/>
                  </a:lnTo>
                  <a:lnTo>
                    <a:pt x="7216191" y="182781"/>
                  </a:lnTo>
                  <a:lnTo>
                    <a:pt x="7239065" y="228961"/>
                  </a:lnTo>
                  <a:lnTo>
                    <a:pt x="7262084" y="282407"/>
                  </a:lnTo>
                  <a:lnTo>
                    <a:pt x="7285180" y="338655"/>
                  </a:lnTo>
                  <a:lnTo>
                    <a:pt x="7308281" y="393242"/>
                  </a:lnTo>
                  <a:lnTo>
                    <a:pt x="7331319" y="441706"/>
                  </a:lnTo>
                  <a:lnTo>
                    <a:pt x="7354222" y="479581"/>
                  </a:lnTo>
                  <a:lnTo>
                    <a:pt x="7376922" y="502406"/>
                  </a:lnTo>
                  <a:lnTo>
                    <a:pt x="7406750" y="505662"/>
                  </a:lnTo>
                  <a:lnTo>
                    <a:pt x="7436268" y="485322"/>
                  </a:lnTo>
                  <a:lnTo>
                    <a:pt x="7465631" y="451463"/>
                  </a:lnTo>
                  <a:lnTo>
                    <a:pt x="7494994" y="414164"/>
                  </a:lnTo>
                  <a:lnTo>
                    <a:pt x="7524512" y="383505"/>
                  </a:lnTo>
                  <a:lnTo>
                    <a:pt x="7554341" y="369564"/>
                  </a:lnTo>
                  <a:lnTo>
                    <a:pt x="7590665" y="377546"/>
                  </a:lnTo>
                  <a:lnTo>
                    <a:pt x="7627306" y="400873"/>
                  </a:lnTo>
                  <a:lnTo>
                    <a:pt x="7664123" y="430837"/>
                  </a:lnTo>
                  <a:lnTo>
                    <a:pt x="7700978" y="458736"/>
                  </a:lnTo>
                  <a:lnTo>
                    <a:pt x="7737729" y="475863"/>
                  </a:lnTo>
                  <a:lnTo>
                    <a:pt x="7783706" y="480960"/>
                  </a:lnTo>
                  <a:lnTo>
                    <a:pt x="7829804" y="476926"/>
                  </a:lnTo>
                  <a:lnTo>
                    <a:pt x="7875710" y="467915"/>
                  </a:lnTo>
                  <a:lnTo>
                    <a:pt x="7921117" y="458083"/>
                  </a:lnTo>
                  <a:lnTo>
                    <a:pt x="7965789" y="445484"/>
                  </a:lnTo>
                  <a:lnTo>
                    <a:pt x="8009890" y="428825"/>
                  </a:lnTo>
                  <a:lnTo>
                    <a:pt x="8053990" y="413523"/>
                  </a:lnTo>
                  <a:lnTo>
                    <a:pt x="8098663" y="404997"/>
                  </a:lnTo>
                  <a:lnTo>
                    <a:pt x="8144051" y="406036"/>
                  </a:lnTo>
                  <a:lnTo>
                    <a:pt x="8189928" y="413315"/>
                  </a:lnTo>
                  <a:lnTo>
                    <a:pt x="8236019" y="423070"/>
                  </a:lnTo>
                  <a:lnTo>
                    <a:pt x="8282051" y="43154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1025" y="3486820"/>
              <a:ext cx="8282305" cy="862330"/>
            </a:xfrm>
            <a:custGeom>
              <a:avLst/>
              <a:gdLst/>
              <a:ahLst/>
              <a:cxnLst/>
              <a:rect l="l" t="t" r="r" b="b"/>
              <a:pathLst>
                <a:path w="8282305" h="862329">
                  <a:moveTo>
                    <a:pt x="0" y="799937"/>
                  </a:moveTo>
                  <a:lnTo>
                    <a:pt x="46260" y="799312"/>
                  </a:lnTo>
                  <a:lnTo>
                    <a:pt x="92798" y="798270"/>
                  </a:lnTo>
                  <a:lnTo>
                    <a:pt x="138785" y="798062"/>
                  </a:lnTo>
                  <a:lnTo>
                    <a:pt x="183387" y="799937"/>
                  </a:lnTo>
                  <a:lnTo>
                    <a:pt x="225627" y="804513"/>
                  </a:lnTo>
                  <a:lnTo>
                    <a:pt x="266204" y="811018"/>
                  </a:lnTo>
                  <a:lnTo>
                    <a:pt x="306781" y="818618"/>
                  </a:lnTo>
                  <a:lnTo>
                    <a:pt x="349021" y="826480"/>
                  </a:lnTo>
                  <a:lnTo>
                    <a:pt x="393763" y="836213"/>
                  </a:lnTo>
                  <a:lnTo>
                    <a:pt x="439981" y="847578"/>
                  </a:lnTo>
                  <a:lnTo>
                    <a:pt x="486567" y="857251"/>
                  </a:lnTo>
                  <a:lnTo>
                    <a:pt x="532409" y="861913"/>
                  </a:lnTo>
                  <a:lnTo>
                    <a:pt x="577058" y="860891"/>
                  </a:lnTo>
                  <a:lnTo>
                    <a:pt x="621155" y="855833"/>
                  </a:lnTo>
                  <a:lnTo>
                    <a:pt x="665259" y="847179"/>
                  </a:lnTo>
                  <a:lnTo>
                    <a:pt x="709930" y="835370"/>
                  </a:lnTo>
                  <a:lnTo>
                    <a:pt x="755461" y="816927"/>
                  </a:lnTo>
                  <a:lnTo>
                    <a:pt x="801576" y="792793"/>
                  </a:lnTo>
                  <a:lnTo>
                    <a:pt x="847715" y="770040"/>
                  </a:lnTo>
                  <a:lnTo>
                    <a:pt x="893318" y="755741"/>
                  </a:lnTo>
                  <a:lnTo>
                    <a:pt x="937916" y="754320"/>
                  </a:lnTo>
                  <a:lnTo>
                    <a:pt x="981979" y="761234"/>
                  </a:lnTo>
                  <a:lnTo>
                    <a:pt x="1026066" y="769814"/>
                  </a:lnTo>
                  <a:lnTo>
                    <a:pt x="1070737" y="773394"/>
                  </a:lnTo>
                  <a:lnTo>
                    <a:pt x="1116197" y="768603"/>
                  </a:lnTo>
                  <a:lnTo>
                    <a:pt x="1162097" y="759551"/>
                  </a:lnTo>
                  <a:lnTo>
                    <a:pt x="1208164" y="750784"/>
                  </a:lnTo>
                  <a:lnTo>
                    <a:pt x="1254125" y="746851"/>
                  </a:lnTo>
                  <a:lnTo>
                    <a:pt x="1300085" y="751409"/>
                  </a:lnTo>
                  <a:lnTo>
                    <a:pt x="1346152" y="761218"/>
                  </a:lnTo>
                  <a:lnTo>
                    <a:pt x="1392052" y="770479"/>
                  </a:lnTo>
                  <a:lnTo>
                    <a:pt x="1437513" y="773394"/>
                  </a:lnTo>
                  <a:lnTo>
                    <a:pt x="1482183" y="767738"/>
                  </a:lnTo>
                  <a:lnTo>
                    <a:pt x="1526270" y="756820"/>
                  </a:lnTo>
                  <a:lnTo>
                    <a:pt x="1570333" y="743140"/>
                  </a:lnTo>
                  <a:lnTo>
                    <a:pt x="1614932" y="729198"/>
                  </a:lnTo>
                  <a:lnTo>
                    <a:pt x="1660534" y="714710"/>
                  </a:lnTo>
                  <a:lnTo>
                    <a:pt x="1706673" y="698734"/>
                  </a:lnTo>
                  <a:lnTo>
                    <a:pt x="1752788" y="682496"/>
                  </a:lnTo>
                  <a:lnTo>
                    <a:pt x="1798320" y="667222"/>
                  </a:lnTo>
                  <a:lnTo>
                    <a:pt x="1842992" y="655175"/>
                  </a:lnTo>
                  <a:lnTo>
                    <a:pt x="1887093" y="645044"/>
                  </a:lnTo>
                  <a:lnTo>
                    <a:pt x="1931193" y="632700"/>
                  </a:lnTo>
                  <a:lnTo>
                    <a:pt x="1975866" y="614009"/>
                  </a:lnTo>
                  <a:lnTo>
                    <a:pt x="2012141" y="589721"/>
                  </a:lnTo>
                  <a:lnTo>
                    <a:pt x="2048776" y="558149"/>
                  </a:lnTo>
                  <a:lnTo>
                    <a:pt x="2085612" y="525449"/>
                  </a:lnTo>
                  <a:lnTo>
                    <a:pt x="2122491" y="497778"/>
                  </a:lnTo>
                  <a:lnTo>
                    <a:pt x="2159254" y="481294"/>
                  </a:lnTo>
                  <a:lnTo>
                    <a:pt x="2205499" y="481520"/>
                  </a:lnTo>
                  <a:lnTo>
                    <a:pt x="2252043" y="496724"/>
                  </a:lnTo>
                  <a:lnTo>
                    <a:pt x="2298039" y="515262"/>
                  </a:lnTo>
                  <a:lnTo>
                    <a:pt x="2342642" y="525490"/>
                  </a:lnTo>
                  <a:lnTo>
                    <a:pt x="2384877" y="522164"/>
                  </a:lnTo>
                  <a:lnTo>
                    <a:pt x="2425446" y="512218"/>
                  </a:lnTo>
                  <a:lnTo>
                    <a:pt x="2466014" y="502273"/>
                  </a:lnTo>
                  <a:lnTo>
                    <a:pt x="2508250" y="498947"/>
                  </a:lnTo>
                  <a:lnTo>
                    <a:pt x="2552977" y="505640"/>
                  </a:lnTo>
                  <a:lnTo>
                    <a:pt x="2599182" y="518298"/>
                  </a:lnTo>
                  <a:lnTo>
                    <a:pt x="2645767" y="532362"/>
                  </a:lnTo>
                  <a:lnTo>
                    <a:pt x="2691638" y="543270"/>
                  </a:lnTo>
                  <a:lnTo>
                    <a:pt x="2736308" y="550993"/>
                  </a:lnTo>
                  <a:lnTo>
                    <a:pt x="2780395" y="557621"/>
                  </a:lnTo>
                  <a:lnTo>
                    <a:pt x="2824458" y="561486"/>
                  </a:lnTo>
                  <a:lnTo>
                    <a:pt x="2869057" y="560923"/>
                  </a:lnTo>
                  <a:lnTo>
                    <a:pt x="2914659" y="553374"/>
                  </a:lnTo>
                  <a:lnTo>
                    <a:pt x="2960798" y="540444"/>
                  </a:lnTo>
                  <a:lnTo>
                    <a:pt x="3006913" y="526704"/>
                  </a:lnTo>
                  <a:lnTo>
                    <a:pt x="3052445" y="516727"/>
                  </a:lnTo>
                  <a:lnTo>
                    <a:pt x="3097117" y="512212"/>
                  </a:lnTo>
                  <a:lnTo>
                    <a:pt x="3141217" y="510615"/>
                  </a:lnTo>
                  <a:lnTo>
                    <a:pt x="3185318" y="509851"/>
                  </a:lnTo>
                  <a:lnTo>
                    <a:pt x="3229991" y="507837"/>
                  </a:lnTo>
                  <a:lnTo>
                    <a:pt x="3275397" y="502362"/>
                  </a:lnTo>
                  <a:lnTo>
                    <a:pt x="3321304" y="495089"/>
                  </a:lnTo>
                  <a:lnTo>
                    <a:pt x="3367401" y="489745"/>
                  </a:lnTo>
                  <a:lnTo>
                    <a:pt x="3413379" y="490057"/>
                  </a:lnTo>
                  <a:lnTo>
                    <a:pt x="3459339" y="499639"/>
                  </a:lnTo>
                  <a:lnTo>
                    <a:pt x="3505406" y="515568"/>
                  </a:lnTo>
                  <a:lnTo>
                    <a:pt x="3551306" y="532044"/>
                  </a:lnTo>
                  <a:lnTo>
                    <a:pt x="3596766" y="543270"/>
                  </a:lnTo>
                  <a:lnTo>
                    <a:pt x="3641383" y="546127"/>
                  </a:lnTo>
                  <a:lnTo>
                    <a:pt x="3685476" y="544318"/>
                  </a:lnTo>
                  <a:lnTo>
                    <a:pt x="3729569" y="541984"/>
                  </a:lnTo>
                  <a:lnTo>
                    <a:pt x="3774186" y="543270"/>
                  </a:lnTo>
                  <a:lnTo>
                    <a:pt x="3819788" y="550644"/>
                  </a:lnTo>
                  <a:lnTo>
                    <a:pt x="3865927" y="561494"/>
                  </a:lnTo>
                  <a:lnTo>
                    <a:pt x="3912042" y="572059"/>
                  </a:lnTo>
                  <a:lnTo>
                    <a:pt x="3957574" y="578576"/>
                  </a:lnTo>
                  <a:lnTo>
                    <a:pt x="4002246" y="582404"/>
                  </a:lnTo>
                  <a:lnTo>
                    <a:pt x="4046347" y="584719"/>
                  </a:lnTo>
                  <a:lnTo>
                    <a:pt x="4090447" y="581773"/>
                  </a:lnTo>
                  <a:lnTo>
                    <a:pt x="4135120" y="569813"/>
                  </a:lnTo>
                  <a:lnTo>
                    <a:pt x="4171383" y="548487"/>
                  </a:lnTo>
                  <a:lnTo>
                    <a:pt x="4207993" y="517529"/>
                  </a:lnTo>
                  <a:lnTo>
                    <a:pt x="4244811" y="483951"/>
                  </a:lnTo>
                  <a:lnTo>
                    <a:pt x="4281696" y="454761"/>
                  </a:lnTo>
                  <a:lnTo>
                    <a:pt x="4318508" y="436971"/>
                  </a:lnTo>
                  <a:lnTo>
                    <a:pt x="4364610" y="438560"/>
                  </a:lnTo>
                  <a:lnTo>
                    <a:pt x="4410916" y="456354"/>
                  </a:lnTo>
                  <a:lnTo>
                    <a:pt x="4456864" y="473315"/>
                  </a:lnTo>
                  <a:lnTo>
                    <a:pt x="4501896" y="472404"/>
                  </a:lnTo>
                  <a:lnTo>
                    <a:pt x="4536734" y="454401"/>
                  </a:lnTo>
                  <a:lnTo>
                    <a:pt x="4570750" y="426926"/>
                  </a:lnTo>
                  <a:lnTo>
                    <a:pt x="4604491" y="392513"/>
                  </a:lnTo>
                  <a:lnTo>
                    <a:pt x="4638507" y="353698"/>
                  </a:lnTo>
                  <a:lnTo>
                    <a:pt x="4673346" y="313019"/>
                  </a:lnTo>
                  <a:lnTo>
                    <a:pt x="4703308" y="274697"/>
                  </a:lnTo>
                  <a:lnTo>
                    <a:pt x="4733845" y="230092"/>
                  </a:lnTo>
                  <a:lnTo>
                    <a:pt x="4764706" y="183018"/>
                  </a:lnTo>
                  <a:lnTo>
                    <a:pt x="4795642" y="137288"/>
                  </a:lnTo>
                  <a:lnTo>
                    <a:pt x="4826401" y="96716"/>
                  </a:lnTo>
                  <a:lnTo>
                    <a:pt x="4856734" y="65115"/>
                  </a:lnTo>
                  <a:lnTo>
                    <a:pt x="4901406" y="31821"/>
                  </a:lnTo>
                  <a:lnTo>
                    <a:pt x="4945507" y="9838"/>
                  </a:lnTo>
                  <a:lnTo>
                    <a:pt x="4989607" y="0"/>
                  </a:lnTo>
                  <a:lnTo>
                    <a:pt x="5034280" y="3139"/>
                  </a:lnTo>
                  <a:lnTo>
                    <a:pt x="5070640" y="21012"/>
                  </a:lnTo>
                  <a:lnTo>
                    <a:pt x="5107446" y="52827"/>
                  </a:lnTo>
                  <a:lnTo>
                    <a:pt x="5144410" y="89879"/>
                  </a:lnTo>
                  <a:lnTo>
                    <a:pt x="5181246" y="123462"/>
                  </a:lnTo>
                  <a:lnTo>
                    <a:pt x="5217668" y="144871"/>
                  </a:lnTo>
                  <a:lnTo>
                    <a:pt x="5262284" y="148915"/>
                  </a:lnTo>
                  <a:lnTo>
                    <a:pt x="5306377" y="138743"/>
                  </a:lnTo>
                  <a:lnTo>
                    <a:pt x="5350470" y="127190"/>
                  </a:lnTo>
                  <a:lnTo>
                    <a:pt x="5395087" y="127091"/>
                  </a:lnTo>
                  <a:lnTo>
                    <a:pt x="5440547" y="145454"/>
                  </a:lnTo>
                  <a:lnTo>
                    <a:pt x="5486447" y="174176"/>
                  </a:lnTo>
                  <a:lnTo>
                    <a:pt x="5532514" y="203707"/>
                  </a:lnTo>
                  <a:lnTo>
                    <a:pt x="5578475" y="224500"/>
                  </a:lnTo>
                  <a:lnTo>
                    <a:pt x="5624506" y="234211"/>
                  </a:lnTo>
                  <a:lnTo>
                    <a:pt x="5670597" y="237803"/>
                  </a:lnTo>
                  <a:lnTo>
                    <a:pt x="5716474" y="236966"/>
                  </a:lnTo>
                  <a:lnTo>
                    <a:pt x="5761863" y="233390"/>
                  </a:lnTo>
                  <a:lnTo>
                    <a:pt x="5806535" y="227268"/>
                  </a:lnTo>
                  <a:lnTo>
                    <a:pt x="5850635" y="217848"/>
                  </a:lnTo>
                  <a:lnTo>
                    <a:pt x="5894736" y="205118"/>
                  </a:lnTo>
                  <a:lnTo>
                    <a:pt x="5939408" y="189067"/>
                  </a:lnTo>
                  <a:lnTo>
                    <a:pt x="5984940" y="168241"/>
                  </a:lnTo>
                  <a:lnTo>
                    <a:pt x="6031055" y="143140"/>
                  </a:lnTo>
                  <a:lnTo>
                    <a:pt x="6077194" y="116683"/>
                  </a:lnTo>
                  <a:lnTo>
                    <a:pt x="6122797" y="91785"/>
                  </a:lnTo>
                  <a:lnTo>
                    <a:pt x="6167413" y="64664"/>
                  </a:lnTo>
                  <a:lnTo>
                    <a:pt x="6211506" y="35317"/>
                  </a:lnTo>
                  <a:lnTo>
                    <a:pt x="6255599" y="12043"/>
                  </a:lnTo>
                  <a:lnTo>
                    <a:pt x="6300216" y="3139"/>
                  </a:lnTo>
                  <a:lnTo>
                    <a:pt x="6345676" y="15484"/>
                  </a:lnTo>
                  <a:lnTo>
                    <a:pt x="6391576" y="43033"/>
                  </a:lnTo>
                  <a:lnTo>
                    <a:pt x="6437643" y="74987"/>
                  </a:lnTo>
                  <a:lnTo>
                    <a:pt x="6483604" y="100548"/>
                  </a:lnTo>
                  <a:lnTo>
                    <a:pt x="6529849" y="115522"/>
                  </a:lnTo>
                  <a:lnTo>
                    <a:pt x="6576393" y="126043"/>
                  </a:lnTo>
                  <a:lnTo>
                    <a:pt x="6622389" y="137088"/>
                  </a:lnTo>
                  <a:lnTo>
                    <a:pt x="6666992" y="153634"/>
                  </a:lnTo>
                  <a:lnTo>
                    <a:pt x="6709227" y="181812"/>
                  </a:lnTo>
                  <a:lnTo>
                    <a:pt x="6749796" y="217324"/>
                  </a:lnTo>
                  <a:lnTo>
                    <a:pt x="6790364" y="249789"/>
                  </a:lnTo>
                  <a:lnTo>
                    <a:pt x="6832600" y="268823"/>
                  </a:lnTo>
                  <a:lnTo>
                    <a:pt x="6877345" y="267094"/>
                  </a:lnTo>
                  <a:lnTo>
                    <a:pt x="6923579" y="251662"/>
                  </a:lnTo>
                  <a:lnTo>
                    <a:pt x="6970170" y="233729"/>
                  </a:lnTo>
                  <a:lnTo>
                    <a:pt x="7015988" y="224500"/>
                  </a:lnTo>
                  <a:lnTo>
                    <a:pt x="7060660" y="223643"/>
                  </a:lnTo>
                  <a:lnTo>
                    <a:pt x="7104760" y="226214"/>
                  </a:lnTo>
                  <a:lnTo>
                    <a:pt x="7148861" y="236787"/>
                  </a:lnTo>
                  <a:lnTo>
                    <a:pt x="7193533" y="259933"/>
                  </a:lnTo>
                  <a:lnTo>
                    <a:pt x="7223795" y="288363"/>
                  </a:lnTo>
                  <a:lnTo>
                    <a:pt x="7254399" y="328113"/>
                  </a:lnTo>
                  <a:lnTo>
                    <a:pt x="7285180" y="372788"/>
                  </a:lnTo>
                  <a:lnTo>
                    <a:pt x="7315971" y="415992"/>
                  </a:lnTo>
                  <a:lnTo>
                    <a:pt x="7346607" y="451329"/>
                  </a:lnTo>
                  <a:lnTo>
                    <a:pt x="7376922" y="472404"/>
                  </a:lnTo>
                  <a:lnTo>
                    <a:pt x="7412674" y="474251"/>
                  </a:lnTo>
                  <a:lnTo>
                    <a:pt x="7448023" y="458103"/>
                  </a:lnTo>
                  <a:lnTo>
                    <a:pt x="7483239" y="433944"/>
                  </a:lnTo>
                  <a:lnTo>
                    <a:pt x="7518588" y="411761"/>
                  </a:lnTo>
                  <a:lnTo>
                    <a:pt x="7554341" y="401538"/>
                  </a:lnTo>
                  <a:lnTo>
                    <a:pt x="7599801" y="408560"/>
                  </a:lnTo>
                  <a:lnTo>
                    <a:pt x="7645701" y="426477"/>
                  </a:lnTo>
                  <a:lnTo>
                    <a:pt x="7691768" y="447419"/>
                  </a:lnTo>
                  <a:lnTo>
                    <a:pt x="7737729" y="463514"/>
                  </a:lnTo>
                  <a:lnTo>
                    <a:pt x="7783706" y="473680"/>
                  </a:lnTo>
                  <a:lnTo>
                    <a:pt x="7829804" y="481786"/>
                  </a:lnTo>
                  <a:lnTo>
                    <a:pt x="7875710" y="487392"/>
                  </a:lnTo>
                  <a:lnTo>
                    <a:pt x="7921117" y="490057"/>
                  </a:lnTo>
                  <a:lnTo>
                    <a:pt x="7965789" y="487316"/>
                  </a:lnTo>
                  <a:lnTo>
                    <a:pt x="8009890" y="480135"/>
                  </a:lnTo>
                  <a:lnTo>
                    <a:pt x="8053990" y="473501"/>
                  </a:lnTo>
                  <a:lnTo>
                    <a:pt x="8098663" y="472404"/>
                  </a:lnTo>
                  <a:lnTo>
                    <a:pt x="8144051" y="479115"/>
                  </a:lnTo>
                  <a:lnTo>
                    <a:pt x="8189928" y="490660"/>
                  </a:lnTo>
                  <a:lnTo>
                    <a:pt x="8236019" y="504158"/>
                  </a:lnTo>
                  <a:lnTo>
                    <a:pt x="8282051" y="516727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1025" y="3003041"/>
              <a:ext cx="8282305" cy="1248410"/>
            </a:xfrm>
            <a:custGeom>
              <a:avLst/>
              <a:gdLst/>
              <a:ahLst/>
              <a:cxnLst/>
              <a:rect l="l" t="t" r="r" b="b"/>
              <a:pathLst>
                <a:path w="8282305" h="1248410">
                  <a:moveTo>
                    <a:pt x="0" y="1151001"/>
                  </a:moveTo>
                  <a:lnTo>
                    <a:pt x="46260" y="1157595"/>
                  </a:lnTo>
                  <a:lnTo>
                    <a:pt x="92798" y="1164224"/>
                  </a:lnTo>
                  <a:lnTo>
                    <a:pt x="138785" y="1170878"/>
                  </a:lnTo>
                  <a:lnTo>
                    <a:pt x="183387" y="1177544"/>
                  </a:lnTo>
                  <a:lnTo>
                    <a:pt x="225627" y="1183727"/>
                  </a:lnTo>
                  <a:lnTo>
                    <a:pt x="266204" y="1189672"/>
                  </a:lnTo>
                  <a:lnTo>
                    <a:pt x="306781" y="1196189"/>
                  </a:lnTo>
                  <a:lnTo>
                    <a:pt x="349021" y="1204087"/>
                  </a:lnTo>
                  <a:lnTo>
                    <a:pt x="393763" y="1215564"/>
                  </a:lnTo>
                  <a:lnTo>
                    <a:pt x="439981" y="1229518"/>
                  </a:lnTo>
                  <a:lnTo>
                    <a:pt x="486567" y="1241806"/>
                  </a:lnTo>
                  <a:lnTo>
                    <a:pt x="532409" y="1248283"/>
                  </a:lnTo>
                  <a:lnTo>
                    <a:pt x="577058" y="1247296"/>
                  </a:lnTo>
                  <a:lnTo>
                    <a:pt x="621155" y="1241155"/>
                  </a:lnTo>
                  <a:lnTo>
                    <a:pt x="665259" y="1231941"/>
                  </a:lnTo>
                  <a:lnTo>
                    <a:pt x="709930" y="1221740"/>
                  </a:lnTo>
                  <a:lnTo>
                    <a:pt x="755461" y="1209123"/>
                  </a:lnTo>
                  <a:lnTo>
                    <a:pt x="801576" y="1193577"/>
                  </a:lnTo>
                  <a:lnTo>
                    <a:pt x="847715" y="1178841"/>
                  </a:lnTo>
                  <a:lnTo>
                    <a:pt x="893318" y="1168654"/>
                  </a:lnTo>
                  <a:lnTo>
                    <a:pt x="937916" y="1165528"/>
                  </a:lnTo>
                  <a:lnTo>
                    <a:pt x="981979" y="1166987"/>
                  </a:lnTo>
                  <a:lnTo>
                    <a:pt x="1026066" y="1169279"/>
                  </a:lnTo>
                  <a:lnTo>
                    <a:pt x="1070737" y="1168654"/>
                  </a:lnTo>
                  <a:lnTo>
                    <a:pt x="1116197" y="1162417"/>
                  </a:lnTo>
                  <a:lnTo>
                    <a:pt x="1162097" y="1153144"/>
                  </a:lnTo>
                  <a:lnTo>
                    <a:pt x="1208164" y="1144990"/>
                  </a:lnTo>
                  <a:lnTo>
                    <a:pt x="1254125" y="1142111"/>
                  </a:lnTo>
                  <a:lnTo>
                    <a:pt x="1300085" y="1149058"/>
                  </a:lnTo>
                  <a:lnTo>
                    <a:pt x="1346152" y="1162542"/>
                  </a:lnTo>
                  <a:lnTo>
                    <a:pt x="1392052" y="1174668"/>
                  </a:lnTo>
                  <a:lnTo>
                    <a:pt x="1437513" y="1177544"/>
                  </a:lnTo>
                  <a:lnTo>
                    <a:pt x="1482183" y="1166864"/>
                  </a:lnTo>
                  <a:lnTo>
                    <a:pt x="1526270" y="1147635"/>
                  </a:lnTo>
                  <a:lnTo>
                    <a:pt x="1570333" y="1125644"/>
                  </a:lnTo>
                  <a:lnTo>
                    <a:pt x="1614932" y="1106678"/>
                  </a:lnTo>
                  <a:lnTo>
                    <a:pt x="1660534" y="1092132"/>
                  </a:lnTo>
                  <a:lnTo>
                    <a:pt x="1706673" y="1078992"/>
                  </a:lnTo>
                  <a:lnTo>
                    <a:pt x="1752788" y="1066422"/>
                  </a:lnTo>
                  <a:lnTo>
                    <a:pt x="1798320" y="1053592"/>
                  </a:lnTo>
                  <a:lnTo>
                    <a:pt x="1842992" y="1041939"/>
                  </a:lnTo>
                  <a:lnTo>
                    <a:pt x="1887093" y="1031430"/>
                  </a:lnTo>
                  <a:lnTo>
                    <a:pt x="1931193" y="1018730"/>
                  </a:lnTo>
                  <a:lnTo>
                    <a:pt x="1975866" y="1000506"/>
                  </a:lnTo>
                  <a:lnTo>
                    <a:pt x="2012141" y="977666"/>
                  </a:lnTo>
                  <a:lnTo>
                    <a:pt x="2048776" y="948334"/>
                  </a:lnTo>
                  <a:lnTo>
                    <a:pt x="2085612" y="918027"/>
                  </a:lnTo>
                  <a:lnTo>
                    <a:pt x="2122491" y="892261"/>
                  </a:lnTo>
                  <a:lnTo>
                    <a:pt x="2159254" y="876554"/>
                  </a:lnTo>
                  <a:lnTo>
                    <a:pt x="2205499" y="875801"/>
                  </a:lnTo>
                  <a:lnTo>
                    <a:pt x="2252043" y="888634"/>
                  </a:lnTo>
                  <a:lnTo>
                    <a:pt x="2298039" y="904253"/>
                  </a:lnTo>
                  <a:lnTo>
                    <a:pt x="2342642" y="911860"/>
                  </a:lnTo>
                  <a:lnTo>
                    <a:pt x="2384877" y="905914"/>
                  </a:lnTo>
                  <a:lnTo>
                    <a:pt x="2425446" y="893064"/>
                  </a:lnTo>
                  <a:lnTo>
                    <a:pt x="2466014" y="880784"/>
                  </a:lnTo>
                  <a:lnTo>
                    <a:pt x="2508250" y="876554"/>
                  </a:lnTo>
                  <a:lnTo>
                    <a:pt x="2552977" y="883794"/>
                  </a:lnTo>
                  <a:lnTo>
                    <a:pt x="2599182" y="898096"/>
                  </a:lnTo>
                  <a:lnTo>
                    <a:pt x="2645767" y="914898"/>
                  </a:lnTo>
                  <a:lnTo>
                    <a:pt x="2691638" y="929640"/>
                  </a:lnTo>
                  <a:lnTo>
                    <a:pt x="2736308" y="943617"/>
                  </a:lnTo>
                  <a:lnTo>
                    <a:pt x="2780395" y="958405"/>
                  </a:lnTo>
                  <a:lnTo>
                    <a:pt x="2824458" y="969859"/>
                  </a:lnTo>
                  <a:lnTo>
                    <a:pt x="2869057" y="973836"/>
                  </a:lnTo>
                  <a:lnTo>
                    <a:pt x="2914659" y="966612"/>
                  </a:lnTo>
                  <a:lnTo>
                    <a:pt x="2960798" y="951198"/>
                  </a:lnTo>
                  <a:lnTo>
                    <a:pt x="3006913" y="933831"/>
                  </a:lnTo>
                  <a:lnTo>
                    <a:pt x="3052445" y="920750"/>
                  </a:lnTo>
                  <a:lnTo>
                    <a:pt x="3097117" y="913205"/>
                  </a:lnTo>
                  <a:lnTo>
                    <a:pt x="3141217" y="908018"/>
                  </a:lnTo>
                  <a:lnTo>
                    <a:pt x="3185318" y="904783"/>
                  </a:lnTo>
                  <a:lnTo>
                    <a:pt x="3229991" y="903097"/>
                  </a:lnTo>
                  <a:lnTo>
                    <a:pt x="3275397" y="903001"/>
                  </a:lnTo>
                  <a:lnTo>
                    <a:pt x="3321304" y="904716"/>
                  </a:lnTo>
                  <a:lnTo>
                    <a:pt x="3367401" y="907811"/>
                  </a:lnTo>
                  <a:lnTo>
                    <a:pt x="3413379" y="911860"/>
                  </a:lnTo>
                  <a:lnTo>
                    <a:pt x="3459339" y="917705"/>
                  </a:lnTo>
                  <a:lnTo>
                    <a:pt x="3505406" y="925194"/>
                  </a:lnTo>
                  <a:lnTo>
                    <a:pt x="3551306" y="932684"/>
                  </a:lnTo>
                  <a:lnTo>
                    <a:pt x="3596766" y="938530"/>
                  </a:lnTo>
                  <a:lnTo>
                    <a:pt x="3641383" y="941542"/>
                  </a:lnTo>
                  <a:lnTo>
                    <a:pt x="3685476" y="942911"/>
                  </a:lnTo>
                  <a:lnTo>
                    <a:pt x="3729569" y="944280"/>
                  </a:lnTo>
                  <a:lnTo>
                    <a:pt x="3774186" y="947293"/>
                  </a:lnTo>
                  <a:lnTo>
                    <a:pt x="3819788" y="953762"/>
                  </a:lnTo>
                  <a:lnTo>
                    <a:pt x="3865927" y="962279"/>
                  </a:lnTo>
                  <a:lnTo>
                    <a:pt x="3912042" y="969938"/>
                  </a:lnTo>
                  <a:lnTo>
                    <a:pt x="3957574" y="973836"/>
                  </a:lnTo>
                  <a:lnTo>
                    <a:pt x="4002246" y="977935"/>
                  </a:lnTo>
                  <a:lnTo>
                    <a:pt x="4046347" y="982154"/>
                  </a:lnTo>
                  <a:lnTo>
                    <a:pt x="4090447" y="977800"/>
                  </a:lnTo>
                  <a:lnTo>
                    <a:pt x="4135120" y="956183"/>
                  </a:lnTo>
                  <a:lnTo>
                    <a:pt x="4165311" y="924687"/>
                  </a:lnTo>
                  <a:lnTo>
                    <a:pt x="4195760" y="879437"/>
                  </a:lnTo>
                  <a:lnTo>
                    <a:pt x="4226385" y="827801"/>
                  </a:lnTo>
                  <a:lnTo>
                    <a:pt x="4257105" y="777150"/>
                  </a:lnTo>
                  <a:lnTo>
                    <a:pt x="4287840" y="734853"/>
                  </a:lnTo>
                  <a:lnTo>
                    <a:pt x="4318508" y="708279"/>
                  </a:lnTo>
                  <a:lnTo>
                    <a:pt x="4355356" y="703924"/>
                  </a:lnTo>
                  <a:lnTo>
                    <a:pt x="4392405" y="720655"/>
                  </a:lnTo>
                  <a:lnTo>
                    <a:pt x="4429369" y="744873"/>
                  </a:lnTo>
                  <a:lnTo>
                    <a:pt x="4465962" y="762976"/>
                  </a:lnTo>
                  <a:lnTo>
                    <a:pt x="4531000" y="743280"/>
                  </a:lnTo>
                  <a:lnTo>
                    <a:pt x="4559469" y="716468"/>
                  </a:lnTo>
                  <a:lnTo>
                    <a:pt x="4587620" y="682275"/>
                  </a:lnTo>
                  <a:lnTo>
                    <a:pt x="4615772" y="642050"/>
                  </a:lnTo>
                  <a:lnTo>
                    <a:pt x="4644241" y="597141"/>
                  </a:lnTo>
                  <a:lnTo>
                    <a:pt x="4673346" y="548894"/>
                  </a:lnTo>
                  <a:lnTo>
                    <a:pt x="4695753" y="507682"/>
                  </a:lnTo>
                  <a:lnTo>
                    <a:pt x="4718520" y="459775"/>
                  </a:lnTo>
                  <a:lnTo>
                    <a:pt x="4741539" y="407612"/>
                  </a:lnTo>
                  <a:lnTo>
                    <a:pt x="4764706" y="353631"/>
                  </a:lnTo>
                  <a:lnTo>
                    <a:pt x="4787915" y="300269"/>
                  </a:lnTo>
                  <a:lnTo>
                    <a:pt x="4811059" y="249963"/>
                  </a:lnTo>
                  <a:lnTo>
                    <a:pt x="4834034" y="205153"/>
                  </a:lnTo>
                  <a:lnTo>
                    <a:pt x="4856734" y="168275"/>
                  </a:lnTo>
                  <a:lnTo>
                    <a:pt x="4892535" y="118907"/>
                  </a:lnTo>
                  <a:lnTo>
                    <a:pt x="4927898" y="76489"/>
                  </a:lnTo>
                  <a:lnTo>
                    <a:pt x="4963115" y="45471"/>
                  </a:lnTo>
                  <a:lnTo>
                    <a:pt x="4998478" y="30302"/>
                  </a:lnTo>
                  <a:lnTo>
                    <a:pt x="5034280" y="35433"/>
                  </a:lnTo>
                  <a:lnTo>
                    <a:pt x="5060193" y="58697"/>
                  </a:lnTo>
                  <a:lnTo>
                    <a:pt x="5086376" y="99891"/>
                  </a:lnTo>
                  <a:lnTo>
                    <a:pt x="5112723" y="152205"/>
                  </a:lnTo>
                  <a:lnTo>
                    <a:pt x="5139130" y="208826"/>
                  </a:lnTo>
                  <a:lnTo>
                    <a:pt x="5165493" y="262944"/>
                  </a:lnTo>
                  <a:lnTo>
                    <a:pt x="5191707" y="307746"/>
                  </a:lnTo>
                  <a:lnTo>
                    <a:pt x="5217668" y="336423"/>
                  </a:lnTo>
                  <a:lnTo>
                    <a:pt x="5253420" y="347407"/>
                  </a:lnTo>
                  <a:lnTo>
                    <a:pt x="5288769" y="336794"/>
                  </a:lnTo>
                  <a:lnTo>
                    <a:pt x="5323985" y="316269"/>
                  </a:lnTo>
                  <a:lnTo>
                    <a:pt x="5359334" y="297518"/>
                  </a:lnTo>
                  <a:lnTo>
                    <a:pt x="5395087" y="292227"/>
                  </a:lnTo>
                  <a:lnTo>
                    <a:pt x="5440547" y="307250"/>
                  </a:lnTo>
                  <a:lnTo>
                    <a:pt x="5486447" y="333740"/>
                  </a:lnTo>
                  <a:lnTo>
                    <a:pt x="5532514" y="363825"/>
                  </a:lnTo>
                  <a:lnTo>
                    <a:pt x="5578475" y="389636"/>
                  </a:lnTo>
                  <a:lnTo>
                    <a:pt x="5624506" y="413726"/>
                  </a:lnTo>
                  <a:lnTo>
                    <a:pt x="5670597" y="438816"/>
                  </a:lnTo>
                  <a:lnTo>
                    <a:pt x="5716474" y="457001"/>
                  </a:lnTo>
                  <a:lnTo>
                    <a:pt x="5761863" y="460375"/>
                  </a:lnTo>
                  <a:lnTo>
                    <a:pt x="5797664" y="447240"/>
                  </a:lnTo>
                  <a:lnTo>
                    <a:pt x="5833027" y="422321"/>
                  </a:lnTo>
                  <a:lnTo>
                    <a:pt x="5868244" y="391575"/>
                  </a:lnTo>
                  <a:lnTo>
                    <a:pt x="5903607" y="360957"/>
                  </a:lnTo>
                  <a:lnTo>
                    <a:pt x="5939408" y="336423"/>
                  </a:lnTo>
                  <a:lnTo>
                    <a:pt x="5984940" y="317511"/>
                  </a:lnTo>
                  <a:lnTo>
                    <a:pt x="6031055" y="304387"/>
                  </a:lnTo>
                  <a:lnTo>
                    <a:pt x="6077194" y="289595"/>
                  </a:lnTo>
                  <a:lnTo>
                    <a:pt x="6122797" y="265684"/>
                  </a:lnTo>
                  <a:lnTo>
                    <a:pt x="6158549" y="235616"/>
                  </a:lnTo>
                  <a:lnTo>
                    <a:pt x="6193898" y="198209"/>
                  </a:lnTo>
                  <a:lnTo>
                    <a:pt x="6229114" y="158132"/>
                  </a:lnTo>
                  <a:lnTo>
                    <a:pt x="6264463" y="120054"/>
                  </a:lnTo>
                  <a:lnTo>
                    <a:pt x="6300216" y="88646"/>
                  </a:lnTo>
                  <a:lnTo>
                    <a:pt x="6345676" y="55060"/>
                  </a:lnTo>
                  <a:lnTo>
                    <a:pt x="6391576" y="24939"/>
                  </a:lnTo>
                  <a:lnTo>
                    <a:pt x="6437643" y="4510"/>
                  </a:lnTo>
                  <a:lnTo>
                    <a:pt x="6483604" y="0"/>
                  </a:lnTo>
                  <a:lnTo>
                    <a:pt x="6520549" y="11169"/>
                  </a:lnTo>
                  <a:lnTo>
                    <a:pt x="6557794" y="33428"/>
                  </a:lnTo>
                  <a:lnTo>
                    <a:pt x="6594904" y="63386"/>
                  </a:lnTo>
                  <a:lnTo>
                    <a:pt x="6631448" y="97653"/>
                  </a:lnTo>
                  <a:lnTo>
                    <a:pt x="6666992" y="132842"/>
                  </a:lnTo>
                  <a:lnTo>
                    <a:pt x="6695416" y="167533"/>
                  </a:lnTo>
                  <a:lnTo>
                    <a:pt x="6722853" y="210222"/>
                  </a:lnTo>
                  <a:lnTo>
                    <a:pt x="6749796" y="255127"/>
                  </a:lnTo>
                  <a:lnTo>
                    <a:pt x="6776738" y="296465"/>
                  </a:lnTo>
                  <a:lnTo>
                    <a:pt x="6804175" y="328454"/>
                  </a:lnTo>
                  <a:lnTo>
                    <a:pt x="6832600" y="345313"/>
                  </a:lnTo>
                  <a:lnTo>
                    <a:pt x="6868241" y="339493"/>
                  </a:lnTo>
                  <a:lnTo>
                    <a:pt x="6904979" y="312288"/>
                  </a:lnTo>
                  <a:lnTo>
                    <a:pt x="6942236" y="275599"/>
                  </a:lnTo>
                  <a:lnTo>
                    <a:pt x="6979432" y="241323"/>
                  </a:lnTo>
                  <a:lnTo>
                    <a:pt x="7015988" y="221361"/>
                  </a:lnTo>
                  <a:lnTo>
                    <a:pt x="7060410" y="211181"/>
                  </a:lnTo>
                  <a:lnTo>
                    <a:pt x="7104761" y="208026"/>
                  </a:lnTo>
                  <a:lnTo>
                    <a:pt x="7149111" y="220396"/>
                  </a:lnTo>
                  <a:lnTo>
                    <a:pt x="7193533" y="256794"/>
                  </a:lnTo>
                  <a:lnTo>
                    <a:pt x="7233967" y="327364"/>
                  </a:lnTo>
                  <a:lnTo>
                    <a:pt x="7254399" y="375821"/>
                  </a:lnTo>
                  <a:lnTo>
                    <a:pt x="7274910" y="428539"/>
                  </a:lnTo>
                  <a:lnTo>
                    <a:pt x="7295451" y="482130"/>
                  </a:lnTo>
                  <a:lnTo>
                    <a:pt x="7315971" y="533202"/>
                  </a:lnTo>
                  <a:lnTo>
                    <a:pt x="7336422" y="578366"/>
                  </a:lnTo>
                  <a:lnTo>
                    <a:pt x="7356756" y="614233"/>
                  </a:lnTo>
                  <a:lnTo>
                    <a:pt x="7376922" y="637413"/>
                  </a:lnTo>
                  <a:lnTo>
                    <a:pt x="7406750" y="645993"/>
                  </a:lnTo>
                  <a:lnTo>
                    <a:pt x="7436268" y="631213"/>
                  </a:lnTo>
                  <a:lnTo>
                    <a:pt x="7465631" y="603154"/>
                  </a:lnTo>
                  <a:lnTo>
                    <a:pt x="7494994" y="571899"/>
                  </a:lnTo>
                  <a:lnTo>
                    <a:pt x="7524512" y="547531"/>
                  </a:lnTo>
                  <a:lnTo>
                    <a:pt x="7554341" y="540131"/>
                  </a:lnTo>
                  <a:lnTo>
                    <a:pt x="7590665" y="557013"/>
                  </a:lnTo>
                  <a:lnTo>
                    <a:pt x="7627306" y="590490"/>
                  </a:lnTo>
                  <a:lnTo>
                    <a:pt x="7664123" y="630574"/>
                  </a:lnTo>
                  <a:lnTo>
                    <a:pt x="7700978" y="667281"/>
                  </a:lnTo>
                  <a:lnTo>
                    <a:pt x="7737729" y="690626"/>
                  </a:lnTo>
                  <a:lnTo>
                    <a:pt x="7783706" y="699456"/>
                  </a:lnTo>
                  <a:lnTo>
                    <a:pt x="7829804" y="696118"/>
                  </a:lnTo>
                  <a:lnTo>
                    <a:pt x="7875710" y="685589"/>
                  </a:lnTo>
                  <a:lnTo>
                    <a:pt x="7921117" y="672846"/>
                  </a:lnTo>
                  <a:lnTo>
                    <a:pt x="7965789" y="653956"/>
                  </a:lnTo>
                  <a:lnTo>
                    <a:pt x="8009890" y="628030"/>
                  </a:lnTo>
                  <a:lnTo>
                    <a:pt x="8053990" y="604605"/>
                  </a:lnTo>
                  <a:lnTo>
                    <a:pt x="8098663" y="593217"/>
                  </a:lnTo>
                  <a:lnTo>
                    <a:pt x="8144051" y="598757"/>
                  </a:lnTo>
                  <a:lnTo>
                    <a:pt x="8189928" y="615346"/>
                  </a:lnTo>
                  <a:lnTo>
                    <a:pt x="8236019" y="636365"/>
                  </a:lnTo>
                  <a:lnTo>
                    <a:pt x="8282051" y="655193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0654" y="253060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0654" y="276529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654" y="299846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654" y="323164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7670" y="3273044"/>
            <a:ext cx="220979" cy="2010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25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15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Tahoma"/>
              <a:cs typeface="Tahoma"/>
            </a:endParaRPr>
          </a:p>
          <a:p>
            <a:pPr marL="10922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7670" y="2830449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30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670" y="2387600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35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8649" y="5277356"/>
            <a:ext cx="8584401" cy="73302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41275" marR="5080" indent="24765" algn="r">
              <a:lnSpc>
                <a:spcPts val="2840"/>
              </a:lnSpc>
              <a:spcBef>
                <a:spcPts val="195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R="5715" algn="r">
              <a:lnSpc>
                <a:spcPct val="100000"/>
              </a:lnSpc>
              <a:spcBef>
                <a:spcPts val="869"/>
              </a:spcBef>
            </a:pPr>
            <a:r>
              <a:rPr sz="1400" dirty="0">
                <a:latin typeface="Tahoma"/>
                <a:cs typeface="Tahoma"/>
              </a:rPr>
              <a:t>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12700" marR="5080" indent="116839" algn="r">
              <a:lnSpc>
                <a:spcPct val="168900"/>
              </a:lnSpc>
              <a:spcBef>
                <a:spcPts val="60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K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Eyl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93775" y="2381540"/>
            <a:ext cx="4441825" cy="960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İşsizlik</a:t>
            </a:r>
            <a:r>
              <a:rPr sz="1200" b="1" spc="-15" dirty="0">
                <a:solidFill>
                  <a:srgbClr val="13306C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oranı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27699"/>
              </a:lnSpc>
            </a:pP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Zamana bağlı </a:t>
            </a:r>
            <a:r>
              <a:rPr sz="1200" b="1" spc="-5" dirty="0">
                <a:solidFill>
                  <a:srgbClr val="A80000"/>
                </a:solidFill>
                <a:latin typeface="Tahoma"/>
                <a:cs typeface="Tahoma"/>
              </a:rPr>
              <a:t>eksik istihdam </a:t>
            </a: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ve işsizlerin </a:t>
            </a:r>
            <a:r>
              <a:rPr sz="1200" b="1" spc="-5" dirty="0">
                <a:solidFill>
                  <a:srgbClr val="A80000"/>
                </a:solidFill>
                <a:latin typeface="Tahoma"/>
                <a:cs typeface="Tahoma"/>
              </a:rPr>
              <a:t>bütünleşik </a:t>
            </a: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oranı  </a:t>
            </a: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İşsiz ve </a:t>
            </a:r>
            <a:r>
              <a:rPr sz="1200" b="1" spc="-5" dirty="0">
                <a:solidFill>
                  <a:srgbClr val="808080"/>
                </a:solidFill>
                <a:latin typeface="Tahoma"/>
                <a:cs typeface="Tahoma"/>
              </a:rPr>
              <a:t>potansiyel işgücünün bütünleşik</a:t>
            </a:r>
            <a:r>
              <a:rPr sz="1200" b="1" spc="-6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oranı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200" b="1" dirty="0">
                <a:solidFill>
                  <a:srgbClr val="EBA30D"/>
                </a:solidFill>
                <a:latin typeface="Tahoma"/>
                <a:cs typeface="Tahoma"/>
              </a:rPr>
              <a:t>Atıl </a:t>
            </a:r>
            <a:r>
              <a:rPr sz="1200" b="1" spc="-5" dirty="0">
                <a:solidFill>
                  <a:srgbClr val="EBA30D"/>
                </a:solidFill>
                <a:latin typeface="Tahoma"/>
                <a:cs typeface="Tahoma"/>
              </a:rPr>
              <a:t>işgücü</a:t>
            </a:r>
            <a:r>
              <a:rPr sz="1200" b="1" spc="-20" dirty="0">
                <a:solidFill>
                  <a:srgbClr val="EBA30D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EBA30D"/>
                </a:solidFill>
                <a:latin typeface="Tahoma"/>
                <a:cs typeface="Tahoma"/>
              </a:rPr>
              <a:t>oranı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264" y="902588"/>
            <a:ext cx="7037070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400"/>
              </a:lnSpc>
              <a:spcBef>
                <a:spcPts val="105"/>
              </a:spcBef>
            </a:pPr>
            <a:r>
              <a:rPr spc="-5" dirty="0"/>
              <a:t>Kadın </a:t>
            </a:r>
            <a:r>
              <a:rPr dirty="0"/>
              <a:t>işsizlik </a:t>
            </a:r>
            <a:r>
              <a:rPr spc="-5" dirty="0"/>
              <a:t>oranı </a:t>
            </a:r>
            <a:r>
              <a:rPr dirty="0"/>
              <a:t>bir </a:t>
            </a:r>
            <a:r>
              <a:rPr spc="-5" dirty="0"/>
              <a:t>önceki </a:t>
            </a:r>
            <a:r>
              <a:rPr dirty="0"/>
              <a:t>aya kıyasla </a:t>
            </a:r>
            <a:r>
              <a:rPr spc="-5" dirty="0"/>
              <a:t>0,6 puan</a:t>
            </a:r>
            <a:r>
              <a:rPr spc="-55" dirty="0"/>
              <a:t> </a:t>
            </a:r>
            <a:r>
              <a:rPr spc="-5" dirty="0"/>
              <a:t>arttı</a:t>
            </a:r>
          </a:p>
          <a:p>
            <a:pPr marL="12700">
              <a:lnSpc>
                <a:spcPts val="2160"/>
              </a:lnSpc>
            </a:pPr>
            <a:r>
              <a:rPr sz="1800" b="0" spc="-5" dirty="0">
                <a:latin typeface="Tahoma"/>
                <a:cs typeface="Tahoma"/>
              </a:rPr>
              <a:t>Genç işsizlik </a:t>
            </a:r>
            <a:r>
              <a:rPr sz="1800" b="0" dirty="0">
                <a:latin typeface="Tahoma"/>
                <a:cs typeface="Tahoma"/>
              </a:rPr>
              <a:t>oranı ise </a:t>
            </a:r>
            <a:r>
              <a:rPr sz="1800" b="0" spc="-5" dirty="0">
                <a:latin typeface="Tahoma"/>
                <a:cs typeface="Tahoma"/>
              </a:rPr>
              <a:t>1,7 </a:t>
            </a:r>
            <a:r>
              <a:rPr sz="1800" b="0" dirty="0">
                <a:latin typeface="Tahoma"/>
                <a:cs typeface="Tahoma"/>
              </a:rPr>
              <a:t>puan artarak </a:t>
            </a:r>
            <a:r>
              <a:rPr sz="1800" b="0" spc="-5" dirty="0">
                <a:latin typeface="Tahoma"/>
                <a:cs typeface="Tahoma"/>
              </a:rPr>
              <a:t>%22,3 seviyesinde</a:t>
            </a:r>
            <a:r>
              <a:rPr sz="1800" b="0" spc="60" dirty="0">
                <a:latin typeface="Tahoma"/>
                <a:cs typeface="Tahoma"/>
              </a:rPr>
              <a:t> </a:t>
            </a:r>
            <a:r>
              <a:rPr sz="1800" b="0" spc="-5" dirty="0">
                <a:latin typeface="Tahoma"/>
                <a:cs typeface="Tahoma"/>
              </a:rPr>
              <a:t>gerçekleşti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3" y="1801367"/>
            <a:ext cx="9139555" cy="524510"/>
          </a:xfrm>
          <a:custGeom>
            <a:avLst/>
            <a:gdLst/>
            <a:ahLst/>
            <a:cxnLst/>
            <a:rect l="l" t="t" r="r" b="b"/>
            <a:pathLst>
              <a:path w="9139555" h="524510">
                <a:moveTo>
                  <a:pt x="9139428" y="0"/>
                </a:moveTo>
                <a:lnTo>
                  <a:pt x="0" y="0"/>
                </a:lnTo>
                <a:lnTo>
                  <a:pt x="0" y="524255"/>
                </a:lnTo>
                <a:lnTo>
                  <a:pt x="9139428" y="52425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29411" y="1833752"/>
            <a:ext cx="708215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34590" marR="5080" indent="-2422525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Genç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işsizlik ve kadın işsizlik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oranı,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milyon kişi, 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Kasım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065" y="6419189"/>
            <a:ext cx="2560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3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Tahoma"/>
                <a:cs typeface="Tahoma"/>
              </a:rPr>
              <a:t>*15-24 </a:t>
            </a:r>
            <a:r>
              <a:rPr sz="1200" spc="-15" dirty="0">
                <a:latin typeface="Tahoma"/>
                <a:cs typeface="Tahoma"/>
              </a:rPr>
              <a:t>yaş </a:t>
            </a:r>
            <a:r>
              <a:rPr sz="1200" spc="-5" dirty="0">
                <a:latin typeface="Tahoma"/>
                <a:cs typeface="Tahoma"/>
              </a:rPr>
              <a:t>grubunu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kapsamaktadır.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58368" y="2721864"/>
            <a:ext cx="6341745" cy="2767330"/>
            <a:chOff x="658368" y="2721864"/>
            <a:chExt cx="6341745" cy="2767330"/>
          </a:xfrm>
        </p:grpSpPr>
        <p:sp>
          <p:nvSpPr>
            <p:cNvPr id="8" name="object 8"/>
            <p:cNvSpPr/>
            <p:nvPr/>
          </p:nvSpPr>
          <p:spPr>
            <a:xfrm>
              <a:off x="658368" y="2726436"/>
              <a:ext cx="6337300" cy="2762885"/>
            </a:xfrm>
            <a:custGeom>
              <a:avLst/>
              <a:gdLst/>
              <a:ahLst/>
              <a:cxnLst/>
              <a:rect l="l" t="t" r="r" b="b"/>
              <a:pathLst>
                <a:path w="6337300" h="2762885">
                  <a:moveTo>
                    <a:pt x="452628" y="2694432"/>
                  </a:moveTo>
                  <a:lnTo>
                    <a:pt x="452628" y="2762630"/>
                  </a:lnTo>
                </a:path>
                <a:path w="6337300" h="2762885">
                  <a:moveTo>
                    <a:pt x="1633727" y="2694432"/>
                  </a:moveTo>
                  <a:lnTo>
                    <a:pt x="1633727" y="2762630"/>
                  </a:lnTo>
                </a:path>
                <a:path w="6337300" h="2762885">
                  <a:moveTo>
                    <a:pt x="67055" y="2694432"/>
                  </a:moveTo>
                  <a:lnTo>
                    <a:pt x="67055" y="2762630"/>
                  </a:lnTo>
                </a:path>
                <a:path w="6337300" h="2762885">
                  <a:moveTo>
                    <a:pt x="67055" y="2694432"/>
                  </a:moveTo>
                  <a:lnTo>
                    <a:pt x="67055" y="0"/>
                  </a:lnTo>
                </a:path>
                <a:path w="6337300" h="2762885">
                  <a:moveTo>
                    <a:pt x="0" y="2694432"/>
                  </a:moveTo>
                  <a:lnTo>
                    <a:pt x="67055" y="2694432"/>
                  </a:lnTo>
                </a:path>
                <a:path w="6337300" h="2762885">
                  <a:moveTo>
                    <a:pt x="0" y="2020824"/>
                  </a:moveTo>
                  <a:lnTo>
                    <a:pt x="67055" y="2020824"/>
                  </a:lnTo>
                </a:path>
                <a:path w="6337300" h="2762885">
                  <a:moveTo>
                    <a:pt x="0" y="1347215"/>
                  </a:moveTo>
                  <a:lnTo>
                    <a:pt x="67055" y="1347215"/>
                  </a:lnTo>
                </a:path>
                <a:path w="6337300" h="2762885">
                  <a:moveTo>
                    <a:pt x="0" y="673608"/>
                  </a:moveTo>
                  <a:lnTo>
                    <a:pt x="67055" y="673608"/>
                  </a:lnTo>
                </a:path>
                <a:path w="6337300" h="2762885">
                  <a:moveTo>
                    <a:pt x="0" y="0"/>
                  </a:moveTo>
                  <a:lnTo>
                    <a:pt x="67055" y="0"/>
                  </a:lnTo>
                </a:path>
                <a:path w="6337300" h="2762885">
                  <a:moveTo>
                    <a:pt x="3198876" y="2694432"/>
                  </a:moveTo>
                  <a:lnTo>
                    <a:pt x="3198876" y="2762630"/>
                  </a:lnTo>
                </a:path>
                <a:path w="6337300" h="2762885">
                  <a:moveTo>
                    <a:pt x="1239012" y="2694432"/>
                  </a:moveTo>
                  <a:lnTo>
                    <a:pt x="1239012" y="2762630"/>
                  </a:lnTo>
                </a:path>
                <a:path w="6337300" h="2762885">
                  <a:moveTo>
                    <a:pt x="2410968" y="2694432"/>
                  </a:moveTo>
                  <a:lnTo>
                    <a:pt x="2410968" y="2762630"/>
                  </a:lnTo>
                </a:path>
                <a:path w="6337300" h="2762885">
                  <a:moveTo>
                    <a:pt x="842772" y="2694432"/>
                  </a:moveTo>
                  <a:lnTo>
                    <a:pt x="842772" y="2762630"/>
                  </a:lnTo>
                </a:path>
                <a:path w="6337300" h="2762885">
                  <a:moveTo>
                    <a:pt x="2019300" y="2694432"/>
                  </a:moveTo>
                  <a:lnTo>
                    <a:pt x="2019300" y="2762630"/>
                  </a:lnTo>
                </a:path>
                <a:path w="6337300" h="2762885">
                  <a:moveTo>
                    <a:pt x="5157216" y="2694432"/>
                  </a:moveTo>
                  <a:lnTo>
                    <a:pt x="5157216" y="2762630"/>
                  </a:lnTo>
                </a:path>
                <a:path w="6337300" h="2762885">
                  <a:moveTo>
                    <a:pt x="3590544" y="2694432"/>
                  </a:moveTo>
                  <a:lnTo>
                    <a:pt x="3590544" y="2762630"/>
                  </a:lnTo>
                </a:path>
                <a:path w="6337300" h="2762885">
                  <a:moveTo>
                    <a:pt x="2804160" y="2694432"/>
                  </a:moveTo>
                  <a:lnTo>
                    <a:pt x="2804160" y="2762630"/>
                  </a:lnTo>
                </a:path>
                <a:path w="6337300" h="2762885">
                  <a:moveTo>
                    <a:pt x="3980687" y="2694432"/>
                  </a:moveTo>
                  <a:lnTo>
                    <a:pt x="3980687" y="2762630"/>
                  </a:lnTo>
                </a:path>
                <a:path w="6337300" h="2762885">
                  <a:moveTo>
                    <a:pt x="4375404" y="2694432"/>
                  </a:moveTo>
                  <a:lnTo>
                    <a:pt x="4375404" y="2762630"/>
                  </a:lnTo>
                </a:path>
                <a:path w="6337300" h="2762885">
                  <a:moveTo>
                    <a:pt x="4768596" y="2694432"/>
                  </a:moveTo>
                  <a:lnTo>
                    <a:pt x="4768596" y="2762630"/>
                  </a:lnTo>
                </a:path>
                <a:path w="6337300" h="2762885">
                  <a:moveTo>
                    <a:pt x="5940552" y="2694432"/>
                  </a:moveTo>
                  <a:lnTo>
                    <a:pt x="5940552" y="2762630"/>
                  </a:lnTo>
                </a:path>
                <a:path w="6337300" h="2762885">
                  <a:moveTo>
                    <a:pt x="5547359" y="2694432"/>
                  </a:moveTo>
                  <a:lnTo>
                    <a:pt x="5547359" y="2762630"/>
                  </a:lnTo>
                </a:path>
                <a:path w="6337300" h="2762885">
                  <a:moveTo>
                    <a:pt x="6336791" y="2694432"/>
                  </a:moveTo>
                  <a:lnTo>
                    <a:pt x="6336791" y="2762630"/>
                  </a:lnTo>
                </a:path>
                <a:path w="6337300" h="2762885">
                  <a:moveTo>
                    <a:pt x="67055" y="2694432"/>
                  </a:moveTo>
                  <a:lnTo>
                    <a:pt x="6336791" y="269443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5487" y="2961640"/>
              <a:ext cx="6007735" cy="1432560"/>
            </a:xfrm>
            <a:custGeom>
              <a:avLst/>
              <a:gdLst/>
              <a:ahLst/>
              <a:cxnLst/>
              <a:rect l="l" t="t" r="r" b="b"/>
              <a:pathLst>
                <a:path w="6007734" h="1432560">
                  <a:moveTo>
                    <a:pt x="0" y="1398270"/>
                  </a:moveTo>
                  <a:lnTo>
                    <a:pt x="33555" y="1382460"/>
                  </a:lnTo>
                  <a:lnTo>
                    <a:pt x="67314" y="1364567"/>
                  </a:lnTo>
                  <a:lnTo>
                    <a:pt x="100671" y="1350889"/>
                  </a:lnTo>
                  <a:lnTo>
                    <a:pt x="133019" y="1347724"/>
                  </a:lnTo>
                  <a:lnTo>
                    <a:pt x="163657" y="1362452"/>
                  </a:lnTo>
                  <a:lnTo>
                    <a:pt x="193090" y="1389824"/>
                  </a:lnTo>
                  <a:lnTo>
                    <a:pt x="222523" y="1417196"/>
                  </a:lnTo>
                  <a:lnTo>
                    <a:pt x="253161" y="1431925"/>
                  </a:lnTo>
                  <a:lnTo>
                    <a:pt x="285615" y="1431976"/>
                  </a:lnTo>
                  <a:lnTo>
                    <a:pt x="319138" y="1423574"/>
                  </a:lnTo>
                  <a:lnTo>
                    <a:pt x="386181" y="1381506"/>
                  </a:lnTo>
                  <a:lnTo>
                    <a:pt x="412133" y="1349530"/>
                  </a:lnTo>
                  <a:lnTo>
                    <a:pt x="437775" y="1306508"/>
                  </a:lnTo>
                  <a:lnTo>
                    <a:pt x="463314" y="1260933"/>
                  </a:lnTo>
                  <a:lnTo>
                    <a:pt x="488957" y="1221294"/>
                  </a:lnTo>
                  <a:lnTo>
                    <a:pt x="514908" y="1196086"/>
                  </a:lnTo>
                  <a:lnTo>
                    <a:pt x="547944" y="1191488"/>
                  </a:lnTo>
                  <a:lnTo>
                    <a:pt x="581404" y="1205595"/>
                  </a:lnTo>
                  <a:lnTo>
                    <a:pt x="614862" y="1223392"/>
                  </a:lnTo>
                  <a:lnTo>
                    <a:pt x="647890" y="1229868"/>
                  </a:lnTo>
                  <a:lnTo>
                    <a:pt x="680299" y="1218098"/>
                  </a:lnTo>
                  <a:lnTo>
                    <a:pt x="712279" y="1197149"/>
                  </a:lnTo>
                  <a:lnTo>
                    <a:pt x="744259" y="1175700"/>
                  </a:lnTo>
                  <a:lnTo>
                    <a:pt x="776668" y="1162431"/>
                  </a:lnTo>
                  <a:lnTo>
                    <a:pt x="809589" y="1166266"/>
                  </a:lnTo>
                  <a:lnTo>
                    <a:pt x="842867" y="1180353"/>
                  </a:lnTo>
                  <a:lnTo>
                    <a:pt x="876288" y="1189702"/>
                  </a:lnTo>
                  <a:lnTo>
                    <a:pt x="936305" y="1150039"/>
                  </a:lnTo>
                  <a:lnTo>
                    <a:pt x="963052" y="1107035"/>
                  </a:lnTo>
                  <a:lnTo>
                    <a:pt x="989775" y="1056764"/>
                  </a:lnTo>
                  <a:lnTo>
                    <a:pt x="1016370" y="1005683"/>
                  </a:lnTo>
                  <a:lnTo>
                    <a:pt x="1042733" y="960247"/>
                  </a:lnTo>
                  <a:lnTo>
                    <a:pt x="1068658" y="917775"/>
                  </a:lnTo>
                  <a:lnTo>
                    <a:pt x="1094291" y="873974"/>
                  </a:lnTo>
                  <a:lnTo>
                    <a:pt x="1119826" y="832880"/>
                  </a:lnTo>
                  <a:lnTo>
                    <a:pt x="1145459" y="798528"/>
                  </a:lnTo>
                  <a:lnTo>
                    <a:pt x="1171384" y="774954"/>
                  </a:lnTo>
                  <a:lnTo>
                    <a:pt x="1201860" y="776360"/>
                  </a:lnTo>
                  <a:lnTo>
                    <a:pt x="1237932" y="796686"/>
                  </a:lnTo>
                  <a:lnTo>
                    <a:pt x="1274004" y="810369"/>
                  </a:lnTo>
                  <a:lnTo>
                    <a:pt x="1318931" y="759599"/>
                  </a:lnTo>
                  <a:lnTo>
                    <a:pt x="1333264" y="714042"/>
                  </a:lnTo>
                  <a:lnTo>
                    <a:pt x="1347514" y="658918"/>
                  </a:lnTo>
                  <a:lnTo>
                    <a:pt x="1361714" y="597970"/>
                  </a:lnTo>
                  <a:lnTo>
                    <a:pt x="1375897" y="534944"/>
                  </a:lnTo>
                  <a:lnTo>
                    <a:pt x="1390097" y="473583"/>
                  </a:lnTo>
                  <a:lnTo>
                    <a:pt x="1404347" y="417630"/>
                  </a:lnTo>
                  <a:lnTo>
                    <a:pt x="1418680" y="370832"/>
                  </a:lnTo>
                  <a:lnTo>
                    <a:pt x="1462982" y="308949"/>
                  </a:lnTo>
                  <a:lnTo>
                    <a:pt x="1499441" y="304911"/>
                  </a:lnTo>
                  <a:lnTo>
                    <a:pt x="1536019" y="312660"/>
                  </a:lnTo>
                  <a:lnTo>
                    <a:pt x="1566227" y="320039"/>
                  </a:lnTo>
                  <a:lnTo>
                    <a:pt x="1599773" y="332277"/>
                  </a:lnTo>
                  <a:lnTo>
                    <a:pt x="1633521" y="352694"/>
                  </a:lnTo>
                  <a:lnTo>
                    <a:pt x="1666865" y="369421"/>
                  </a:lnTo>
                  <a:lnTo>
                    <a:pt x="1699196" y="370586"/>
                  </a:lnTo>
                  <a:lnTo>
                    <a:pt x="1729827" y="346406"/>
                  </a:lnTo>
                  <a:lnTo>
                    <a:pt x="1759267" y="305355"/>
                  </a:lnTo>
                  <a:lnTo>
                    <a:pt x="1788707" y="263233"/>
                  </a:lnTo>
                  <a:lnTo>
                    <a:pt x="1819338" y="235838"/>
                  </a:lnTo>
                  <a:lnTo>
                    <a:pt x="1851777" y="226208"/>
                  </a:lnTo>
                  <a:lnTo>
                    <a:pt x="1885299" y="226329"/>
                  </a:lnTo>
                  <a:lnTo>
                    <a:pt x="1919083" y="235428"/>
                  </a:lnTo>
                  <a:lnTo>
                    <a:pt x="1952307" y="252730"/>
                  </a:lnTo>
                  <a:lnTo>
                    <a:pt x="1984734" y="288655"/>
                  </a:lnTo>
                  <a:lnTo>
                    <a:pt x="2016744" y="340106"/>
                  </a:lnTo>
                  <a:lnTo>
                    <a:pt x="2048730" y="385746"/>
                  </a:lnTo>
                  <a:lnTo>
                    <a:pt x="2081085" y="404240"/>
                  </a:lnTo>
                  <a:lnTo>
                    <a:pt x="2107508" y="388616"/>
                  </a:lnTo>
                  <a:lnTo>
                    <a:pt x="2134218" y="352644"/>
                  </a:lnTo>
                  <a:lnTo>
                    <a:pt x="2161013" y="307643"/>
                  </a:lnTo>
                  <a:lnTo>
                    <a:pt x="2187692" y="264935"/>
                  </a:lnTo>
                  <a:lnTo>
                    <a:pt x="2214054" y="235838"/>
                  </a:lnTo>
                  <a:lnTo>
                    <a:pt x="2246481" y="225716"/>
                  </a:lnTo>
                  <a:lnTo>
                    <a:pt x="2278491" y="230584"/>
                  </a:lnTo>
                  <a:lnTo>
                    <a:pt x="2310477" y="233856"/>
                  </a:lnTo>
                  <a:lnTo>
                    <a:pt x="2342832" y="218948"/>
                  </a:lnTo>
                  <a:lnTo>
                    <a:pt x="2369182" y="182449"/>
                  </a:lnTo>
                  <a:lnTo>
                    <a:pt x="2395745" y="128948"/>
                  </a:lnTo>
                  <a:lnTo>
                    <a:pt x="2422431" y="71802"/>
                  </a:lnTo>
                  <a:lnTo>
                    <a:pt x="2449146" y="24367"/>
                  </a:lnTo>
                  <a:lnTo>
                    <a:pt x="2475801" y="0"/>
                  </a:lnTo>
                  <a:lnTo>
                    <a:pt x="2509206" y="8784"/>
                  </a:lnTo>
                  <a:lnTo>
                    <a:pt x="2542635" y="45227"/>
                  </a:lnTo>
                  <a:lnTo>
                    <a:pt x="2575921" y="92743"/>
                  </a:lnTo>
                  <a:lnTo>
                    <a:pt x="2608897" y="134747"/>
                  </a:lnTo>
                  <a:lnTo>
                    <a:pt x="2641250" y="173196"/>
                  </a:lnTo>
                  <a:lnTo>
                    <a:pt x="2673223" y="214788"/>
                  </a:lnTo>
                  <a:lnTo>
                    <a:pt x="2705195" y="250047"/>
                  </a:lnTo>
                  <a:lnTo>
                    <a:pt x="2737548" y="269494"/>
                  </a:lnTo>
                  <a:lnTo>
                    <a:pt x="2770632" y="260977"/>
                  </a:lnTo>
                  <a:lnTo>
                    <a:pt x="2804096" y="232695"/>
                  </a:lnTo>
                  <a:lnTo>
                    <a:pt x="2837561" y="205986"/>
                  </a:lnTo>
                  <a:lnTo>
                    <a:pt x="2870644" y="202184"/>
                  </a:lnTo>
                  <a:lnTo>
                    <a:pt x="2896569" y="226806"/>
                  </a:lnTo>
                  <a:lnTo>
                    <a:pt x="2922202" y="269382"/>
                  </a:lnTo>
                  <a:lnTo>
                    <a:pt x="2947737" y="318175"/>
                  </a:lnTo>
                  <a:lnTo>
                    <a:pt x="2973370" y="361452"/>
                  </a:lnTo>
                  <a:lnTo>
                    <a:pt x="2999295" y="387476"/>
                  </a:lnTo>
                  <a:lnTo>
                    <a:pt x="3032289" y="386294"/>
                  </a:lnTo>
                  <a:lnTo>
                    <a:pt x="3065605" y="363251"/>
                  </a:lnTo>
                  <a:lnTo>
                    <a:pt x="3099040" y="339685"/>
                  </a:lnTo>
                  <a:lnTo>
                    <a:pt x="3132391" y="336931"/>
                  </a:lnTo>
                  <a:lnTo>
                    <a:pt x="3165830" y="366815"/>
                  </a:lnTo>
                  <a:lnTo>
                    <a:pt x="3199399" y="415893"/>
                  </a:lnTo>
                  <a:lnTo>
                    <a:pt x="3232707" y="467590"/>
                  </a:lnTo>
                  <a:lnTo>
                    <a:pt x="3265360" y="505333"/>
                  </a:lnTo>
                  <a:lnTo>
                    <a:pt x="3296880" y="529203"/>
                  </a:lnTo>
                  <a:lnTo>
                    <a:pt x="3327590" y="546465"/>
                  </a:lnTo>
                  <a:lnTo>
                    <a:pt x="3358300" y="551606"/>
                  </a:lnTo>
                  <a:lnTo>
                    <a:pt x="3389820" y="539114"/>
                  </a:lnTo>
                  <a:lnTo>
                    <a:pt x="3415951" y="509284"/>
                  </a:lnTo>
                  <a:lnTo>
                    <a:pt x="3442624" y="463171"/>
                  </a:lnTo>
                  <a:lnTo>
                    <a:pt x="3469528" y="410065"/>
                  </a:lnTo>
                  <a:lnTo>
                    <a:pt x="3496354" y="359258"/>
                  </a:lnTo>
                  <a:lnTo>
                    <a:pt x="3522789" y="320039"/>
                  </a:lnTo>
                  <a:lnTo>
                    <a:pt x="3555216" y="288327"/>
                  </a:lnTo>
                  <a:lnTo>
                    <a:pt x="3587226" y="266366"/>
                  </a:lnTo>
                  <a:lnTo>
                    <a:pt x="3651567" y="235838"/>
                  </a:lnTo>
                  <a:lnTo>
                    <a:pt x="3718099" y="214772"/>
                  </a:lnTo>
                  <a:lnTo>
                    <a:pt x="3784536" y="202184"/>
                  </a:lnTo>
                  <a:lnTo>
                    <a:pt x="3816963" y="192793"/>
                  </a:lnTo>
                  <a:lnTo>
                    <a:pt x="3848973" y="182118"/>
                  </a:lnTo>
                  <a:lnTo>
                    <a:pt x="3880959" y="177252"/>
                  </a:lnTo>
                  <a:lnTo>
                    <a:pt x="3913314" y="185293"/>
                  </a:lnTo>
                  <a:lnTo>
                    <a:pt x="3946288" y="218076"/>
                  </a:lnTo>
                  <a:lnTo>
                    <a:pt x="3979560" y="268493"/>
                  </a:lnTo>
                  <a:lnTo>
                    <a:pt x="4012951" y="315219"/>
                  </a:lnTo>
                  <a:lnTo>
                    <a:pt x="4046283" y="336931"/>
                  </a:lnTo>
                  <a:lnTo>
                    <a:pt x="4079688" y="318627"/>
                  </a:lnTo>
                  <a:lnTo>
                    <a:pt x="4113117" y="274796"/>
                  </a:lnTo>
                  <a:lnTo>
                    <a:pt x="4146403" y="228346"/>
                  </a:lnTo>
                  <a:lnTo>
                    <a:pt x="4179379" y="202184"/>
                  </a:lnTo>
                  <a:lnTo>
                    <a:pt x="4211732" y="205968"/>
                  </a:lnTo>
                  <a:lnTo>
                    <a:pt x="4243705" y="226361"/>
                  </a:lnTo>
                  <a:lnTo>
                    <a:pt x="4275677" y="251493"/>
                  </a:lnTo>
                  <a:lnTo>
                    <a:pt x="4308030" y="269494"/>
                  </a:lnTo>
                  <a:lnTo>
                    <a:pt x="4341114" y="280455"/>
                  </a:lnTo>
                  <a:lnTo>
                    <a:pt x="4374578" y="289560"/>
                  </a:lnTo>
                  <a:lnTo>
                    <a:pt x="4408043" y="292854"/>
                  </a:lnTo>
                  <a:lnTo>
                    <a:pt x="4441126" y="286385"/>
                  </a:lnTo>
                  <a:lnTo>
                    <a:pt x="4473479" y="260824"/>
                  </a:lnTo>
                  <a:lnTo>
                    <a:pt x="4505452" y="221059"/>
                  </a:lnTo>
                  <a:lnTo>
                    <a:pt x="4537424" y="184461"/>
                  </a:lnTo>
                  <a:lnTo>
                    <a:pt x="4569777" y="168401"/>
                  </a:lnTo>
                  <a:lnTo>
                    <a:pt x="4602771" y="185247"/>
                  </a:lnTo>
                  <a:lnTo>
                    <a:pt x="4636087" y="223154"/>
                  </a:lnTo>
                  <a:lnTo>
                    <a:pt x="4669522" y="263181"/>
                  </a:lnTo>
                  <a:lnTo>
                    <a:pt x="4702873" y="286385"/>
                  </a:lnTo>
                  <a:lnTo>
                    <a:pt x="4736419" y="281219"/>
                  </a:lnTo>
                  <a:lnTo>
                    <a:pt x="4770167" y="260016"/>
                  </a:lnTo>
                  <a:lnTo>
                    <a:pt x="4803511" y="239361"/>
                  </a:lnTo>
                  <a:lnTo>
                    <a:pt x="4835842" y="235838"/>
                  </a:lnTo>
                  <a:lnTo>
                    <a:pt x="4866473" y="258446"/>
                  </a:lnTo>
                  <a:lnTo>
                    <a:pt x="4895913" y="296878"/>
                  </a:lnTo>
                  <a:lnTo>
                    <a:pt x="4925353" y="338476"/>
                  </a:lnTo>
                  <a:lnTo>
                    <a:pt x="4955984" y="370586"/>
                  </a:lnTo>
                  <a:lnTo>
                    <a:pt x="4988425" y="385573"/>
                  </a:lnTo>
                  <a:lnTo>
                    <a:pt x="5021961" y="391620"/>
                  </a:lnTo>
                  <a:lnTo>
                    <a:pt x="5055782" y="399786"/>
                  </a:lnTo>
                  <a:lnTo>
                    <a:pt x="5089080" y="421132"/>
                  </a:lnTo>
                  <a:lnTo>
                    <a:pt x="5115005" y="454034"/>
                  </a:lnTo>
                  <a:lnTo>
                    <a:pt x="5140638" y="497567"/>
                  </a:lnTo>
                  <a:lnTo>
                    <a:pt x="5166173" y="544868"/>
                  </a:lnTo>
                  <a:lnTo>
                    <a:pt x="5191806" y="589072"/>
                  </a:lnTo>
                  <a:lnTo>
                    <a:pt x="5217731" y="623315"/>
                  </a:lnTo>
                  <a:lnTo>
                    <a:pt x="5250815" y="650837"/>
                  </a:lnTo>
                  <a:lnTo>
                    <a:pt x="5317744" y="680591"/>
                  </a:lnTo>
                  <a:lnTo>
                    <a:pt x="5383180" y="698480"/>
                  </a:lnTo>
                  <a:lnTo>
                    <a:pt x="5447125" y="704504"/>
                  </a:lnTo>
                  <a:lnTo>
                    <a:pt x="5479478" y="707517"/>
                  </a:lnTo>
                  <a:lnTo>
                    <a:pt x="5512454" y="708173"/>
                  </a:lnTo>
                  <a:lnTo>
                    <a:pt x="5545740" y="706485"/>
                  </a:lnTo>
                  <a:lnTo>
                    <a:pt x="5579169" y="709535"/>
                  </a:lnTo>
                  <a:lnTo>
                    <a:pt x="5612574" y="724408"/>
                  </a:lnTo>
                  <a:lnTo>
                    <a:pt x="5645923" y="757043"/>
                  </a:lnTo>
                  <a:lnTo>
                    <a:pt x="5679344" y="802322"/>
                  </a:lnTo>
                  <a:lnTo>
                    <a:pt x="5712622" y="850745"/>
                  </a:lnTo>
                  <a:lnTo>
                    <a:pt x="5745543" y="892810"/>
                  </a:lnTo>
                  <a:lnTo>
                    <a:pt x="5777952" y="935337"/>
                  </a:lnTo>
                  <a:lnTo>
                    <a:pt x="5809932" y="980233"/>
                  </a:lnTo>
                  <a:lnTo>
                    <a:pt x="5841912" y="1010914"/>
                  </a:lnTo>
                  <a:lnTo>
                    <a:pt x="5896218" y="986466"/>
                  </a:lnTo>
                  <a:lnTo>
                    <a:pt x="5918305" y="945293"/>
                  </a:lnTo>
                  <a:lnTo>
                    <a:pt x="5940520" y="892889"/>
                  </a:lnTo>
                  <a:lnTo>
                    <a:pt x="5962798" y="834865"/>
                  </a:lnTo>
                  <a:lnTo>
                    <a:pt x="5985076" y="776833"/>
                  </a:lnTo>
                  <a:lnTo>
                    <a:pt x="6007290" y="724408"/>
                  </a:lnTo>
                </a:path>
              </a:pathLst>
            </a:custGeom>
            <a:ln w="38099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5487" y="4612640"/>
              <a:ext cx="6007735" cy="657225"/>
            </a:xfrm>
            <a:custGeom>
              <a:avLst/>
              <a:gdLst/>
              <a:ahLst/>
              <a:cxnLst/>
              <a:rect l="l" t="t" r="r" b="b"/>
              <a:pathLst>
                <a:path w="6007734" h="657225">
                  <a:moveTo>
                    <a:pt x="0" y="657098"/>
                  </a:moveTo>
                  <a:lnTo>
                    <a:pt x="33555" y="652440"/>
                  </a:lnTo>
                  <a:lnTo>
                    <a:pt x="67314" y="647557"/>
                  </a:lnTo>
                  <a:lnTo>
                    <a:pt x="100671" y="643221"/>
                  </a:lnTo>
                  <a:lnTo>
                    <a:pt x="133019" y="640207"/>
                  </a:lnTo>
                  <a:lnTo>
                    <a:pt x="163657" y="639814"/>
                  </a:lnTo>
                  <a:lnTo>
                    <a:pt x="193090" y="641254"/>
                  </a:lnTo>
                  <a:lnTo>
                    <a:pt x="222523" y="642171"/>
                  </a:lnTo>
                  <a:lnTo>
                    <a:pt x="285615" y="635752"/>
                  </a:lnTo>
                  <a:lnTo>
                    <a:pt x="352927" y="620508"/>
                  </a:lnTo>
                  <a:lnTo>
                    <a:pt x="418564" y="582844"/>
                  </a:lnTo>
                  <a:lnTo>
                    <a:pt x="450545" y="551767"/>
                  </a:lnTo>
                  <a:lnTo>
                    <a:pt x="482525" y="522809"/>
                  </a:lnTo>
                  <a:lnTo>
                    <a:pt x="514908" y="505460"/>
                  </a:lnTo>
                  <a:lnTo>
                    <a:pt x="547944" y="505950"/>
                  </a:lnTo>
                  <a:lnTo>
                    <a:pt x="581404" y="518048"/>
                  </a:lnTo>
                  <a:lnTo>
                    <a:pt x="614862" y="532266"/>
                  </a:lnTo>
                  <a:lnTo>
                    <a:pt x="647890" y="539115"/>
                  </a:lnTo>
                  <a:lnTo>
                    <a:pt x="680299" y="535428"/>
                  </a:lnTo>
                  <a:lnTo>
                    <a:pt x="712279" y="526478"/>
                  </a:lnTo>
                  <a:lnTo>
                    <a:pt x="744259" y="515433"/>
                  </a:lnTo>
                  <a:lnTo>
                    <a:pt x="776668" y="505460"/>
                  </a:lnTo>
                  <a:lnTo>
                    <a:pt x="809589" y="497002"/>
                  </a:lnTo>
                  <a:lnTo>
                    <a:pt x="842867" y="488569"/>
                  </a:lnTo>
                  <a:lnTo>
                    <a:pt x="876288" y="480135"/>
                  </a:lnTo>
                  <a:lnTo>
                    <a:pt x="909637" y="471678"/>
                  </a:lnTo>
                  <a:lnTo>
                    <a:pt x="942988" y="460918"/>
                  </a:lnTo>
                  <a:lnTo>
                    <a:pt x="976423" y="448564"/>
                  </a:lnTo>
                  <a:lnTo>
                    <a:pt x="1009739" y="439352"/>
                  </a:lnTo>
                  <a:lnTo>
                    <a:pt x="1042733" y="438023"/>
                  </a:lnTo>
                  <a:lnTo>
                    <a:pt x="1075086" y="451310"/>
                  </a:lnTo>
                  <a:lnTo>
                    <a:pt x="1107059" y="474884"/>
                  </a:lnTo>
                  <a:lnTo>
                    <a:pt x="1139031" y="496887"/>
                  </a:lnTo>
                  <a:lnTo>
                    <a:pt x="1171384" y="505460"/>
                  </a:lnTo>
                  <a:lnTo>
                    <a:pt x="1204468" y="495462"/>
                  </a:lnTo>
                  <a:lnTo>
                    <a:pt x="1237932" y="473868"/>
                  </a:lnTo>
                  <a:lnTo>
                    <a:pt x="1271396" y="446988"/>
                  </a:lnTo>
                  <a:lnTo>
                    <a:pt x="1304480" y="421132"/>
                  </a:lnTo>
                  <a:lnTo>
                    <a:pt x="1336833" y="398639"/>
                  </a:lnTo>
                  <a:lnTo>
                    <a:pt x="1368806" y="375872"/>
                  </a:lnTo>
                  <a:lnTo>
                    <a:pt x="1400778" y="350462"/>
                  </a:lnTo>
                  <a:lnTo>
                    <a:pt x="1433131" y="320040"/>
                  </a:lnTo>
                  <a:lnTo>
                    <a:pt x="1466125" y="281136"/>
                  </a:lnTo>
                  <a:lnTo>
                    <a:pt x="1499441" y="235886"/>
                  </a:lnTo>
                  <a:lnTo>
                    <a:pt x="1532876" y="190613"/>
                  </a:lnTo>
                  <a:lnTo>
                    <a:pt x="1566227" y="151637"/>
                  </a:lnTo>
                  <a:lnTo>
                    <a:pt x="1599773" y="120429"/>
                  </a:lnTo>
                  <a:lnTo>
                    <a:pt x="1633521" y="93710"/>
                  </a:lnTo>
                  <a:lnTo>
                    <a:pt x="1666865" y="70681"/>
                  </a:lnTo>
                  <a:lnTo>
                    <a:pt x="1699196" y="50546"/>
                  </a:lnTo>
                  <a:lnTo>
                    <a:pt x="1729827" y="31200"/>
                  </a:lnTo>
                  <a:lnTo>
                    <a:pt x="1759267" y="13700"/>
                  </a:lnTo>
                  <a:lnTo>
                    <a:pt x="1788707" y="1986"/>
                  </a:lnTo>
                  <a:lnTo>
                    <a:pt x="1819338" y="0"/>
                  </a:lnTo>
                  <a:lnTo>
                    <a:pt x="1851777" y="14335"/>
                  </a:lnTo>
                  <a:lnTo>
                    <a:pt x="1885299" y="41052"/>
                  </a:lnTo>
                  <a:lnTo>
                    <a:pt x="1919083" y="68294"/>
                  </a:lnTo>
                  <a:lnTo>
                    <a:pt x="1952307" y="84201"/>
                  </a:lnTo>
                  <a:lnTo>
                    <a:pt x="1984734" y="82139"/>
                  </a:lnTo>
                  <a:lnTo>
                    <a:pt x="2016744" y="69516"/>
                  </a:lnTo>
                  <a:lnTo>
                    <a:pt x="2048730" y="55822"/>
                  </a:lnTo>
                  <a:lnTo>
                    <a:pt x="2081085" y="50546"/>
                  </a:lnTo>
                  <a:lnTo>
                    <a:pt x="2114167" y="59229"/>
                  </a:lnTo>
                  <a:lnTo>
                    <a:pt x="2147617" y="75819"/>
                  </a:lnTo>
                  <a:lnTo>
                    <a:pt x="2181044" y="92408"/>
                  </a:lnTo>
                  <a:lnTo>
                    <a:pt x="2214054" y="101092"/>
                  </a:lnTo>
                  <a:lnTo>
                    <a:pt x="2246481" y="97797"/>
                  </a:lnTo>
                  <a:lnTo>
                    <a:pt x="2278491" y="87407"/>
                  </a:lnTo>
                  <a:lnTo>
                    <a:pt x="2310477" y="75445"/>
                  </a:lnTo>
                  <a:lnTo>
                    <a:pt x="2342832" y="67437"/>
                  </a:lnTo>
                  <a:lnTo>
                    <a:pt x="2375806" y="65811"/>
                  </a:lnTo>
                  <a:lnTo>
                    <a:pt x="2409078" y="67389"/>
                  </a:lnTo>
                  <a:lnTo>
                    <a:pt x="2442469" y="68990"/>
                  </a:lnTo>
                  <a:lnTo>
                    <a:pt x="2475801" y="67437"/>
                  </a:lnTo>
                  <a:lnTo>
                    <a:pt x="2509206" y="57390"/>
                  </a:lnTo>
                  <a:lnTo>
                    <a:pt x="2542635" y="42116"/>
                  </a:lnTo>
                  <a:lnTo>
                    <a:pt x="2575921" y="31057"/>
                  </a:lnTo>
                  <a:lnTo>
                    <a:pt x="2608897" y="33655"/>
                  </a:lnTo>
                  <a:lnTo>
                    <a:pt x="2641250" y="61051"/>
                  </a:lnTo>
                  <a:lnTo>
                    <a:pt x="2673223" y="105283"/>
                  </a:lnTo>
                  <a:lnTo>
                    <a:pt x="2705195" y="147419"/>
                  </a:lnTo>
                  <a:lnTo>
                    <a:pt x="2737548" y="168529"/>
                  </a:lnTo>
                  <a:lnTo>
                    <a:pt x="2770632" y="157055"/>
                  </a:lnTo>
                  <a:lnTo>
                    <a:pt x="2804096" y="125317"/>
                  </a:lnTo>
                  <a:lnTo>
                    <a:pt x="2837561" y="89912"/>
                  </a:lnTo>
                  <a:lnTo>
                    <a:pt x="2870644" y="67437"/>
                  </a:lnTo>
                  <a:lnTo>
                    <a:pt x="2902997" y="63323"/>
                  </a:lnTo>
                  <a:lnTo>
                    <a:pt x="2934969" y="68437"/>
                  </a:lnTo>
                  <a:lnTo>
                    <a:pt x="2966942" y="77241"/>
                  </a:lnTo>
                  <a:lnTo>
                    <a:pt x="2999295" y="84201"/>
                  </a:lnTo>
                  <a:lnTo>
                    <a:pt x="3032289" y="82482"/>
                  </a:lnTo>
                  <a:lnTo>
                    <a:pt x="3065605" y="76835"/>
                  </a:lnTo>
                  <a:lnTo>
                    <a:pt x="3099040" y="79093"/>
                  </a:lnTo>
                  <a:lnTo>
                    <a:pt x="3132391" y="101092"/>
                  </a:lnTo>
                  <a:lnTo>
                    <a:pt x="3154650" y="135103"/>
                  </a:lnTo>
                  <a:lnTo>
                    <a:pt x="3177024" y="184084"/>
                  </a:lnTo>
                  <a:lnTo>
                    <a:pt x="3199399" y="240077"/>
                  </a:lnTo>
                  <a:lnTo>
                    <a:pt x="3221658" y="295129"/>
                  </a:lnTo>
                  <a:lnTo>
                    <a:pt x="3243684" y="341283"/>
                  </a:lnTo>
                  <a:lnTo>
                    <a:pt x="3265360" y="370586"/>
                  </a:lnTo>
                  <a:lnTo>
                    <a:pt x="3296880" y="375368"/>
                  </a:lnTo>
                  <a:lnTo>
                    <a:pt x="3327590" y="351694"/>
                  </a:lnTo>
                  <a:lnTo>
                    <a:pt x="3358300" y="324830"/>
                  </a:lnTo>
                  <a:lnTo>
                    <a:pt x="3389820" y="320040"/>
                  </a:lnTo>
                  <a:lnTo>
                    <a:pt x="3415951" y="343236"/>
                  </a:lnTo>
                  <a:lnTo>
                    <a:pt x="3442624" y="382196"/>
                  </a:lnTo>
                  <a:lnTo>
                    <a:pt x="3469528" y="426412"/>
                  </a:lnTo>
                  <a:lnTo>
                    <a:pt x="3496354" y="465372"/>
                  </a:lnTo>
                  <a:lnTo>
                    <a:pt x="3522789" y="488569"/>
                  </a:lnTo>
                  <a:lnTo>
                    <a:pt x="3555216" y="494905"/>
                  </a:lnTo>
                  <a:lnTo>
                    <a:pt x="3587226" y="486489"/>
                  </a:lnTo>
                  <a:lnTo>
                    <a:pt x="3651567" y="438023"/>
                  </a:lnTo>
                  <a:lnTo>
                    <a:pt x="3677990" y="405120"/>
                  </a:lnTo>
                  <a:lnTo>
                    <a:pt x="3704700" y="361587"/>
                  </a:lnTo>
                  <a:lnTo>
                    <a:pt x="3731495" y="314286"/>
                  </a:lnTo>
                  <a:lnTo>
                    <a:pt x="3758174" y="270082"/>
                  </a:lnTo>
                  <a:lnTo>
                    <a:pt x="3784536" y="235839"/>
                  </a:lnTo>
                  <a:lnTo>
                    <a:pt x="3816963" y="203586"/>
                  </a:lnTo>
                  <a:lnTo>
                    <a:pt x="3848973" y="177942"/>
                  </a:lnTo>
                  <a:lnTo>
                    <a:pt x="3880959" y="164419"/>
                  </a:lnTo>
                  <a:lnTo>
                    <a:pt x="3913314" y="168529"/>
                  </a:lnTo>
                  <a:lnTo>
                    <a:pt x="3939664" y="191798"/>
                  </a:lnTo>
                  <a:lnTo>
                    <a:pt x="3966227" y="231667"/>
                  </a:lnTo>
                  <a:lnTo>
                    <a:pt x="3992913" y="278430"/>
                  </a:lnTo>
                  <a:lnTo>
                    <a:pt x="4019628" y="322383"/>
                  </a:lnTo>
                  <a:lnTo>
                    <a:pt x="4046283" y="353822"/>
                  </a:lnTo>
                  <a:lnTo>
                    <a:pt x="4079688" y="374850"/>
                  </a:lnTo>
                  <a:lnTo>
                    <a:pt x="4113117" y="385365"/>
                  </a:lnTo>
                  <a:lnTo>
                    <a:pt x="4146403" y="388522"/>
                  </a:lnTo>
                  <a:lnTo>
                    <a:pt x="4179379" y="387477"/>
                  </a:lnTo>
                  <a:lnTo>
                    <a:pt x="4211732" y="378007"/>
                  </a:lnTo>
                  <a:lnTo>
                    <a:pt x="4243705" y="360108"/>
                  </a:lnTo>
                  <a:lnTo>
                    <a:pt x="4275677" y="343257"/>
                  </a:lnTo>
                  <a:lnTo>
                    <a:pt x="4308030" y="336931"/>
                  </a:lnTo>
                  <a:lnTo>
                    <a:pt x="4341114" y="345092"/>
                  </a:lnTo>
                  <a:lnTo>
                    <a:pt x="4374578" y="362219"/>
                  </a:lnTo>
                  <a:lnTo>
                    <a:pt x="4408043" y="383561"/>
                  </a:lnTo>
                  <a:lnTo>
                    <a:pt x="4441126" y="404368"/>
                  </a:lnTo>
                  <a:lnTo>
                    <a:pt x="4473479" y="428579"/>
                  </a:lnTo>
                  <a:lnTo>
                    <a:pt x="4505452" y="456993"/>
                  </a:lnTo>
                  <a:lnTo>
                    <a:pt x="4537424" y="480145"/>
                  </a:lnTo>
                  <a:lnTo>
                    <a:pt x="4602771" y="477523"/>
                  </a:lnTo>
                  <a:lnTo>
                    <a:pt x="4636087" y="452786"/>
                  </a:lnTo>
                  <a:lnTo>
                    <a:pt x="4669522" y="420667"/>
                  </a:lnTo>
                  <a:lnTo>
                    <a:pt x="4702873" y="387477"/>
                  </a:lnTo>
                  <a:lnTo>
                    <a:pt x="4736419" y="352317"/>
                  </a:lnTo>
                  <a:lnTo>
                    <a:pt x="4770167" y="312705"/>
                  </a:lnTo>
                  <a:lnTo>
                    <a:pt x="4803511" y="272569"/>
                  </a:lnTo>
                  <a:lnTo>
                    <a:pt x="4835842" y="235839"/>
                  </a:lnTo>
                  <a:lnTo>
                    <a:pt x="4866473" y="199243"/>
                  </a:lnTo>
                  <a:lnTo>
                    <a:pt x="4895913" y="162147"/>
                  </a:lnTo>
                  <a:lnTo>
                    <a:pt x="4925353" y="132433"/>
                  </a:lnTo>
                  <a:lnTo>
                    <a:pt x="4955984" y="117983"/>
                  </a:lnTo>
                  <a:lnTo>
                    <a:pt x="4988425" y="125174"/>
                  </a:lnTo>
                  <a:lnTo>
                    <a:pt x="5021961" y="148463"/>
                  </a:lnTo>
                  <a:lnTo>
                    <a:pt x="5055782" y="177561"/>
                  </a:lnTo>
                  <a:lnTo>
                    <a:pt x="5089080" y="202184"/>
                  </a:lnTo>
                  <a:lnTo>
                    <a:pt x="5121433" y="217453"/>
                  </a:lnTo>
                  <a:lnTo>
                    <a:pt x="5153406" y="229568"/>
                  </a:lnTo>
                  <a:lnTo>
                    <a:pt x="5185378" y="244850"/>
                  </a:lnTo>
                  <a:lnTo>
                    <a:pt x="5217731" y="269621"/>
                  </a:lnTo>
                  <a:lnTo>
                    <a:pt x="5244155" y="302339"/>
                  </a:lnTo>
                  <a:lnTo>
                    <a:pt x="5270872" y="344920"/>
                  </a:lnTo>
                  <a:lnTo>
                    <a:pt x="5297686" y="389672"/>
                  </a:lnTo>
                  <a:lnTo>
                    <a:pt x="5324403" y="428901"/>
                  </a:lnTo>
                  <a:lnTo>
                    <a:pt x="5350827" y="454914"/>
                  </a:lnTo>
                  <a:lnTo>
                    <a:pt x="5383180" y="466490"/>
                  </a:lnTo>
                  <a:lnTo>
                    <a:pt x="5415153" y="463327"/>
                  </a:lnTo>
                  <a:lnTo>
                    <a:pt x="5447125" y="451735"/>
                  </a:lnTo>
                  <a:lnTo>
                    <a:pt x="5479478" y="438023"/>
                  </a:lnTo>
                  <a:lnTo>
                    <a:pt x="5512454" y="418526"/>
                  </a:lnTo>
                  <a:lnTo>
                    <a:pt x="5545740" y="391683"/>
                  </a:lnTo>
                  <a:lnTo>
                    <a:pt x="5579169" y="366960"/>
                  </a:lnTo>
                  <a:lnTo>
                    <a:pt x="5612574" y="353822"/>
                  </a:lnTo>
                  <a:lnTo>
                    <a:pt x="5645923" y="356201"/>
                  </a:lnTo>
                  <a:lnTo>
                    <a:pt x="5679344" y="368569"/>
                  </a:lnTo>
                  <a:lnTo>
                    <a:pt x="5712622" y="386201"/>
                  </a:lnTo>
                  <a:lnTo>
                    <a:pt x="5745543" y="404368"/>
                  </a:lnTo>
                  <a:lnTo>
                    <a:pt x="5777952" y="427400"/>
                  </a:lnTo>
                  <a:lnTo>
                    <a:pt x="5809932" y="455945"/>
                  </a:lnTo>
                  <a:lnTo>
                    <a:pt x="5841912" y="479752"/>
                  </a:lnTo>
                  <a:lnTo>
                    <a:pt x="5874321" y="488569"/>
                  </a:lnTo>
                  <a:lnTo>
                    <a:pt x="5907242" y="476327"/>
                  </a:lnTo>
                  <a:lnTo>
                    <a:pt x="5940520" y="449595"/>
                  </a:lnTo>
                  <a:lnTo>
                    <a:pt x="5973941" y="417077"/>
                  </a:lnTo>
                  <a:lnTo>
                    <a:pt x="6007290" y="387477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00634" y="5276850"/>
            <a:ext cx="248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12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0634" y="3928617"/>
            <a:ext cx="248285" cy="942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16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0634" y="2580512"/>
            <a:ext cx="248285" cy="942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28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24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8367" y="5545937"/>
            <a:ext cx="6574877" cy="873251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18</a:t>
            </a:r>
          </a:p>
          <a:p>
            <a:pPr marR="5080" algn="r">
              <a:lnSpc>
                <a:spcPct val="100000"/>
              </a:lnSpc>
              <a:spcBef>
                <a:spcPts val="1115"/>
              </a:spcBef>
            </a:pPr>
            <a:r>
              <a:rPr sz="1600" spc="-5" dirty="0">
                <a:latin typeface="Tahoma"/>
                <a:cs typeface="Tahoma"/>
              </a:rPr>
              <a:t>Ni</a:t>
            </a:r>
            <a:r>
              <a:rPr sz="1600" spc="-10" dirty="0">
                <a:latin typeface="Tahoma"/>
                <a:cs typeface="Tahoma"/>
              </a:rPr>
              <a:t>s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18</a:t>
            </a:r>
          </a:p>
          <a:p>
            <a:pPr marL="66040" marR="5080" indent="-53975" algn="r">
              <a:lnSpc>
                <a:spcPts val="3110"/>
              </a:lnSpc>
              <a:spcBef>
                <a:spcPts val="270"/>
              </a:spcBef>
            </a:pPr>
            <a:r>
              <a:rPr sz="1600" dirty="0">
                <a:latin typeface="Tahoma"/>
                <a:cs typeface="Tahoma"/>
              </a:rPr>
              <a:t>Te</a:t>
            </a:r>
            <a:r>
              <a:rPr sz="1600" spc="5" dirty="0">
                <a:latin typeface="Tahoma"/>
                <a:cs typeface="Tahoma"/>
              </a:rPr>
              <a:t>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18  </a:t>
            </a:r>
            <a:r>
              <a:rPr sz="1600" spc="-5" dirty="0">
                <a:latin typeface="Tahoma"/>
                <a:cs typeface="Tahoma"/>
              </a:rPr>
              <a:t>Eki-</a:t>
            </a:r>
            <a:r>
              <a:rPr sz="1600" dirty="0">
                <a:latin typeface="Tahoma"/>
                <a:cs typeface="Tahoma"/>
              </a:rPr>
              <a:t>18</a:t>
            </a:r>
          </a:p>
          <a:p>
            <a:pPr marL="137795" marR="5080" indent="-71755" algn="r">
              <a:lnSpc>
                <a:spcPts val="3040"/>
              </a:lnSpc>
              <a:spcBef>
                <a:spcPts val="60"/>
              </a:spcBef>
            </a:pPr>
            <a:r>
              <a:rPr sz="1600" dirty="0">
                <a:latin typeface="Tahoma"/>
                <a:cs typeface="Tahoma"/>
              </a:rPr>
              <a:t>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19  Ni</a:t>
            </a:r>
            <a:r>
              <a:rPr sz="1600" spc="-10" dirty="0">
                <a:latin typeface="Tahoma"/>
                <a:cs typeface="Tahoma"/>
              </a:rPr>
              <a:t>s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19</a:t>
            </a:r>
          </a:p>
          <a:p>
            <a:pPr marR="5715" algn="r">
              <a:lnSpc>
                <a:spcPct val="100000"/>
              </a:lnSpc>
              <a:spcBef>
                <a:spcPts val="865"/>
              </a:spcBef>
            </a:pPr>
            <a:r>
              <a:rPr sz="1600" dirty="0">
                <a:latin typeface="Tahoma"/>
                <a:cs typeface="Tahoma"/>
              </a:rPr>
              <a:t>Tem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19</a:t>
            </a:r>
          </a:p>
          <a:p>
            <a:pPr marL="12700" marR="5080" indent="136525" algn="r">
              <a:lnSpc>
                <a:spcPct val="161000"/>
              </a:lnSpc>
              <a:spcBef>
                <a:spcPts val="10"/>
              </a:spcBef>
            </a:pPr>
            <a:r>
              <a:rPr sz="1600" spc="-5" dirty="0">
                <a:latin typeface="Tahoma"/>
                <a:cs typeface="Tahoma"/>
              </a:rPr>
              <a:t>Eki-</a:t>
            </a:r>
            <a:r>
              <a:rPr sz="1600" dirty="0">
                <a:latin typeface="Tahoma"/>
                <a:cs typeface="Tahoma"/>
              </a:rPr>
              <a:t>19  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20  Ni</a:t>
            </a:r>
            <a:r>
              <a:rPr sz="1600" spc="-10" dirty="0">
                <a:latin typeface="Tahoma"/>
                <a:cs typeface="Tahoma"/>
              </a:rPr>
              <a:t>s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20  Te</a:t>
            </a:r>
            <a:r>
              <a:rPr sz="1600" spc="5" dirty="0">
                <a:latin typeface="Tahoma"/>
                <a:cs typeface="Tahoma"/>
              </a:rPr>
              <a:t>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20  </a:t>
            </a:r>
            <a:r>
              <a:rPr sz="1600" spc="-5" dirty="0">
                <a:latin typeface="Tahoma"/>
                <a:cs typeface="Tahoma"/>
              </a:rPr>
              <a:t>Eki-</a:t>
            </a:r>
            <a:r>
              <a:rPr sz="1600" dirty="0">
                <a:latin typeface="Tahoma"/>
                <a:cs typeface="Tahoma"/>
              </a:rPr>
              <a:t>20  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21  Ni</a:t>
            </a:r>
            <a:r>
              <a:rPr sz="1600" spc="-10" dirty="0">
                <a:latin typeface="Tahoma"/>
                <a:cs typeface="Tahoma"/>
              </a:rPr>
              <a:t>s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21  Te</a:t>
            </a:r>
            <a:r>
              <a:rPr sz="1600" spc="5" dirty="0">
                <a:latin typeface="Tahoma"/>
                <a:cs typeface="Tahoma"/>
              </a:rPr>
              <a:t>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21  </a:t>
            </a:r>
            <a:r>
              <a:rPr sz="1600" spc="-5" dirty="0">
                <a:latin typeface="Tahoma"/>
                <a:cs typeface="Tahoma"/>
              </a:rPr>
              <a:t>Eki-</a:t>
            </a:r>
            <a:r>
              <a:rPr sz="1600" dirty="0">
                <a:latin typeface="Tahoma"/>
                <a:cs typeface="Tahoma"/>
              </a:rPr>
              <a:t>21  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22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882765" y="4867147"/>
            <a:ext cx="19462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13306C"/>
                </a:solidFill>
                <a:latin typeface="Tahoma"/>
                <a:cs typeface="Tahoma"/>
              </a:rPr>
              <a:t>Kadın </a:t>
            </a:r>
            <a:r>
              <a:rPr sz="1600" b="1" dirty="0">
                <a:solidFill>
                  <a:srgbClr val="13306C"/>
                </a:solidFill>
                <a:latin typeface="Tahoma"/>
                <a:cs typeface="Tahoma"/>
              </a:rPr>
              <a:t>işsizlik</a:t>
            </a:r>
            <a:r>
              <a:rPr sz="1600" b="1" spc="30" dirty="0">
                <a:solidFill>
                  <a:srgbClr val="13306C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13306C"/>
                </a:solidFill>
                <a:latin typeface="Tahoma"/>
                <a:cs typeface="Tahoma"/>
              </a:rPr>
              <a:t>oranı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82765" y="3552571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C00000"/>
                </a:solidFill>
                <a:latin typeface="Tahoma"/>
                <a:cs typeface="Tahoma"/>
              </a:rPr>
              <a:t>Genç </a:t>
            </a:r>
            <a:r>
              <a:rPr sz="1600" b="1" dirty="0">
                <a:solidFill>
                  <a:srgbClr val="C00000"/>
                </a:solidFill>
                <a:latin typeface="Tahoma"/>
                <a:cs typeface="Tahoma"/>
              </a:rPr>
              <a:t>işsizlik</a:t>
            </a:r>
            <a:r>
              <a:rPr sz="1600" b="1" spc="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Tahoma"/>
                <a:cs typeface="Tahoma"/>
              </a:rPr>
              <a:t>oranı*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572" y="0"/>
            <a:ext cx="9149080" cy="6884034"/>
            <a:chOff x="-4572" y="0"/>
            <a:chExt cx="9149080" cy="6884034"/>
          </a:xfrm>
        </p:grpSpPr>
        <p:sp>
          <p:nvSpPr>
            <p:cNvPr id="3" name="object 3"/>
            <p:cNvSpPr/>
            <p:nvPr/>
          </p:nvSpPr>
          <p:spPr>
            <a:xfrm>
              <a:off x="0" y="537972"/>
              <a:ext cx="9143935" cy="1478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183" y="67056"/>
              <a:ext cx="1214616" cy="4312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343662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0" y="999744"/>
                  </a:lnTo>
                  <a:lnTo>
                    <a:pt x="343662" y="999744"/>
                  </a:lnTo>
                  <a:lnTo>
                    <a:pt x="343662" y="518160"/>
                  </a:lnTo>
                  <a:lnTo>
                    <a:pt x="343662" y="0"/>
                  </a:lnTo>
                  <a:close/>
                </a:path>
                <a:path w="9133840" h="1000125">
                  <a:moveTo>
                    <a:pt x="576834" y="0"/>
                  </a:moveTo>
                  <a:lnTo>
                    <a:pt x="538734" y="0"/>
                  </a:lnTo>
                  <a:lnTo>
                    <a:pt x="538734" y="518160"/>
                  </a:lnTo>
                  <a:lnTo>
                    <a:pt x="538734" y="999744"/>
                  </a:lnTo>
                  <a:lnTo>
                    <a:pt x="576834" y="999744"/>
                  </a:lnTo>
                  <a:lnTo>
                    <a:pt x="576834" y="518160"/>
                  </a:lnTo>
                  <a:lnTo>
                    <a:pt x="576834" y="0"/>
                  </a:lnTo>
                  <a:close/>
                </a:path>
                <a:path w="9133840" h="1000125">
                  <a:moveTo>
                    <a:pt x="9133332" y="0"/>
                  </a:moveTo>
                  <a:lnTo>
                    <a:pt x="770382" y="0"/>
                  </a:lnTo>
                  <a:lnTo>
                    <a:pt x="770382" y="318528"/>
                  </a:lnTo>
                  <a:lnTo>
                    <a:pt x="770382" y="518160"/>
                  </a:lnTo>
                  <a:lnTo>
                    <a:pt x="770382" y="999744"/>
                  </a:lnTo>
                  <a:lnTo>
                    <a:pt x="3662172" y="999744"/>
                  </a:lnTo>
                  <a:lnTo>
                    <a:pt x="3662172" y="518160"/>
                  </a:lnTo>
                  <a:lnTo>
                    <a:pt x="3662172" y="318528"/>
                  </a:lnTo>
                  <a:lnTo>
                    <a:pt x="8887968" y="318528"/>
                  </a:lnTo>
                  <a:lnTo>
                    <a:pt x="8887968" y="518160"/>
                  </a:lnTo>
                  <a:lnTo>
                    <a:pt x="8887968" y="999744"/>
                  </a:lnTo>
                  <a:lnTo>
                    <a:pt x="9133332" y="999744"/>
                  </a:lnTo>
                  <a:lnTo>
                    <a:pt x="9133332" y="518160"/>
                  </a:lnTo>
                  <a:lnTo>
                    <a:pt x="9133332" y="318528"/>
                  </a:lnTo>
                  <a:lnTo>
                    <a:pt x="9133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0" y="999744"/>
                  </a:moveTo>
                  <a:lnTo>
                    <a:pt x="9133332" y="999744"/>
                  </a:lnTo>
                  <a:lnTo>
                    <a:pt x="9133332" y="0"/>
                  </a:lnTo>
                  <a:lnTo>
                    <a:pt x="0" y="0"/>
                  </a:lnTo>
                  <a:lnTo>
                    <a:pt x="0" y="9997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45051" y="518160"/>
              <a:ext cx="1792224" cy="6370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1950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5072" y="6858000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0" y="6858000"/>
                  </a:moveTo>
                  <a:lnTo>
                    <a:pt x="195072" y="6858000"/>
                  </a:lnTo>
                  <a:lnTo>
                    <a:pt x="19507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1935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3548" y="6858000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0" y="6858000"/>
                  </a:moveTo>
                  <a:lnTo>
                    <a:pt x="193548" y="6858000"/>
                  </a:lnTo>
                  <a:lnTo>
                    <a:pt x="19354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43927" y="463296"/>
              <a:ext cx="1621535" cy="7635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20739" y="449579"/>
              <a:ext cx="775715" cy="7757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62172" y="316992"/>
              <a:ext cx="5226050" cy="1092835"/>
            </a:xfrm>
            <a:custGeom>
              <a:avLst/>
              <a:gdLst/>
              <a:ahLst/>
              <a:cxnLst/>
              <a:rect l="l" t="t" r="r" b="b"/>
              <a:pathLst>
                <a:path w="5226050" h="1092835">
                  <a:moveTo>
                    <a:pt x="5225796" y="0"/>
                  </a:moveTo>
                  <a:lnTo>
                    <a:pt x="0" y="0"/>
                  </a:lnTo>
                  <a:lnTo>
                    <a:pt x="0" y="1092707"/>
                  </a:lnTo>
                  <a:lnTo>
                    <a:pt x="5225796" y="1092707"/>
                  </a:lnTo>
                  <a:lnTo>
                    <a:pt x="5225796" y="0"/>
                  </a:lnTo>
                  <a:close/>
                </a:path>
              </a:pathLst>
            </a:custGeom>
            <a:solidFill>
              <a:srgbClr val="FFFFFF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20139" y="1720595"/>
            <a:ext cx="7545705" cy="11633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755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170"/>
              </a:spcBef>
            </a:pPr>
            <a:r>
              <a:rPr sz="4000" spc="-5" dirty="0"/>
              <a:t>Ekonomik </a:t>
            </a:r>
            <a:r>
              <a:rPr sz="4000" spc="-10" dirty="0"/>
              <a:t>Güven</a:t>
            </a:r>
            <a:r>
              <a:rPr sz="4000" spc="30" dirty="0"/>
              <a:t> </a:t>
            </a:r>
            <a:r>
              <a:rPr sz="4000" spc="-5" dirty="0"/>
              <a:t>Endeksi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1199794" y="3034332"/>
            <a:ext cx="4987290" cy="20402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580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000" spc="-5" dirty="0">
                <a:latin typeface="Tahoma"/>
                <a:cs typeface="Tahoma"/>
              </a:rPr>
              <a:t>Ekonomik Güven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Endeksi</a:t>
            </a:r>
            <a:endParaRPr sz="20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25"/>
              </a:spcBef>
            </a:pPr>
            <a:r>
              <a:rPr sz="2400" spc="30" baseline="5208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2400" spc="30" baseline="5208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İnşaat Sektörü Güven</a:t>
            </a:r>
            <a:r>
              <a:rPr sz="1800" spc="7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Endeksi</a:t>
            </a:r>
            <a:endParaRPr sz="18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55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Hizmet Sektörü Güven</a:t>
            </a:r>
            <a:r>
              <a:rPr sz="1800" spc="8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Endeksi</a:t>
            </a:r>
            <a:endParaRPr sz="18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34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Perakende </a:t>
            </a:r>
            <a:r>
              <a:rPr sz="1800" dirty="0">
                <a:latin typeface="Tahoma"/>
                <a:cs typeface="Tahoma"/>
              </a:rPr>
              <a:t>Ticaret </a:t>
            </a:r>
            <a:r>
              <a:rPr sz="1800" spc="-5" dirty="0">
                <a:latin typeface="Tahoma"/>
                <a:cs typeface="Tahoma"/>
              </a:rPr>
              <a:t>Sektörü Güven</a:t>
            </a:r>
            <a:r>
              <a:rPr sz="1800" spc="6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Endeksi</a:t>
            </a:r>
            <a:endParaRPr sz="18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34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Reel Kesim </a:t>
            </a:r>
            <a:r>
              <a:rPr sz="1800" spc="-5" dirty="0">
                <a:latin typeface="Tahoma"/>
                <a:cs typeface="Tahoma"/>
              </a:rPr>
              <a:t>Güven</a:t>
            </a:r>
            <a:r>
              <a:rPr sz="1800" spc="9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Endeksi</a:t>
            </a:r>
            <a:endParaRPr sz="18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Tüketici Güven</a:t>
            </a:r>
            <a:r>
              <a:rPr sz="1800" spc="7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Endeksi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1958339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43127" y="2923032"/>
            <a:ext cx="3721735" cy="2810510"/>
            <a:chOff x="643127" y="2923032"/>
            <a:chExt cx="3721735" cy="2810510"/>
          </a:xfrm>
        </p:grpSpPr>
        <p:sp>
          <p:nvSpPr>
            <p:cNvPr id="5" name="object 5"/>
            <p:cNvSpPr/>
            <p:nvPr/>
          </p:nvSpPr>
          <p:spPr>
            <a:xfrm>
              <a:off x="643127" y="2927604"/>
              <a:ext cx="3721735" cy="2801620"/>
            </a:xfrm>
            <a:custGeom>
              <a:avLst/>
              <a:gdLst/>
              <a:ahLst/>
              <a:cxnLst/>
              <a:rect l="l" t="t" r="r" b="b"/>
              <a:pathLst>
                <a:path w="3721735" h="2801620">
                  <a:moveTo>
                    <a:pt x="68579" y="2801112"/>
                  </a:moveTo>
                  <a:lnTo>
                    <a:pt x="68579" y="0"/>
                  </a:lnTo>
                </a:path>
                <a:path w="3721735" h="2801620">
                  <a:moveTo>
                    <a:pt x="0" y="2801112"/>
                  </a:moveTo>
                  <a:lnTo>
                    <a:pt x="68579" y="2801112"/>
                  </a:lnTo>
                </a:path>
                <a:path w="3721735" h="2801620">
                  <a:moveTo>
                    <a:pt x="0" y="2334768"/>
                  </a:moveTo>
                  <a:lnTo>
                    <a:pt x="68579" y="2334768"/>
                  </a:lnTo>
                </a:path>
                <a:path w="3721735" h="2801620">
                  <a:moveTo>
                    <a:pt x="0" y="1868424"/>
                  </a:moveTo>
                  <a:lnTo>
                    <a:pt x="68579" y="1868424"/>
                  </a:lnTo>
                </a:path>
                <a:path w="3721735" h="2801620">
                  <a:moveTo>
                    <a:pt x="0" y="1400556"/>
                  </a:moveTo>
                  <a:lnTo>
                    <a:pt x="68579" y="1400556"/>
                  </a:lnTo>
                </a:path>
                <a:path w="3721735" h="2801620">
                  <a:moveTo>
                    <a:pt x="0" y="934212"/>
                  </a:moveTo>
                  <a:lnTo>
                    <a:pt x="68579" y="934212"/>
                  </a:lnTo>
                </a:path>
                <a:path w="3721735" h="2801620">
                  <a:moveTo>
                    <a:pt x="0" y="466344"/>
                  </a:moveTo>
                  <a:lnTo>
                    <a:pt x="68579" y="466344"/>
                  </a:lnTo>
                </a:path>
                <a:path w="3721735" h="2801620">
                  <a:moveTo>
                    <a:pt x="0" y="0"/>
                  </a:moveTo>
                  <a:lnTo>
                    <a:pt x="68579" y="0"/>
                  </a:lnTo>
                </a:path>
                <a:path w="3721735" h="2801620">
                  <a:moveTo>
                    <a:pt x="68579" y="2801112"/>
                  </a:moveTo>
                  <a:lnTo>
                    <a:pt x="3721608" y="280111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1199" y="3058414"/>
              <a:ext cx="3575685" cy="2322195"/>
            </a:xfrm>
            <a:custGeom>
              <a:avLst/>
              <a:gdLst/>
              <a:ahLst/>
              <a:cxnLst/>
              <a:rect l="l" t="t" r="r" b="b"/>
              <a:pathLst>
                <a:path w="3575685" h="2322195">
                  <a:moveTo>
                    <a:pt x="0" y="0"/>
                  </a:moveTo>
                  <a:lnTo>
                    <a:pt x="19550" y="5996"/>
                  </a:lnTo>
                  <a:lnTo>
                    <a:pt x="39220" y="11112"/>
                  </a:lnTo>
                  <a:lnTo>
                    <a:pt x="58657" y="18037"/>
                  </a:lnTo>
                  <a:lnTo>
                    <a:pt x="77508" y="29463"/>
                  </a:lnTo>
                  <a:lnTo>
                    <a:pt x="95361" y="47216"/>
                  </a:lnTo>
                  <a:lnTo>
                    <a:pt x="112509" y="69564"/>
                  </a:lnTo>
                  <a:lnTo>
                    <a:pt x="129657" y="93579"/>
                  </a:lnTo>
                  <a:lnTo>
                    <a:pt x="147510" y="116332"/>
                  </a:lnTo>
                  <a:lnTo>
                    <a:pt x="185954" y="159003"/>
                  </a:lnTo>
                  <a:lnTo>
                    <a:pt x="225018" y="197865"/>
                  </a:lnTo>
                  <a:lnTo>
                    <a:pt x="262526" y="224012"/>
                  </a:lnTo>
                  <a:lnTo>
                    <a:pt x="281159" y="236638"/>
                  </a:lnTo>
                  <a:lnTo>
                    <a:pt x="300024" y="254253"/>
                  </a:lnTo>
                  <a:lnTo>
                    <a:pt x="319288" y="281854"/>
                  </a:lnTo>
                  <a:lnTo>
                    <a:pt x="338783" y="315991"/>
                  </a:lnTo>
                  <a:lnTo>
                    <a:pt x="358276" y="347962"/>
                  </a:lnTo>
                  <a:lnTo>
                    <a:pt x="377532" y="369062"/>
                  </a:lnTo>
                  <a:lnTo>
                    <a:pt x="395021" y="368534"/>
                  </a:lnTo>
                  <a:lnTo>
                    <a:pt x="415036" y="356266"/>
                  </a:lnTo>
                  <a:lnTo>
                    <a:pt x="435050" y="347380"/>
                  </a:lnTo>
                  <a:lnTo>
                    <a:pt x="467883" y="388768"/>
                  </a:lnTo>
                  <a:lnTo>
                    <a:pt x="483366" y="433774"/>
                  </a:lnTo>
                  <a:lnTo>
                    <a:pt x="498927" y="487875"/>
                  </a:lnTo>
                  <a:lnTo>
                    <a:pt x="514507" y="546932"/>
                  </a:lnTo>
                  <a:lnTo>
                    <a:pt x="530047" y="606806"/>
                  </a:lnTo>
                  <a:lnTo>
                    <a:pt x="541142" y="652922"/>
                  </a:lnTo>
                  <a:lnTo>
                    <a:pt x="552269" y="704967"/>
                  </a:lnTo>
                  <a:lnTo>
                    <a:pt x="563405" y="759861"/>
                  </a:lnTo>
                  <a:lnTo>
                    <a:pt x="574526" y="814529"/>
                  </a:lnTo>
                  <a:lnTo>
                    <a:pt x="585610" y="865893"/>
                  </a:lnTo>
                  <a:lnTo>
                    <a:pt x="596631" y="910877"/>
                  </a:lnTo>
                  <a:lnTo>
                    <a:pt x="624510" y="981995"/>
                  </a:lnTo>
                  <a:lnTo>
                    <a:pt x="665682" y="1025271"/>
                  </a:lnTo>
                  <a:lnTo>
                    <a:pt x="682625" y="1024001"/>
                  </a:lnTo>
                  <a:lnTo>
                    <a:pt x="701873" y="989591"/>
                  </a:lnTo>
                  <a:lnTo>
                    <a:pt x="721360" y="930941"/>
                  </a:lnTo>
                  <a:lnTo>
                    <a:pt x="740846" y="868624"/>
                  </a:lnTo>
                  <a:lnTo>
                    <a:pt x="760094" y="823213"/>
                  </a:lnTo>
                  <a:lnTo>
                    <a:pt x="778196" y="801040"/>
                  </a:lnTo>
                  <a:lnTo>
                    <a:pt x="797560" y="787654"/>
                  </a:lnTo>
                  <a:lnTo>
                    <a:pt x="816923" y="782173"/>
                  </a:lnTo>
                  <a:lnTo>
                    <a:pt x="835025" y="783717"/>
                  </a:lnTo>
                  <a:lnTo>
                    <a:pt x="854275" y="797609"/>
                  </a:lnTo>
                  <a:lnTo>
                    <a:pt x="873680" y="822372"/>
                  </a:lnTo>
                  <a:lnTo>
                    <a:pt x="893157" y="848350"/>
                  </a:lnTo>
                  <a:lnTo>
                    <a:pt x="912622" y="865886"/>
                  </a:lnTo>
                  <a:lnTo>
                    <a:pt x="932138" y="874087"/>
                  </a:lnTo>
                  <a:lnTo>
                    <a:pt x="951785" y="877585"/>
                  </a:lnTo>
                  <a:lnTo>
                    <a:pt x="971218" y="874726"/>
                  </a:lnTo>
                  <a:lnTo>
                    <a:pt x="990092" y="863854"/>
                  </a:lnTo>
                  <a:lnTo>
                    <a:pt x="1007973" y="840583"/>
                  </a:lnTo>
                  <a:lnTo>
                    <a:pt x="1025128" y="807037"/>
                  </a:lnTo>
                  <a:lnTo>
                    <a:pt x="1042259" y="771610"/>
                  </a:lnTo>
                  <a:lnTo>
                    <a:pt x="1060069" y="742696"/>
                  </a:lnTo>
                  <a:lnTo>
                    <a:pt x="1078997" y="716226"/>
                  </a:lnTo>
                  <a:lnTo>
                    <a:pt x="1098534" y="689911"/>
                  </a:lnTo>
                  <a:lnTo>
                    <a:pt x="1118236" y="674526"/>
                  </a:lnTo>
                  <a:lnTo>
                    <a:pt x="1137666" y="680847"/>
                  </a:lnTo>
                  <a:lnTo>
                    <a:pt x="1152773" y="715017"/>
                  </a:lnTo>
                  <a:lnTo>
                    <a:pt x="1167698" y="772547"/>
                  </a:lnTo>
                  <a:lnTo>
                    <a:pt x="1182563" y="835801"/>
                  </a:lnTo>
                  <a:lnTo>
                    <a:pt x="1197488" y="887143"/>
                  </a:lnTo>
                  <a:lnTo>
                    <a:pt x="1212595" y="908938"/>
                  </a:lnTo>
                  <a:lnTo>
                    <a:pt x="1227968" y="888982"/>
                  </a:lnTo>
                  <a:lnTo>
                    <a:pt x="1243523" y="838960"/>
                  </a:lnTo>
                  <a:lnTo>
                    <a:pt x="1259138" y="777301"/>
                  </a:lnTo>
                  <a:lnTo>
                    <a:pt x="1274693" y="722433"/>
                  </a:lnTo>
                  <a:lnTo>
                    <a:pt x="1290066" y="692785"/>
                  </a:lnTo>
                  <a:lnTo>
                    <a:pt x="1308990" y="703393"/>
                  </a:lnTo>
                  <a:lnTo>
                    <a:pt x="1327642" y="743648"/>
                  </a:lnTo>
                  <a:lnTo>
                    <a:pt x="1346269" y="785332"/>
                  </a:lnTo>
                  <a:lnTo>
                    <a:pt x="1365123" y="800227"/>
                  </a:lnTo>
                  <a:lnTo>
                    <a:pt x="1384317" y="772146"/>
                  </a:lnTo>
                  <a:lnTo>
                    <a:pt x="1403715" y="719026"/>
                  </a:lnTo>
                  <a:lnTo>
                    <a:pt x="1423183" y="663834"/>
                  </a:lnTo>
                  <a:lnTo>
                    <a:pt x="1442593" y="629538"/>
                  </a:lnTo>
                  <a:lnTo>
                    <a:pt x="1462057" y="629449"/>
                  </a:lnTo>
                  <a:lnTo>
                    <a:pt x="1481534" y="648922"/>
                  </a:lnTo>
                  <a:lnTo>
                    <a:pt x="1500939" y="668990"/>
                  </a:lnTo>
                  <a:lnTo>
                    <a:pt x="1520189" y="670687"/>
                  </a:lnTo>
                  <a:lnTo>
                    <a:pt x="1539041" y="643784"/>
                  </a:lnTo>
                  <a:lnTo>
                    <a:pt x="1557654" y="600059"/>
                  </a:lnTo>
                  <a:lnTo>
                    <a:pt x="1576268" y="553833"/>
                  </a:lnTo>
                  <a:lnTo>
                    <a:pt x="1595120" y="519430"/>
                  </a:lnTo>
                  <a:lnTo>
                    <a:pt x="1614370" y="503447"/>
                  </a:lnTo>
                  <a:lnTo>
                    <a:pt x="1633870" y="497300"/>
                  </a:lnTo>
                  <a:lnTo>
                    <a:pt x="1653395" y="492533"/>
                  </a:lnTo>
                  <a:lnTo>
                    <a:pt x="1672717" y="480695"/>
                  </a:lnTo>
                  <a:lnTo>
                    <a:pt x="1691568" y="456473"/>
                  </a:lnTo>
                  <a:lnTo>
                    <a:pt x="1710182" y="425418"/>
                  </a:lnTo>
                  <a:lnTo>
                    <a:pt x="1728795" y="395362"/>
                  </a:lnTo>
                  <a:lnTo>
                    <a:pt x="1747647" y="374141"/>
                  </a:lnTo>
                  <a:lnTo>
                    <a:pt x="1766841" y="364226"/>
                  </a:lnTo>
                  <a:lnTo>
                    <a:pt x="1786239" y="361299"/>
                  </a:lnTo>
                  <a:lnTo>
                    <a:pt x="1805707" y="363015"/>
                  </a:lnTo>
                  <a:lnTo>
                    <a:pt x="1825117" y="367030"/>
                  </a:lnTo>
                  <a:lnTo>
                    <a:pt x="1844653" y="370982"/>
                  </a:lnTo>
                  <a:lnTo>
                    <a:pt x="1883677" y="388032"/>
                  </a:lnTo>
                  <a:lnTo>
                    <a:pt x="1916116" y="426511"/>
                  </a:lnTo>
                  <a:lnTo>
                    <a:pt x="1938972" y="462740"/>
                  </a:lnTo>
                  <a:lnTo>
                    <a:pt x="1961828" y="514232"/>
                  </a:lnTo>
                  <a:lnTo>
                    <a:pt x="1975231" y="577977"/>
                  </a:lnTo>
                  <a:lnTo>
                    <a:pt x="1979781" y="643826"/>
                  </a:lnTo>
                  <a:lnTo>
                    <a:pt x="1982073" y="683208"/>
                  </a:lnTo>
                  <a:lnTo>
                    <a:pt x="1984376" y="726480"/>
                  </a:lnTo>
                  <a:lnTo>
                    <a:pt x="1986688" y="773331"/>
                  </a:lnTo>
                  <a:lnTo>
                    <a:pt x="1989010" y="823451"/>
                  </a:lnTo>
                  <a:lnTo>
                    <a:pt x="1991341" y="876529"/>
                  </a:lnTo>
                  <a:lnTo>
                    <a:pt x="1993679" y="932254"/>
                  </a:lnTo>
                  <a:lnTo>
                    <a:pt x="1996024" y="990315"/>
                  </a:lnTo>
                  <a:lnTo>
                    <a:pt x="1998376" y="1050402"/>
                  </a:lnTo>
                  <a:lnTo>
                    <a:pt x="2000734" y="1112204"/>
                  </a:lnTo>
                  <a:lnTo>
                    <a:pt x="2003097" y="1175410"/>
                  </a:lnTo>
                  <a:lnTo>
                    <a:pt x="2005464" y="1239710"/>
                  </a:lnTo>
                  <a:lnTo>
                    <a:pt x="2007835" y="1304792"/>
                  </a:lnTo>
                  <a:lnTo>
                    <a:pt x="2010209" y="1370346"/>
                  </a:lnTo>
                  <a:lnTo>
                    <a:pt x="2012586" y="1436061"/>
                  </a:lnTo>
                  <a:lnTo>
                    <a:pt x="2014964" y="1501626"/>
                  </a:lnTo>
                  <a:lnTo>
                    <a:pt x="2017344" y="1566731"/>
                  </a:lnTo>
                  <a:lnTo>
                    <a:pt x="2019724" y="1631064"/>
                  </a:lnTo>
                  <a:lnTo>
                    <a:pt x="2022103" y="1694316"/>
                  </a:lnTo>
                  <a:lnTo>
                    <a:pt x="2024482" y="1756175"/>
                  </a:lnTo>
                  <a:lnTo>
                    <a:pt x="2026858" y="1816330"/>
                  </a:lnTo>
                  <a:lnTo>
                    <a:pt x="2029233" y="1874471"/>
                  </a:lnTo>
                  <a:lnTo>
                    <a:pt x="2031604" y="1930287"/>
                  </a:lnTo>
                  <a:lnTo>
                    <a:pt x="2033972" y="1983467"/>
                  </a:lnTo>
                  <a:lnTo>
                    <a:pt x="2036336" y="2033701"/>
                  </a:lnTo>
                  <a:lnTo>
                    <a:pt x="2038694" y="2080677"/>
                  </a:lnTo>
                  <a:lnTo>
                    <a:pt x="2041047" y="2124085"/>
                  </a:lnTo>
                  <a:lnTo>
                    <a:pt x="2043393" y="2163615"/>
                  </a:lnTo>
                  <a:lnTo>
                    <a:pt x="2048064" y="2229794"/>
                  </a:lnTo>
                  <a:lnTo>
                    <a:pt x="2052701" y="2276729"/>
                  </a:lnTo>
                  <a:lnTo>
                    <a:pt x="2061124" y="2318442"/>
                  </a:lnTo>
                  <a:lnTo>
                    <a:pt x="2065307" y="2322054"/>
                  </a:lnTo>
                  <a:lnTo>
                    <a:pt x="2069475" y="2315624"/>
                  </a:lnTo>
                  <a:lnTo>
                    <a:pt x="2077776" y="2277001"/>
                  </a:lnTo>
                  <a:lnTo>
                    <a:pt x="2086049" y="2211298"/>
                  </a:lnTo>
                  <a:lnTo>
                    <a:pt x="2090181" y="2171017"/>
                  </a:lnTo>
                  <a:lnTo>
                    <a:pt x="2094315" y="2127238"/>
                  </a:lnTo>
                  <a:lnTo>
                    <a:pt x="2098453" y="2081051"/>
                  </a:lnTo>
                  <a:lnTo>
                    <a:pt x="2102597" y="2033547"/>
                  </a:lnTo>
                  <a:lnTo>
                    <a:pt x="2106751" y="1985816"/>
                  </a:lnTo>
                  <a:lnTo>
                    <a:pt x="2110917" y="1938950"/>
                  </a:lnTo>
                  <a:lnTo>
                    <a:pt x="2115098" y="1894038"/>
                  </a:lnTo>
                  <a:lnTo>
                    <a:pt x="2119297" y="1852172"/>
                  </a:lnTo>
                  <a:lnTo>
                    <a:pt x="2127758" y="1781937"/>
                  </a:lnTo>
                  <a:lnTo>
                    <a:pt x="2134714" y="1732429"/>
                  </a:lnTo>
                  <a:lnTo>
                    <a:pt x="2141723" y="1680950"/>
                  </a:lnTo>
                  <a:lnTo>
                    <a:pt x="2148771" y="1628012"/>
                  </a:lnTo>
                  <a:lnTo>
                    <a:pt x="2155848" y="1574124"/>
                  </a:lnTo>
                  <a:lnTo>
                    <a:pt x="2162943" y="1519798"/>
                  </a:lnTo>
                  <a:lnTo>
                    <a:pt x="2170042" y="1465544"/>
                  </a:lnTo>
                  <a:lnTo>
                    <a:pt x="2177137" y="1411873"/>
                  </a:lnTo>
                  <a:lnTo>
                    <a:pt x="2184214" y="1359296"/>
                  </a:lnTo>
                  <a:lnTo>
                    <a:pt x="2191262" y="1308322"/>
                  </a:lnTo>
                  <a:lnTo>
                    <a:pt x="2198271" y="1259464"/>
                  </a:lnTo>
                  <a:lnTo>
                    <a:pt x="2205228" y="1213231"/>
                  </a:lnTo>
                  <a:lnTo>
                    <a:pt x="2214698" y="1151791"/>
                  </a:lnTo>
                  <a:lnTo>
                    <a:pt x="2224079" y="1091166"/>
                  </a:lnTo>
                  <a:lnTo>
                    <a:pt x="2233401" y="1032299"/>
                  </a:lnTo>
                  <a:lnTo>
                    <a:pt x="2242693" y="976137"/>
                  </a:lnTo>
                  <a:lnTo>
                    <a:pt x="2251984" y="923625"/>
                  </a:lnTo>
                  <a:lnTo>
                    <a:pt x="2261306" y="875706"/>
                  </a:lnTo>
                  <a:lnTo>
                    <a:pt x="2270687" y="833327"/>
                  </a:lnTo>
                  <a:lnTo>
                    <a:pt x="2297354" y="758985"/>
                  </a:lnTo>
                  <a:lnTo>
                    <a:pt x="2340415" y="712904"/>
                  </a:lnTo>
                  <a:lnTo>
                    <a:pt x="2357755" y="695960"/>
                  </a:lnTo>
                  <a:lnTo>
                    <a:pt x="2377164" y="673340"/>
                  </a:lnTo>
                  <a:lnTo>
                    <a:pt x="2396632" y="652160"/>
                  </a:lnTo>
                  <a:lnTo>
                    <a:pt x="2416030" y="629862"/>
                  </a:lnTo>
                  <a:lnTo>
                    <a:pt x="2435225" y="603885"/>
                  </a:lnTo>
                  <a:lnTo>
                    <a:pt x="2454078" y="568072"/>
                  </a:lnTo>
                  <a:lnTo>
                    <a:pt x="2472705" y="525605"/>
                  </a:lnTo>
                  <a:lnTo>
                    <a:pt x="2491357" y="487924"/>
                  </a:lnTo>
                  <a:lnTo>
                    <a:pt x="2510282" y="466471"/>
                  </a:lnTo>
                  <a:lnTo>
                    <a:pt x="2529530" y="468020"/>
                  </a:lnTo>
                  <a:lnTo>
                    <a:pt x="2549017" y="485155"/>
                  </a:lnTo>
                  <a:lnTo>
                    <a:pt x="2568503" y="508315"/>
                  </a:lnTo>
                  <a:lnTo>
                    <a:pt x="2587752" y="527938"/>
                  </a:lnTo>
                  <a:lnTo>
                    <a:pt x="2606605" y="545276"/>
                  </a:lnTo>
                  <a:lnTo>
                    <a:pt x="2625232" y="564149"/>
                  </a:lnTo>
                  <a:lnTo>
                    <a:pt x="2643884" y="578856"/>
                  </a:lnTo>
                  <a:lnTo>
                    <a:pt x="2662809" y="583692"/>
                  </a:lnTo>
                  <a:lnTo>
                    <a:pt x="2681986" y="572510"/>
                  </a:lnTo>
                  <a:lnTo>
                    <a:pt x="2701353" y="549862"/>
                  </a:lnTo>
                  <a:lnTo>
                    <a:pt x="2720816" y="526095"/>
                  </a:lnTo>
                  <a:lnTo>
                    <a:pt x="2740279" y="511556"/>
                  </a:lnTo>
                  <a:lnTo>
                    <a:pt x="2759813" y="514187"/>
                  </a:lnTo>
                  <a:lnTo>
                    <a:pt x="2779490" y="526700"/>
                  </a:lnTo>
                  <a:lnTo>
                    <a:pt x="2798929" y="536880"/>
                  </a:lnTo>
                  <a:lnTo>
                    <a:pt x="2817749" y="532511"/>
                  </a:lnTo>
                  <a:lnTo>
                    <a:pt x="2835630" y="498699"/>
                  </a:lnTo>
                  <a:lnTo>
                    <a:pt x="2852785" y="445849"/>
                  </a:lnTo>
                  <a:lnTo>
                    <a:pt x="2869916" y="399690"/>
                  </a:lnTo>
                  <a:lnTo>
                    <a:pt x="2887726" y="385952"/>
                  </a:lnTo>
                  <a:lnTo>
                    <a:pt x="2902806" y="411301"/>
                  </a:lnTo>
                  <a:lnTo>
                    <a:pt x="2918331" y="460783"/>
                  </a:lnTo>
                  <a:lnTo>
                    <a:pt x="2934076" y="521073"/>
                  </a:lnTo>
                  <a:lnTo>
                    <a:pt x="2949815" y="578846"/>
                  </a:lnTo>
                  <a:lnTo>
                    <a:pt x="2965323" y="620776"/>
                  </a:lnTo>
                  <a:lnTo>
                    <a:pt x="2983245" y="652085"/>
                  </a:lnTo>
                  <a:lnTo>
                    <a:pt x="3002788" y="677132"/>
                  </a:lnTo>
                  <a:lnTo>
                    <a:pt x="3022330" y="689177"/>
                  </a:lnTo>
                  <a:lnTo>
                    <a:pt x="3040253" y="681482"/>
                  </a:lnTo>
                  <a:lnTo>
                    <a:pt x="3055626" y="650181"/>
                  </a:lnTo>
                  <a:lnTo>
                    <a:pt x="3071188" y="599720"/>
                  </a:lnTo>
                  <a:lnTo>
                    <a:pt x="3086823" y="540627"/>
                  </a:lnTo>
                  <a:lnTo>
                    <a:pt x="3102415" y="483431"/>
                  </a:lnTo>
                  <a:lnTo>
                    <a:pt x="3117850" y="438658"/>
                  </a:lnTo>
                  <a:lnTo>
                    <a:pt x="3136701" y="400510"/>
                  </a:lnTo>
                  <a:lnTo>
                    <a:pt x="3173928" y="349646"/>
                  </a:lnTo>
                  <a:lnTo>
                    <a:pt x="3211974" y="318775"/>
                  </a:lnTo>
                  <a:lnTo>
                    <a:pt x="3250840" y="307945"/>
                  </a:lnTo>
                  <a:lnTo>
                    <a:pt x="3270250" y="298576"/>
                  </a:lnTo>
                  <a:lnTo>
                    <a:pt x="3289732" y="279997"/>
                  </a:lnTo>
                  <a:lnTo>
                    <a:pt x="3309239" y="256238"/>
                  </a:lnTo>
                  <a:lnTo>
                    <a:pt x="3328650" y="234979"/>
                  </a:lnTo>
                  <a:lnTo>
                    <a:pt x="3347847" y="223900"/>
                  </a:lnTo>
                  <a:lnTo>
                    <a:pt x="3366698" y="225807"/>
                  </a:lnTo>
                  <a:lnTo>
                    <a:pt x="3385312" y="236394"/>
                  </a:lnTo>
                  <a:lnTo>
                    <a:pt x="3422777" y="270510"/>
                  </a:lnTo>
                  <a:lnTo>
                    <a:pt x="3461527" y="317531"/>
                  </a:lnTo>
                  <a:lnTo>
                    <a:pt x="3481052" y="344197"/>
                  </a:lnTo>
                  <a:lnTo>
                    <a:pt x="3500374" y="368553"/>
                  </a:lnTo>
                  <a:lnTo>
                    <a:pt x="3521047" y="391584"/>
                  </a:lnTo>
                  <a:lnTo>
                    <a:pt x="3542696" y="414400"/>
                  </a:lnTo>
                  <a:lnTo>
                    <a:pt x="3561917" y="434169"/>
                  </a:lnTo>
                  <a:lnTo>
                    <a:pt x="3575304" y="448056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78859" y="5729225"/>
            <a:ext cx="246221" cy="792278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spc="5" dirty="0">
                <a:latin typeface="Tahoma"/>
                <a:cs typeface="Tahoma"/>
              </a:rPr>
              <a:t>20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56639" y="5785816"/>
            <a:ext cx="270510" cy="69596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5" dirty="0">
                <a:latin typeface="Tahoma"/>
                <a:cs typeface="Tahoma"/>
              </a:rPr>
              <a:t>Tem-20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6684" y="5785511"/>
            <a:ext cx="246221" cy="735991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spc="5" dirty="0">
                <a:latin typeface="Tahoma"/>
                <a:cs typeface="Tahoma"/>
              </a:rPr>
              <a:t>18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8702" y="5785816"/>
            <a:ext cx="270510" cy="69596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latin typeface="Tahoma"/>
                <a:cs typeface="Tahoma"/>
              </a:rPr>
              <a:t>Tem-18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89611" y="5785511"/>
            <a:ext cx="246221" cy="688311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spc="5" dirty="0">
                <a:latin typeface="Tahoma"/>
                <a:cs typeface="Tahoma"/>
              </a:rPr>
              <a:t>19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69210" y="5785816"/>
            <a:ext cx="270510" cy="58166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Tahoma"/>
                <a:cs typeface="Tahoma"/>
              </a:rPr>
              <a:t>Ey</a:t>
            </a:r>
            <a:r>
              <a:rPr sz="1600" spc="-10" dirty="0">
                <a:latin typeface="Tahoma"/>
                <a:cs typeface="Tahoma"/>
              </a:rPr>
              <a:t>l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21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942239" y="5785816"/>
            <a:ext cx="270510" cy="69596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5" dirty="0">
                <a:latin typeface="Tahoma"/>
                <a:cs typeface="Tahoma"/>
              </a:rPr>
              <a:t>Tem-19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99788" y="5766190"/>
            <a:ext cx="246221" cy="707632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spc="5" dirty="0">
                <a:latin typeface="Tahoma"/>
                <a:cs typeface="Tahoma"/>
              </a:rPr>
              <a:t>21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072" y="6645961"/>
            <a:ext cx="25615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TÜİK, </a:t>
            </a:r>
            <a:r>
              <a:rPr sz="1200" spc="-15" dirty="0">
                <a:latin typeface="Tahoma"/>
                <a:cs typeface="Tahoma"/>
              </a:rPr>
              <a:t>TEPAV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8072" y="1043686"/>
            <a:ext cx="6006465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400"/>
              </a:lnSpc>
              <a:spcBef>
                <a:spcPts val="105"/>
              </a:spcBef>
            </a:pPr>
            <a:r>
              <a:rPr spc="-5" dirty="0"/>
              <a:t>Ekonomik Güven Endeksi Aralık ayında</a:t>
            </a:r>
            <a:r>
              <a:rPr spc="-25" dirty="0"/>
              <a:t> </a:t>
            </a:r>
            <a:r>
              <a:rPr spc="-5" dirty="0"/>
              <a:t>geriledi</a:t>
            </a:r>
          </a:p>
          <a:p>
            <a:pPr marL="12700">
              <a:lnSpc>
                <a:spcPts val="2160"/>
              </a:lnSpc>
            </a:pPr>
            <a:r>
              <a:rPr sz="1800" b="0" dirty="0">
                <a:latin typeface="Tahoma"/>
                <a:cs typeface="Tahoma"/>
              </a:rPr>
              <a:t>Tüm </a:t>
            </a:r>
            <a:r>
              <a:rPr sz="1800" b="0" spc="-5" dirty="0">
                <a:latin typeface="Tahoma"/>
                <a:cs typeface="Tahoma"/>
              </a:rPr>
              <a:t>endekslerde </a:t>
            </a:r>
            <a:r>
              <a:rPr sz="1800" b="0" dirty="0">
                <a:latin typeface="Tahoma"/>
                <a:cs typeface="Tahoma"/>
              </a:rPr>
              <a:t>genel </a:t>
            </a:r>
            <a:r>
              <a:rPr sz="1800" b="0" spc="-5" dirty="0">
                <a:latin typeface="Tahoma"/>
                <a:cs typeface="Tahoma"/>
              </a:rPr>
              <a:t>bir </a:t>
            </a:r>
            <a:r>
              <a:rPr sz="1800" b="0" dirty="0">
                <a:latin typeface="Tahoma"/>
                <a:cs typeface="Tahoma"/>
              </a:rPr>
              <a:t>düşüş</a:t>
            </a:r>
            <a:r>
              <a:rPr sz="1800" b="0" spc="-15" dirty="0">
                <a:latin typeface="Tahoma"/>
                <a:cs typeface="Tahoma"/>
              </a:rPr>
              <a:t> </a:t>
            </a:r>
            <a:r>
              <a:rPr sz="1800" b="0" dirty="0">
                <a:latin typeface="Tahoma"/>
                <a:cs typeface="Tahoma"/>
              </a:rPr>
              <a:t>hakim</a:t>
            </a:r>
            <a:endParaRPr sz="1800">
              <a:latin typeface="Tahoma"/>
              <a:cs typeface="Tahoma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4762119" y="2921000"/>
          <a:ext cx="4124324" cy="35528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1745"/>
                <a:gridCol w="775334"/>
                <a:gridCol w="728980"/>
                <a:gridCol w="709930"/>
                <a:gridCol w="648335"/>
              </a:tblGrid>
              <a:tr h="349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Kas.21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Ara.21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Fark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Yüzde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703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5085" marR="73660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İnşaat</a:t>
                      </a:r>
                      <a:r>
                        <a:rPr sz="1200" b="1" spc="-9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Sektörü  Güven</a:t>
                      </a:r>
                      <a:r>
                        <a:rPr sz="12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Endeksi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93,6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90,0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-3,6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-3,9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E3"/>
                    </a:solidFill>
                  </a:tcPr>
                </a:tc>
              </a:tr>
              <a:tr h="705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Hizmet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Sektörü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101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Güven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Endeksi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119,4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118,8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-0,6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-0,5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E3"/>
                    </a:solidFill>
                  </a:tcPr>
                </a:tc>
              </a:tr>
              <a:tr h="567944">
                <a:tc>
                  <a:txBody>
                    <a:bodyPr/>
                    <a:lstStyle/>
                    <a:p>
                      <a:pPr marL="10160" marR="685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Perakende  Ticaret</a:t>
                      </a:r>
                      <a:r>
                        <a:rPr sz="1200" b="1" spc="-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Sektörü  Güven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Endeksi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121,9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8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121,5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8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-0,4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8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E3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-0,4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8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E3"/>
                    </a:solidFill>
                  </a:tcPr>
                </a:tc>
              </a:tr>
              <a:tr h="635622">
                <a:tc>
                  <a:txBody>
                    <a:bodyPr/>
                    <a:lstStyle/>
                    <a:p>
                      <a:pPr marL="10160" marR="11874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Reel Kesim  Güven</a:t>
                      </a: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Endeksi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112,0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110,1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-1,9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-1,7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E3"/>
                    </a:solidFill>
                  </a:tcPr>
                </a:tc>
              </a:tr>
              <a:tr h="590181">
                <a:tc>
                  <a:txBody>
                    <a:bodyPr/>
                    <a:lstStyle/>
                    <a:p>
                      <a:pPr marL="10160" marR="102235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Tüketici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Güven  Endeksi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71,1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68,9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-2,2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E3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-3,1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E3"/>
                    </a:solidFill>
                  </a:tcPr>
                </a:tc>
              </a:tr>
            </a:tbl>
          </a:graphicData>
        </a:graphic>
      </p:graphicFrame>
      <p:sp>
        <p:nvSpPr>
          <p:cNvPr id="18" name="object 18"/>
          <p:cNvSpPr/>
          <p:nvPr/>
        </p:nvSpPr>
        <p:spPr>
          <a:xfrm>
            <a:off x="4504182" y="2649473"/>
            <a:ext cx="0" cy="3672204"/>
          </a:xfrm>
          <a:custGeom>
            <a:avLst/>
            <a:gdLst/>
            <a:ahLst/>
            <a:cxnLst/>
            <a:rect l="l" t="t" r="r" b="b"/>
            <a:pathLst>
              <a:path h="3672204">
                <a:moveTo>
                  <a:pt x="0" y="0"/>
                </a:moveTo>
                <a:lnTo>
                  <a:pt x="0" y="3671887"/>
                </a:lnTo>
              </a:path>
            </a:pathLst>
          </a:custGeom>
          <a:ln w="25908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75361" y="1991613"/>
            <a:ext cx="7829550" cy="3862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483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Ekonomik Güven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Endeksi,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2018 - Aralık</a:t>
            </a:r>
            <a:r>
              <a:rPr sz="1600" b="1" spc="2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Tahoma"/>
              <a:cs typeface="Tahoma"/>
            </a:endParaRPr>
          </a:p>
          <a:p>
            <a:pPr marL="535305">
              <a:lnSpc>
                <a:spcPct val="100000"/>
              </a:lnSpc>
              <a:tabLst>
                <a:tab pos="4685030" algn="l"/>
              </a:tabLst>
            </a:pPr>
            <a:r>
              <a:rPr sz="1450" b="1" i="1" spc="-35" dirty="0">
                <a:solidFill>
                  <a:srgbClr val="7E7E7E"/>
                </a:solidFill>
                <a:latin typeface="Tahoma"/>
                <a:cs typeface="Tahoma"/>
              </a:rPr>
              <a:t>Ekonomik güven</a:t>
            </a:r>
            <a:r>
              <a:rPr sz="1450" b="1" i="1" spc="-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450" b="1" i="1" spc="-30" dirty="0">
                <a:solidFill>
                  <a:srgbClr val="7E7E7E"/>
                </a:solidFill>
                <a:latin typeface="Tahoma"/>
                <a:cs typeface="Tahoma"/>
              </a:rPr>
              <a:t>endeksi	</a:t>
            </a:r>
            <a:r>
              <a:rPr sz="1450" b="1" i="1" spc="-35" dirty="0">
                <a:solidFill>
                  <a:srgbClr val="7E7E7E"/>
                </a:solidFill>
                <a:latin typeface="Tahoma"/>
                <a:cs typeface="Tahoma"/>
              </a:rPr>
              <a:t>Ekonomik güven </a:t>
            </a:r>
            <a:r>
              <a:rPr sz="1450" b="1" i="1" spc="-30" dirty="0">
                <a:solidFill>
                  <a:srgbClr val="7E7E7E"/>
                </a:solidFill>
                <a:latin typeface="Tahoma"/>
                <a:cs typeface="Tahoma"/>
              </a:rPr>
              <a:t>endeksi,</a:t>
            </a:r>
            <a:r>
              <a:rPr sz="1450" b="1" i="1" spc="-2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450" b="1" i="1" spc="-30" dirty="0">
                <a:solidFill>
                  <a:srgbClr val="7E7E7E"/>
                </a:solidFill>
                <a:latin typeface="Tahoma"/>
                <a:cs typeface="Tahoma"/>
              </a:rPr>
              <a:t>sektörler</a:t>
            </a:r>
            <a:endParaRPr sz="1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1600" spc="-5" dirty="0">
                <a:latin typeface="Tahoma"/>
                <a:cs typeface="Tahoma"/>
              </a:rPr>
              <a:t>110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100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ahoma"/>
              <a:cs typeface="Tahoma"/>
            </a:endParaRPr>
          </a:p>
          <a:p>
            <a:pPr marL="123189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Tahoma"/>
                <a:cs typeface="Tahoma"/>
              </a:rPr>
              <a:t>90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ahoma"/>
              <a:cs typeface="Tahoma"/>
            </a:endParaRPr>
          </a:p>
          <a:p>
            <a:pPr marL="123189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80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ahoma"/>
              <a:cs typeface="Tahoma"/>
            </a:endParaRPr>
          </a:p>
          <a:p>
            <a:pPr marL="123189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70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ahoma"/>
              <a:cs typeface="Tahoma"/>
            </a:endParaRPr>
          </a:p>
          <a:p>
            <a:pPr marL="123189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Tahoma"/>
                <a:cs typeface="Tahoma"/>
              </a:rPr>
              <a:t>60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ahoma"/>
              <a:cs typeface="Tahoma"/>
            </a:endParaRPr>
          </a:p>
          <a:p>
            <a:pPr marL="123189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50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think-cell Slide" r:id="rId5" imgW="444" imgH="446" progId="TCLayout.ActiveDocument.1">
                  <p:embed/>
                </p:oleObj>
              </mc:Choice>
              <mc:Fallback>
                <p:oleObj name="think-cell Slide" r:id="rId5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Unvan 1"/>
          <p:cNvSpPr txBox="1">
            <a:spLocks/>
          </p:cNvSpPr>
          <p:nvPr/>
        </p:nvSpPr>
        <p:spPr bwMode="auto">
          <a:xfrm>
            <a:off x="1303699" y="1132259"/>
            <a:ext cx="7598092" cy="85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tr-TR" sz="4400" kern="0" dirty="0" smtClean="0"/>
              <a:t>İçerik</a:t>
            </a:r>
            <a:endParaRPr lang="tr-TR" sz="4400" kern="0" dirty="0"/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 bwMode="auto">
          <a:xfrm>
            <a:off x="1222217" y="1768670"/>
            <a:ext cx="7442811" cy="330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tr-TR" sz="2300" kern="0" dirty="0" smtClean="0">
                <a:solidFill>
                  <a:srgbClr val="000000"/>
                </a:solidFill>
              </a:rPr>
              <a:t>Büyüme</a:t>
            </a:r>
            <a:r>
              <a:rPr lang="tr-TR" sz="2300" kern="0" dirty="0">
                <a:solidFill>
                  <a:srgbClr val="000000"/>
                </a:solidFill>
              </a:rPr>
              <a:t>, üretim ve satışlar</a:t>
            </a:r>
          </a:p>
          <a:p>
            <a:pPr>
              <a:defRPr/>
            </a:pPr>
            <a:r>
              <a:rPr lang="tr-TR" sz="2300" kern="0" dirty="0">
                <a:solidFill>
                  <a:srgbClr val="000000"/>
                </a:solidFill>
              </a:rPr>
              <a:t>Dış ticaret ve cari açık</a:t>
            </a:r>
          </a:p>
          <a:p>
            <a:pPr>
              <a:defRPr/>
            </a:pPr>
            <a:r>
              <a:rPr lang="tr-TR" sz="2300" kern="0" dirty="0">
                <a:solidFill>
                  <a:srgbClr val="000000"/>
                </a:solidFill>
              </a:rPr>
              <a:t>İstihdam ve işsizlik</a:t>
            </a:r>
          </a:p>
          <a:p>
            <a:pPr>
              <a:defRPr/>
            </a:pPr>
            <a:r>
              <a:rPr lang="tr-TR" sz="2300" kern="0" dirty="0">
                <a:solidFill>
                  <a:srgbClr val="000000"/>
                </a:solidFill>
              </a:rPr>
              <a:t>Ekonomik Güven Endeksi</a:t>
            </a:r>
          </a:p>
          <a:p>
            <a:pPr>
              <a:defRPr/>
            </a:pPr>
            <a:r>
              <a:rPr lang="tr-TR" sz="2300" kern="0" dirty="0">
                <a:solidFill>
                  <a:srgbClr val="000000"/>
                </a:solidFill>
              </a:rPr>
              <a:t>Enflasyon</a:t>
            </a:r>
          </a:p>
          <a:p>
            <a:pPr>
              <a:defRPr/>
            </a:pPr>
            <a:r>
              <a:rPr lang="tr-TR" sz="2300" kern="0" dirty="0">
                <a:solidFill>
                  <a:srgbClr val="000000"/>
                </a:solidFill>
              </a:rPr>
              <a:t>Kredi ve mevduat</a:t>
            </a:r>
          </a:p>
          <a:p>
            <a:pPr>
              <a:defRPr/>
            </a:pPr>
            <a:r>
              <a:rPr lang="tr-TR" sz="2300" kern="0" dirty="0">
                <a:solidFill>
                  <a:srgbClr val="000000"/>
                </a:solidFill>
              </a:rPr>
              <a:t>TCMB </a:t>
            </a:r>
            <a:r>
              <a:rPr lang="tr-TR" sz="2300" kern="0" dirty="0" smtClean="0">
                <a:solidFill>
                  <a:srgbClr val="000000"/>
                </a:solidFill>
              </a:rPr>
              <a:t>Piyasa Katılımcıları Anketi: Seçilmiş göstergeler</a:t>
            </a:r>
            <a:endParaRPr lang="tr-TR" sz="230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tr-TR" sz="2400" kern="0" dirty="0" smtClean="0">
              <a:solidFill>
                <a:srgbClr val="000000"/>
              </a:solidFill>
            </a:endParaRPr>
          </a:p>
          <a:p>
            <a:pPr marL="400050" lvl="1" indent="0">
              <a:buClr>
                <a:srgbClr val="E60000"/>
              </a:buClr>
              <a:buSzPct val="85000"/>
              <a:buFont typeface="Wingdings" pitchFamily="2" charset="2"/>
              <a:buNone/>
              <a:defRPr/>
            </a:pPr>
            <a:endParaRPr lang="tr-TR" sz="2000" kern="0" dirty="0" smtClean="0">
              <a:solidFill>
                <a:srgbClr val="000000"/>
              </a:solidFill>
            </a:endParaRPr>
          </a:p>
        </p:txBody>
      </p:sp>
      <p:sp>
        <p:nvSpPr>
          <p:cNvPr id="15" name="Dikdörtgen 14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9" name="İçerik Yer Tutucusu 2"/>
          <p:cNvSpPr>
            <a:spLocks noGrp="1"/>
          </p:cNvSpPr>
          <p:nvPr>
            <p:ph idx="1"/>
          </p:nvPr>
        </p:nvSpPr>
        <p:spPr>
          <a:xfrm>
            <a:off x="996957" y="5069022"/>
            <a:ext cx="7488056" cy="1322900"/>
          </a:xfrm>
        </p:spPr>
        <p:txBody>
          <a:bodyPr/>
          <a:lstStyle/>
          <a:p>
            <a:r>
              <a:rPr lang="en-US" sz="1400" dirty="0"/>
              <a:t>Bu </a:t>
            </a:r>
            <a:r>
              <a:rPr lang="en-US" sz="1400" dirty="0" err="1"/>
              <a:t>sunum</a:t>
            </a:r>
            <a:r>
              <a:rPr lang="en-US" sz="1400" dirty="0"/>
              <a:t>, TOBB </a:t>
            </a:r>
            <a:r>
              <a:rPr lang="en-US" sz="1400" dirty="0" err="1"/>
              <a:t>ve</a:t>
            </a:r>
            <a:r>
              <a:rPr lang="en-US" sz="1400" dirty="0"/>
              <a:t> TEPAV </a:t>
            </a:r>
            <a:r>
              <a:rPr lang="en-US" sz="1400" dirty="0" err="1"/>
              <a:t>ortaklığında</a:t>
            </a:r>
            <a:r>
              <a:rPr lang="en-US" sz="1400" dirty="0"/>
              <a:t> </a:t>
            </a:r>
            <a:r>
              <a:rPr lang="en-US" sz="1400" dirty="0" err="1"/>
              <a:t>yürütülen</a:t>
            </a:r>
            <a:r>
              <a:rPr lang="en-US" sz="1400" dirty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Danışmanlar</a:t>
            </a:r>
            <a:r>
              <a:rPr lang="en-US" sz="1400" dirty="0"/>
              <a:t> </a:t>
            </a:r>
            <a:r>
              <a:rPr lang="en-US" sz="1400" dirty="0" err="1"/>
              <a:t>Projesi</a:t>
            </a:r>
            <a:r>
              <a:rPr lang="en-US" sz="1400" dirty="0"/>
              <a:t> </a:t>
            </a:r>
            <a:r>
              <a:rPr lang="en-US" sz="1400" dirty="0" err="1"/>
              <a:t>kapsamında</a:t>
            </a:r>
            <a:r>
              <a:rPr lang="en-US" sz="1400" dirty="0"/>
              <a:t> </a:t>
            </a:r>
            <a:r>
              <a:rPr lang="tr-TR" sz="1400" dirty="0" smtClean="0"/>
              <a:t>Gaziantep</a:t>
            </a:r>
            <a:r>
              <a:rPr lang="en-US" sz="1400" dirty="0" smtClean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Danışmanı</a:t>
            </a:r>
            <a:r>
              <a:rPr lang="en-US" sz="1400" dirty="0"/>
              <a:t> </a:t>
            </a:r>
            <a:r>
              <a:rPr lang="tr-TR" sz="1400" dirty="0" smtClean="0"/>
              <a:t>Prof. Dr. Hüseyin BOZKURT</a:t>
            </a:r>
            <a:r>
              <a:rPr lang="en-US" sz="1400" dirty="0" smtClean="0"/>
              <a:t> </a:t>
            </a:r>
            <a:r>
              <a:rPr lang="en-US" sz="1400" dirty="0" err="1"/>
              <a:t>tarafından</a:t>
            </a:r>
            <a:r>
              <a:rPr lang="en-US" sz="1400" dirty="0"/>
              <a:t> </a:t>
            </a:r>
            <a:r>
              <a:rPr lang="en-US" sz="1400" dirty="0" err="1"/>
              <a:t>hazırlanmıştır</a:t>
            </a:r>
            <a:r>
              <a:rPr lang="en-US" sz="1400" dirty="0" smtClean="0"/>
              <a:t>.</a:t>
            </a:r>
            <a:endParaRPr lang="tr-TR" sz="1400" dirty="0" smtClean="0"/>
          </a:p>
          <a:p>
            <a:r>
              <a:rPr lang="en-US" sz="1400" dirty="0" err="1" smtClean="0"/>
              <a:t>İçerik</a:t>
            </a:r>
            <a:r>
              <a:rPr lang="en-US" sz="1400" dirty="0" smtClean="0"/>
              <a:t> </a:t>
            </a:r>
            <a:r>
              <a:rPr lang="en-US" sz="1400" dirty="0" err="1"/>
              <a:t>tamamıyla</a:t>
            </a:r>
            <a:r>
              <a:rPr lang="en-US" sz="1400" dirty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Danışmanın</a:t>
            </a:r>
            <a:r>
              <a:rPr lang="en-US" sz="1400" dirty="0"/>
              <a:t> </a:t>
            </a:r>
            <a:r>
              <a:rPr lang="en-US" sz="1400" dirty="0" err="1"/>
              <a:t>sorumluluğu</a:t>
            </a:r>
            <a:r>
              <a:rPr lang="en-US" sz="1400" dirty="0"/>
              <a:t> </a:t>
            </a:r>
            <a:r>
              <a:rPr lang="en-US" sz="1400" dirty="0" err="1"/>
              <a:t>altında</a:t>
            </a:r>
            <a:r>
              <a:rPr lang="en-US" sz="1400" dirty="0"/>
              <a:t> </a:t>
            </a:r>
            <a:r>
              <a:rPr lang="en-US" sz="1400" dirty="0" err="1"/>
              <a:t>olup</a:t>
            </a:r>
            <a:r>
              <a:rPr lang="en-US" sz="1400" dirty="0"/>
              <a:t> TOBB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TEPAV’ın</a:t>
            </a:r>
            <a:r>
              <a:rPr lang="en-US" sz="1400" dirty="0"/>
              <a:t> </a:t>
            </a:r>
            <a:r>
              <a:rPr lang="en-US" sz="1400" dirty="0" err="1"/>
              <a:t>görüşlerini</a:t>
            </a:r>
            <a:r>
              <a:rPr lang="en-US" sz="1400" dirty="0"/>
              <a:t> </a:t>
            </a:r>
            <a:r>
              <a:rPr lang="en-US" sz="1400" dirty="0" err="1"/>
              <a:t>yansıtmak</a:t>
            </a:r>
            <a:r>
              <a:rPr lang="en-US" sz="1400" dirty="0"/>
              <a:t> </a:t>
            </a:r>
            <a:r>
              <a:rPr lang="en-US" sz="1400" dirty="0" err="1"/>
              <a:t>zorunda</a:t>
            </a:r>
            <a:r>
              <a:rPr lang="en-US" sz="1400" dirty="0"/>
              <a:t> </a:t>
            </a:r>
            <a:r>
              <a:rPr lang="en-US" sz="1400" dirty="0" err="1"/>
              <a:t>değildir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18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572" y="0"/>
            <a:ext cx="9149080" cy="6884034"/>
            <a:chOff x="-4572" y="0"/>
            <a:chExt cx="9149080" cy="6884034"/>
          </a:xfrm>
        </p:grpSpPr>
        <p:sp>
          <p:nvSpPr>
            <p:cNvPr id="3" name="object 3"/>
            <p:cNvSpPr/>
            <p:nvPr/>
          </p:nvSpPr>
          <p:spPr>
            <a:xfrm>
              <a:off x="0" y="537972"/>
              <a:ext cx="9143935" cy="1478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183" y="67056"/>
              <a:ext cx="1214616" cy="4312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343662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0" y="999744"/>
                  </a:lnTo>
                  <a:lnTo>
                    <a:pt x="343662" y="999744"/>
                  </a:lnTo>
                  <a:lnTo>
                    <a:pt x="343662" y="518160"/>
                  </a:lnTo>
                  <a:lnTo>
                    <a:pt x="343662" y="0"/>
                  </a:lnTo>
                  <a:close/>
                </a:path>
                <a:path w="9133840" h="1000125">
                  <a:moveTo>
                    <a:pt x="576834" y="0"/>
                  </a:moveTo>
                  <a:lnTo>
                    <a:pt x="538734" y="0"/>
                  </a:lnTo>
                  <a:lnTo>
                    <a:pt x="538734" y="518160"/>
                  </a:lnTo>
                  <a:lnTo>
                    <a:pt x="538734" y="999744"/>
                  </a:lnTo>
                  <a:lnTo>
                    <a:pt x="576834" y="999744"/>
                  </a:lnTo>
                  <a:lnTo>
                    <a:pt x="576834" y="518160"/>
                  </a:lnTo>
                  <a:lnTo>
                    <a:pt x="576834" y="0"/>
                  </a:lnTo>
                  <a:close/>
                </a:path>
                <a:path w="9133840" h="1000125">
                  <a:moveTo>
                    <a:pt x="9133332" y="0"/>
                  </a:moveTo>
                  <a:lnTo>
                    <a:pt x="770382" y="0"/>
                  </a:lnTo>
                  <a:lnTo>
                    <a:pt x="770382" y="318528"/>
                  </a:lnTo>
                  <a:lnTo>
                    <a:pt x="770382" y="518160"/>
                  </a:lnTo>
                  <a:lnTo>
                    <a:pt x="770382" y="999744"/>
                  </a:lnTo>
                  <a:lnTo>
                    <a:pt x="3605784" y="999744"/>
                  </a:lnTo>
                  <a:lnTo>
                    <a:pt x="3605784" y="518160"/>
                  </a:lnTo>
                  <a:lnTo>
                    <a:pt x="3605784" y="318528"/>
                  </a:lnTo>
                  <a:lnTo>
                    <a:pt x="8887968" y="318528"/>
                  </a:lnTo>
                  <a:lnTo>
                    <a:pt x="8887968" y="518160"/>
                  </a:lnTo>
                  <a:lnTo>
                    <a:pt x="8887968" y="999744"/>
                  </a:lnTo>
                  <a:lnTo>
                    <a:pt x="9133332" y="999744"/>
                  </a:lnTo>
                  <a:lnTo>
                    <a:pt x="9133332" y="518160"/>
                  </a:lnTo>
                  <a:lnTo>
                    <a:pt x="9133332" y="318528"/>
                  </a:lnTo>
                  <a:lnTo>
                    <a:pt x="9133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0" y="999744"/>
                  </a:moveTo>
                  <a:lnTo>
                    <a:pt x="9133332" y="999744"/>
                  </a:lnTo>
                  <a:lnTo>
                    <a:pt x="9133332" y="0"/>
                  </a:lnTo>
                  <a:lnTo>
                    <a:pt x="0" y="0"/>
                  </a:lnTo>
                  <a:lnTo>
                    <a:pt x="0" y="9997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45051" y="518160"/>
              <a:ext cx="1792224" cy="6370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1950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5072" y="6858000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0" y="6858000"/>
                  </a:moveTo>
                  <a:lnTo>
                    <a:pt x="195072" y="6858000"/>
                  </a:lnTo>
                  <a:lnTo>
                    <a:pt x="19507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1935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3548" y="6858000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0" y="6858000"/>
                  </a:moveTo>
                  <a:lnTo>
                    <a:pt x="193548" y="6858000"/>
                  </a:lnTo>
                  <a:lnTo>
                    <a:pt x="19354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43927" y="463296"/>
              <a:ext cx="1621535" cy="7635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20739" y="449579"/>
              <a:ext cx="775715" cy="7757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05783" y="316992"/>
              <a:ext cx="5282565" cy="1092835"/>
            </a:xfrm>
            <a:custGeom>
              <a:avLst/>
              <a:gdLst/>
              <a:ahLst/>
              <a:cxnLst/>
              <a:rect l="l" t="t" r="r" b="b"/>
              <a:pathLst>
                <a:path w="5282565" h="1092835">
                  <a:moveTo>
                    <a:pt x="5282184" y="0"/>
                  </a:moveTo>
                  <a:lnTo>
                    <a:pt x="0" y="0"/>
                  </a:lnTo>
                  <a:lnTo>
                    <a:pt x="0" y="1092707"/>
                  </a:lnTo>
                  <a:lnTo>
                    <a:pt x="5282184" y="1092707"/>
                  </a:lnTo>
                  <a:lnTo>
                    <a:pt x="5282184" y="0"/>
                  </a:lnTo>
                  <a:close/>
                </a:path>
              </a:pathLst>
            </a:custGeom>
            <a:solidFill>
              <a:srgbClr val="FFFFFF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72057" y="2451019"/>
            <a:ext cx="7576820" cy="317246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E60000"/>
              </a:buClr>
              <a:buSzPct val="83928"/>
              <a:buFont typeface="Wingdings"/>
              <a:buChar char=""/>
              <a:tabLst>
                <a:tab pos="356235" algn="l"/>
              </a:tabLst>
            </a:pPr>
            <a:r>
              <a:rPr sz="2800" spc="-5" dirty="0">
                <a:latin typeface="Tahoma"/>
                <a:cs typeface="Tahoma"/>
              </a:rPr>
              <a:t>Tüketici</a:t>
            </a:r>
            <a:r>
              <a:rPr sz="2800" spc="1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enflasyonu</a:t>
            </a:r>
            <a:endParaRPr sz="2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80"/>
              </a:spcBef>
            </a:pPr>
            <a:r>
              <a:rPr sz="2150" spc="-5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2400" spc="-5" dirty="0">
                <a:latin typeface="Tahoma"/>
                <a:cs typeface="Tahoma"/>
              </a:rPr>
              <a:t>Tüketici Fiyat Endeksi </a:t>
            </a:r>
            <a:r>
              <a:rPr sz="2400" dirty="0">
                <a:latin typeface="Tahoma"/>
                <a:cs typeface="Tahoma"/>
              </a:rPr>
              <a:t>(TÜFE) ve </a:t>
            </a:r>
            <a:r>
              <a:rPr sz="2400" spc="-5" dirty="0">
                <a:latin typeface="Tahoma"/>
                <a:cs typeface="Tahoma"/>
              </a:rPr>
              <a:t>temel</a:t>
            </a:r>
            <a:r>
              <a:rPr sz="2400" spc="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göstergeler</a:t>
            </a:r>
            <a:endParaRPr sz="2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75"/>
              </a:spcBef>
            </a:pPr>
            <a:r>
              <a:rPr sz="2150" spc="-5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2400" spc="-5" dirty="0">
                <a:latin typeface="Tahoma"/>
                <a:cs typeface="Tahoma"/>
              </a:rPr>
              <a:t>Tüketici Fiyat Endeksi </a:t>
            </a:r>
            <a:r>
              <a:rPr sz="2400" dirty="0">
                <a:latin typeface="Tahoma"/>
                <a:cs typeface="Tahoma"/>
              </a:rPr>
              <a:t>(TÜFE) </a:t>
            </a:r>
            <a:r>
              <a:rPr sz="2400" spc="-5" dirty="0">
                <a:latin typeface="Tahoma"/>
                <a:cs typeface="Tahoma"/>
              </a:rPr>
              <a:t>ve </a:t>
            </a:r>
            <a:r>
              <a:rPr sz="2400" dirty="0">
                <a:latin typeface="Tahoma"/>
                <a:cs typeface="Tahoma"/>
              </a:rPr>
              <a:t>alt</a:t>
            </a:r>
            <a:r>
              <a:rPr sz="2400" spc="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kalemler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E60000"/>
              </a:buClr>
              <a:buSzPct val="83928"/>
              <a:buFont typeface="Wingdings"/>
              <a:buChar char=""/>
              <a:tabLst>
                <a:tab pos="356235" algn="l"/>
              </a:tabLst>
            </a:pPr>
            <a:r>
              <a:rPr sz="2800" spc="-5" dirty="0">
                <a:latin typeface="Tahoma"/>
                <a:cs typeface="Tahoma"/>
              </a:rPr>
              <a:t>Üretici</a:t>
            </a:r>
            <a:r>
              <a:rPr sz="280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enflasyonu</a:t>
            </a:r>
            <a:endParaRPr sz="2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80"/>
              </a:spcBef>
            </a:pPr>
            <a:r>
              <a:rPr sz="2150" spc="-5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2400" spc="-5" dirty="0">
                <a:latin typeface="Tahoma"/>
                <a:cs typeface="Tahoma"/>
              </a:rPr>
              <a:t>Yurt İçi </a:t>
            </a:r>
            <a:r>
              <a:rPr sz="2400" dirty="0">
                <a:latin typeface="Tahoma"/>
                <a:cs typeface="Tahoma"/>
              </a:rPr>
              <a:t>Üretici </a:t>
            </a:r>
            <a:r>
              <a:rPr sz="2400" spc="-5" dirty="0">
                <a:latin typeface="Tahoma"/>
                <a:cs typeface="Tahoma"/>
              </a:rPr>
              <a:t>Fiyat Endeksi </a:t>
            </a:r>
            <a:r>
              <a:rPr sz="2400" dirty="0">
                <a:latin typeface="Tahoma"/>
                <a:cs typeface="Tahoma"/>
              </a:rPr>
              <a:t>(Yİ-ÜFE) </a:t>
            </a:r>
            <a:r>
              <a:rPr sz="2400" spc="-5" dirty="0">
                <a:latin typeface="Tahoma"/>
                <a:cs typeface="Tahoma"/>
              </a:rPr>
              <a:t>ve</a:t>
            </a:r>
            <a:r>
              <a:rPr sz="2400" spc="3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imalat</a:t>
            </a:r>
            <a:endParaRPr sz="2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80"/>
              </a:spcBef>
            </a:pPr>
            <a:r>
              <a:rPr sz="2150" spc="-5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2400" spc="-5" dirty="0">
                <a:latin typeface="Tahoma"/>
                <a:cs typeface="Tahoma"/>
              </a:rPr>
              <a:t>Yurt İçi </a:t>
            </a:r>
            <a:r>
              <a:rPr sz="2400" dirty="0">
                <a:latin typeface="Tahoma"/>
                <a:cs typeface="Tahoma"/>
              </a:rPr>
              <a:t>Üretici </a:t>
            </a:r>
            <a:r>
              <a:rPr sz="2400" spc="-5" dirty="0">
                <a:latin typeface="Tahoma"/>
                <a:cs typeface="Tahoma"/>
              </a:rPr>
              <a:t>Fiyat Endeksi </a:t>
            </a:r>
            <a:r>
              <a:rPr sz="2400" dirty="0">
                <a:latin typeface="Tahoma"/>
                <a:cs typeface="Tahoma"/>
              </a:rPr>
              <a:t>(Yİ-ÜFE) </a:t>
            </a:r>
            <a:r>
              <a:rPr sz="2400" spc="-5" dirty="0">
                <a:latin typeface="Tahoma"/>
                <a:cs typeface="Tahoma"/>
              </a:rPr>
              <a:t>ve</a:t>
            </a:r>
            <a:r>
              <a:rPr sz="2400" spc="2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alt</a:t>
            </a:r>
            <a:endParaRPr sz="2400">
              <a:latin typeface="Tahoma"/>
              <a:cs typeface="Tahoma"/>
            </a:endParaRPr>
          </a:p>
          <a:p>
            <a:pPr marL="756285">
              <a:lnSpc>
                <a:spcPct val="100000"/>
              </a:lnSpc>
            </a:pPr>
            <a:r>
              <a:rPr sz="2400" spc="-5" dirty="0">
                <a:latin typeface="Tahoma"/>
                <a:cs typeface="Tahoma"/>
              </a:rPr>
              <a:t>kalemler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50036" y="1571244"/>
            <a:ext cx="7905115" cy="65087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82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80"/>
              </a:spcBef>
            </a:pPr>
            <a:r>
              <a:rPr sz="3600" spc="-5" dirty="0"/>
              <a:t>Enflasyon</a:t>
            </a:r>
            <a:endParaRPr sz="3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Tüketici fiyatları enflasyonu </a:t>
            </a:r>
            <a:r>
              <a:rPr sz="1800" dirty="0"/>
              <a:t>Aralık </a:t>
            </a:r>
            <a:r>
              <a:rPr sz="1800" spc="-5" dirty="0"/>
              <a:t>ayında </a:t>
            </a:r>
            <a:r>
              <a:rPr sz="1800" dirty="0"/>
              <a:t>son </a:t>
            </a:r>
            <a:r>
              <a:rPr sz="1800" spc="-5" dirty="0"/>
              <a:t>üç yılın en yüksek değerine  ulaştı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39014" y="6054648"/>
            <a:ext cx="89369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  <a:p>
            <a:pPr marL="38100" marR="30480">
              <a:lnSpc>
                <a:spcPts val="1440"/>
              </a:lnSpc>
              <a:spcBef>
                <a:spcPts val="45"/>
              </a:spcBef>
            </a:pPr>
            <a:r>
              <a:rPr sz="1200" dirty="0">
                <a:latin typeface="Tahoma"/>
                <a:cs typeface="Tahoma"/>
              </a:rPr>
              <a:t>* </a:t>
            </a:r>
            <a:r>
              <a:rPr sz="1200" spc="-5" dirty="0">
                <a:latin typeface="Tahoma"/>
                <a:cs typeface="Tahoma"/>
              </a:rPr>
              <a:t>Enflasyonun temel eğilimini göstermek amacıyla hesaplanan özel kapsamlı göstergelerden </a:t>
            </a:r>
            <a:r>
              <a:rPr sz="1200" dirty="0">
                <a:latin typeface="Tahoma"/>
                <a:cs typeface="Tahoma"/>
              </a:rPr>
              <a:t>B - İşlenmemiş </a:t>
            </a:r>
            <a:r>
              <a:rPr sz="1200" spc="-5" dirty="0">
                <a:latin typeface="Tahoma"/>
                <a:cs typeface="Tahoma"/>
              </a:rPr>
              <a:t>gıda ürünleri, enerji,  alkollü </a:t>
            </a:r>
            <a:r>
              <a:rPr sz="1200" dirty="0">
                <a:latin typeface="Tahoma"/>
                <a:cs typeface="Tahoma"/>
              </a:rPr>
              <a:t>içkiler </a:t>
            </a:r>
            <a:r>
              <a:rPr sz="1200" spc="-5" dirty="0">
                <a:latin typeface="Tahoma"/>
                <a:cs typeface="Tahoma"/>
              </a:rPr>
              <a:t>ve </a:t>
            </a:r>
            <a:r>
              <a:rPr sz="1200" spc="-120" dirty="0">
                <a:latin typeface="Tahoma"/>
                <a:cs typeface="Tahoma"/>
              </a:rPr>
              <a:t>tütü</a:t>
            </a:r>
            <a:r>
              <a:rPr sz="2100" spc="-179" baseline="-7936" dirty="0">
                <a:solidFill>
                  <a:srgbClr val="CADDEB"/>
                </a:solidFill>
                <a:latin typeface="Tahoma"/>
                <a:cs typeface="Tahoma"/>
              </a:rPr>
              <a:t>2</a:t>
            </a:r>
            <a:r>
              <a:rPr sz="1200" spc="-120" dirty="0">
                <a:latin typeface="Tahoma"/>
                <a:cs typeface="Tahoma"/>
              </a:rPr>
              <a:t>n</a:t>
            </a:r>
            <a:r>
              <a:rPr sz="2100" spc="-179" baseline="-7936" dirty="0">
                <a:solidFill>
                  <a:srgbClr val="CADDEB"/>
                </a:solidFill>
                <a:latin typeface="Tahoma"/>
                <a:cs typeface="Tahoma"/>
              </a:rPr>
              <a:t>2</a:t>
            </a:r>
            <a:r>
              <a:rPr sz="1200" spc="-120" dirty="0">
                <a:latin typeface="Tahoma"/>
                <a:cs typeface="Tahoma"/>
              </a:rPr>
              <a:t>ile </a:t>
            </a:r>
            <a:r>
              <a:rPr sz="1200" spc="-5" dirty="0">
                <a:latin typeface="Tahoma"/>
                <a:cs typeface="Tahoma"/>
              </a:rPr>
              <a:t>altın hariç TÜFE; C </a:t>
            </a:r>
            <a:r>
              <a:rPr sz="1200" dirty="0">
                <a:latin typeface="Tahoma"/>
                <a:cs typeface="Tahoma"/>
              </a:rPr>
              <a:t>- </a:t>
            </a:r>
            <a:r>
              <a:rPr sz="1200" spc="-5" dirty="0">
                <a:latin typeface="Tahoma"/>
                <a:cs typeface="Tahoma"/>
              </a:rPr>
              <a:t>Enerji, gıda </a:t>
            </a:r>
            <a:r>
              <a:rPr sz="1200" spc="-10" dirty="0">
                <a:latin typeface="Tahoma"/>
                <a:cs typeface="Tahoma"/>
              </a:rPr>
              <a:t>ve </a:t>
            </a:r>
            <a:r>
              <a:rPr sz="1200" spc="-5" dirty="0">
                <a:latin typeface="Tahoma"/>
                <a:cs typeface="Tahoma"/>
              </a:rPr>
              <a:t>alkolsüz </a:t>
            </a:r>
            <a:r>
              <a:rPr sz="1200" spc="-20" dirty="0">
                <a:latin typeface="Tahoma"/>
                <a:cs typeface="Tahoma"/>
              </a:rPr>
              <a:t>içecekler, </a:t>
            </a:r>
            <a:r>
              <a:rPr sz="1200" spc="-5" dirty="0">
                <a:latin typeface="Tahoma"/>
                <a:cs typeface="Tahoma"/>
              </a:rPr>
              <a:t>alkollü </a:t>
            </a:r>
            <a:r>
              <a:rPr sz="1200" dirty="0">
                <a:latin typeface="Tahoma"/>
                <a:cs typeface="Tahoma"/>
              </a:rPr>
              <a:t>içkiler </a:t>
            </a:r>
            <a:r>
              <a:rPr sz="1200" spc="-5" dirty="0">
                <a:latin typeface="Tahoma"/>
                <a:cs typeface="Tahoma"/>
              </a:rPr>
              <a:t>ile tütün ürünleri ve </a:t>
            </a:r>
            <a:r>
              <a:rPr sz="1200" dirty="0">
                <a:latin typeface="Tahoma"/>
                <a:cs typeface="Tahoma"/>
              </a:rPr>
              <a:t>altın </a:t>
            </a:r>
            <a:r>
              <a:rPr sz="1200" spc="-5" dirty="0">
                <a:latin typeface="Tahoma"/>
                <a:cs typeface="Tahoma"/>
              </a:rPr>
              <a:t>hariç TÜFE’yi  </a:t>
            </a:r>
            <a:r>
              <a:rPr sz="1200" spc="-15" dirty="0">
                <a:latin typeface="Tahoma"/>
                <a:cs typeface="Tahoma"/>
              </a:rPr>
              <a:t>göstermektedir.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34895"/>
            <a:ext cx="9139555" cy="585470"/>
          </a:xfrm>
          <a:custGeom>
            <a:avLst/>
            <a:gdLst/>
            <a:ahLst/>
            <a:cxnLst/>
            <a:rect l="l" t="t" r="r" b="b"/>
            <a:pathLst>
              <a:path w="9139555" h="585469">
                <a:moveTo>
                  <a:pt x="9139428" y="0"/>
                </a:moveTo>
                <a:lnTo>
                  <a:pt x="0" y="0"/>
                </a:lnTo>
                <a:lnTo>
                  <a:pt x="0" y="585215"/>
                </a:lnTo>
                <a:lnTo>
                  <a:pt x="9139428" y="58521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1259204"/>
            <a:ext cx="8622665" cy="1122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308D"/>
                </a:solidFill>
                <a:latin typeface="Tahoma"/>
                <a:cs typeface="Tahoma"/>
              </a:rPr>
              <a:t>TÜFE ile </a:t>
            </a:r>
            <a:r>
              <a:rPr sz="1600" spc="-10" dirty="0">
                <a:solidFill>
                  <a:srgbClr val="1F308D"/>
                </a:solidFill>
                <a:latin typeface="Tahoma"/>
                <a:cs typeface="Tahoma"/>
              </a:rPr>
              <a:t>ölçülen yıllık enflasyon </a:t>
            </a:r>
            <a:r>
              <a:rPr sz="1600" spc="-5" dirty="0">
                <a:solidFill>
                  <a:srgbClr val="1F308D"/>
                </a:solidFill>
                <a:latin typeface="Tahoma"/>
                <a:cs typeface="Tahoma"/>
              </a:rPr>
              <a:t>oranı %36,08, </a:t>
            </a:r>
            <a:r>
              <a:rPr sz="1600" spc="-10" dirty="0">
                <a:solidFill>
                  <a:srgbClr val="1F308D"/>
                </a:solidFill>
                <a:latin typeface="Tahoma"/>
                <a:cs typeface="Tahoma"/>
              </a:rPr>
              <a:t>seçili ürünlerin </a:t>
            </a:r>
            <a:r>
              <a:rPr sz="1600" spc="-5" dirty="0">
                <a:solidFill>
                  <a:srgbClr val="1F308D"/>
                </a:solidFill>
                <a:latin typeface="Tahoma"/>
                <a:cs typeface="Tahoma"/>
              </a:rPr>
              <a:t>dışlandığı B ve C tanımlı </a:t>
            </a:r>
            <a:r>
              <a:rPr sz="1600" spc="-10" dirty="0">
                <a:solidFill>
                  <a:srgbClr val="1F308D"/>
                </a:solidFill>
                <a:latin typeface="Tahoma"/>
                <a:cs typeface="Tahoma"/>
              </a:rPr>
              <a:t>enflasyon  göstergeleri ise, sırasıyla, </a:t>
            </a:r>
            <a:r>
              <a:rPr sz="1600" spc="-5" dirty="0">
                <a:solidFill>
                  <a:srgbClr val="1F308D"/>
                </a:solidFill>
                <a:latin typeface="Tahoma"/>
                <a:cs typeface="Tahoma"/>
              </a:rPr>
              <a:t>%34,89 ve %31,88 düzeyinde</a:t>
            </a:r>
            <a:r>
              <a:rPr sz="1600" spc="13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1F308D"/>
                </a:solidFill>
                <a:latin typeface="Tahoma"/>
                <a:cs typeface="Tahoma"/>
              </a:rPr>
              <a:t>gerçekleşti</a:t>
            </a:r>
            <a:endParaRPr sz="1600">
              <a:latin typeface="Tahoma"/>
              <a:cs typeface="Tahoma"/>
            </a:endParaRPr>
          </a:p>
          <a:p>
            <a:pPr marL="3258820" marR="829310" indent="-2053589">
              <a:lnSpc>
                <a:spcPct val="100000"/>
              </a:lnSpc>
              <a:spcBef>
                <a:spcPts val="96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TÜFE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özel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kapsamlı enflasyon göstergeleri*, yıllık % değişim, 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2018 - Aralık</a:t>
            </a:r>
            <a:r>
              <a:rPr sz="16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49808" y="2692907"/>
            <a:ext cx="7946390" cy="2543810"/>
            <a:chOff x="749808" y="2692907"/>
            <a:chExt cx="7946390" cy="2543810"/>
          </a:xfrm>
        </p:grpSpPr>
        <p:sp>
          <p:nvSpPr>
            <p:cNvPr id="7" name="object 7"/>
            <p:cNvSpPr/>
            <p:nvPr/>
          </p:nvSpPr>
          <p:spPr>
            <a:xfrm>
              <a:off x="749808" y="2697479"/>
              <a:ext cx="7946390" cy="2534920"/>
            </a:xfrm>
            <a:custGeom>
              <a:avLst/>
              <a:gdLst/>
              <a:ahLst/>
              <a:cxnLst/>
              <a:rect l="l" t="t" r="r" b="b"/>
              <a:pathLst>
                <a:path w="7946390" h="2534920">
                  <a:moveTo>
                    <a:pt x="67055" y="2534412"/>
                  </a:moveTo>
                  <a:lnTo>
                    <a:pt x="67055" y="0"/>
                  </a:lnTo>
                </a:path>
                <a:path w="7946390" h="2534920">
                  <a:moveTo>
                    <a:pt x="0" y="2534412"/>
                  </a:moveTo>
                  <a:lnTo>
                    <a:pt x="67055" y="2534412"/>
                  </a:lnTo>
                </a:path>
                <a:path w="7946390" h="2534920">
                  <a:moveTo>
                    <a:pt x="0" y="2173224"/>
                  </a:moveTo>
                  <a:lnTo>
                    <a:pt x="67055" y="2173224"/>
                  </a:lnTo>
                </a:path>
                <a:path w="7946390" h="2534920">
                  <a:moveTo>
                    <a:pt x="0" y="1810512"/>
                  </a:moveTo>
                  <a:lnTo>
                    <a:pt x="67055" y="1810512"/>
                  </a:lnTo>
                </a:path>
                <a:path w="7946390" h="2534920">
                  <a:moveTo>
                    <a:pt x="0" y="1447800"/>
                  </a:moveTo>
                  <a:lnTo>
                    <a:pt x="67055" y="1447800"/>
                  </a:lnTo>
                </a:path>
                <a:path w="7946390" h="2534920">
                  <a:moveTo>
                    <a:pt x="0" y="1086612"/>
                  </a:moveTo>
                  <a:lnTo>
                    <a:pt x="67055" y="1086612"/>
                  </a:lnTo>
                </a:path>
                <a:path w="7946390" h="2534920">
                  <a:moveTo>
                    <a:pt x="0" y="723900"/>
                  </a:moveTo>
                  <a:lnTo>
                    <a:pt x="67055" y="723900"/>
                  </a:lnTo>
                </a:path>
                <a:path w="7946390" h="2534920">
                  <a:moveTo>
                    <a:pt x="0" y="361188"/>
                  </a:moveTo>
                  <a:lnTo>
                    <a:pt x="67055" y="361188"/>
                  </a:lnTo>
                </a:path>
                <a:path w="7946390" h="2534920">
                  <a:moveTo>
                    <a:pt x="0" y="0"/>
                  </a:moveTo>
                  <a:lnTo>
                    <a:pt x="67055" y="0"/>
                  </a:lnTo>
                </a:path>
                <a:path w="7946390" h="2534920">
                  <a:moveTo>
                    <a:pt x="67055" y="2534412"/>
                  </a:moveTo>
                  <a:lnTo>
                    <a:pt x="7946136" y="253441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7562" y="2981070"/>
              <a:ext cx="7712075" cy="2002155"/>
            </a:xfrm>
            <a:custGeom>
              <a:avLst/>
              <a:gdLst/>
              <a:ahLst/>
              <a:cxnLst/>
              <a:rect l="l" t="t" r="r" b="b"/>
              <a:pathLst>
                <a:path w="7712075" h="2002154">
                  <a:moveTo>
                    <a:pt x="0" y="1863852"/>
                  </a:moveTo>
                  <a:lnTo>
                    <a:pt x="42174" y="1865578"/>
                  </a:lnTo>
                  <a:lnTo>
                    <a:pt x="84599" y="1867376"/>
                  </a:lnTo>
                  <a:lnTo>
                    <a:pt x="126517" y="1869031"/>
                  </a:lnTo>
                  <a:lnTo>
                    <a:pt x="167170" y="1870328"/>
                  </a:lnTo>
                  <a:lnTo>
                    <a:pt x="205680" y="1872255"/>
                  </a:lnTo>
                  <a:lnTo>
                    <a:pt x="242671" y="1874599"/>
                  </a:lnTo>
                  <a:lnTo>
                    <a:pt x="279662" y="1875347"/>
                  </a:lnTo>
                  <a:lnTo>
                    <a:pt x="318173" y="1872487"/>
                  </a:lnTo>
                  <a:lnTo>
                    <a:pt x="358952" y="1865731"/>
                  </a:lnTo>
                  <a:lnTo>
                    <a:pt x="401080" y="1856057"/>
                  </a:lnTo>
                  <a:lnTo>
                    <a:pt x="443544" y="1843359"/>
                  </a:lnTo>
                  <a:lnTo>
                    <a:pt x="485330" y="1827529"/>
                  </a:lnTo>
                  <a:lnTo>
                    <a:pt x="526041" y="1810789"/>
                  </a:lnTo>
                  <a:lnTo>
                    <a:pt x="566229" y="1792382"/>
                  </a:lnTo>
                  <a:lnTo>
                    <a:pt x="606417" y="1768022"/>
                  </a:lnTo>
                  <a:lnTo>
                    <a:pt x="647128" y="1733422"/>
                  </a:lnTo>
                  <a:lnTo>
                    <a:pt x="674757" y="1700092"/>
                  </a:lnTo>
                  <a:lnTo>
                    <a:pt x="702679" y="1658126"/>
                  </a:lnTo>
                  <a:lnTo>
                    <a:pt x="730742" y="1612264"/>
                  </a:lnTo>
                  <a:lnTo>
                    <a:pt x="758794" y="1567250"/>
                  </a:lnTo>
                  <a:lnTo>
                    <a:pt x="786684" y="1527824"/>
                  </a:lnTo>
                  <a:lnTo>
                    <a:pt x="814260" y="1498727"/>
                  </a:lnTo>
                  <a:lnTo>
                    <a:pt x="854971" y="1478918"/>
                  </a:lnTo>
                  <a:lnTo>
                    <a:pt x="895159" y="1476660"/>
                  </a:lnTo>
                  <a:lnTo>
                    <a:pt x="935347" y="1477117"/>
                  </a:lnTo>
                  <a:lnTo>
                    <a:pt x="976058" y="1465452"/>
                  </a:lnTo>
                  <a:lnTo>
                    <a:pt x="1042120" y="1429224"/>
                  </a:lnTo>
                  <a:lnTo>
                    <a:pt x="1076615" y="1403566"/>
                  </a:lnTo>
                  <a:lnTo>
                    <a:pt x="1110694" y="1367465"/>
                  </a:lnTo>
                  <a:lnTo>
                    <a:pt x="1143317" y="1316862"/>
                  </a:lnTo>
                  <a:lnTo>
                    <a:pt x="1160032" y="1280399"/>
                  </a:lnTo>
                  <a:lnTo>
                    <a:pt x="1176792" y="1235315"/>
                  </a:lnTo>
                  <a:lnTo>
                    <a:pt x="1193579" y="1183887"/>
                  </a:lnTo>
                  <a:lnTo>
                    <a:pt x="1210377" y="1128390"/>
                  </a:lnTo>
                  <a:lnTo>
                    <a:pt x="1227169" y="1071102"/>
                  </a:lnTo>
                  <a:lnTo>
                    <a:pt x="1243938" y="1014297"/>
                  </a:lnTo>
                  <a:lnTo>
                    <a:pt x="1260667" y="960252"/>
                  </a:lnTo>
                  <a:lnTo>
                    <a:pt x="1277340" y="911243"/>
                  </a:lnTo>
                  <a:lnTo>
                    <a:pt x="1293939" y="869546"/>
                  </a:lnTo>
                  <a:lnTo>
                    <a:pt x="1348303" y="794777"/>
                  </a:lnTo>
                  <a:lnTo>
                    <a:pt x="1391348" y="773525"/>
                  </a:lnTo>
                  <a:lnTo>
                    <a:pt x="1434393" y="771179"/>
                  </a:lnTo>
                  <a:lnTo>
                    <a:pt x="1472247" y="785240"/>
                  </a:lnTo>
                  <a:lnTo>
                    <a:pt x="1499823" y="812692"/>
                  </a:lnTo>
                  <a:lnTo>
                    <a:pt x="1527713" y="855547"/>
                  </a:lnTo>
                  <a:lnTo>
                    <a:pt x="1555765" y="907129"/>
                  </a:lnTo>
                  <a:lnTo>
                    <a:pt x="1583828" y="960764"/>
                  </a:lnTo>
                  <a:lnTo>
                    <a:pt x="1611750" y="1009778"/>
                  </a:lnTo>
                  <a:lnTo>
                    <a:pt x="1639379" y="1047495"/>
                  </a:lnTo>
                  <a:lnTo>
                    <a:pt x="1680090" y="1085405"/>
                  </a:lnTo>
                  <a:lnTo>
                    <a:pt x="1720278" y="1111884"/>
                  </a:lnTo>
                  <a:lnTo>
                    <a:pt x="1760466" y="1130077"/>
                  </a:lnTo>
                  <a:lnTo>
                    <a:pt x="1801177" y="1143127"/>
                  </a:lnTo>
                  <a:lnTo>
                    <a:pt x="1842597" y="1147909"/>
                  </a:lnTo>
                  <a:lnTo>
                    <a:pt x="1884410" y="1144143"/>
                  </a:lnTo>
                  <a:lnTo>
                    <a:pt x="1926389" y="1138947"/>
                  </a:lnTo>
                  <a:lnTo>
                    <a:pt x="1968309" y="1139443"/>
                  </a:lnTo>
                  <a:lnTo>
                    <a:pt x="2010499" y="1149268"/>
                  </a:lnTo>
                  <a:lnTo>
                    <a:pt x="2052939" y="1164034"/>
                  </a:lnTo>
                  <a:lnTo>
                    <a:pt x="2094878" y="1178823"/>
                  </a:lnTo>
                  <a:lnTo>
                    <a:pt x="2135568" y="1188720"/>
                  </a:lnTo>
                  <a:lnTo>
                    <a:pt x="2174039" y="1191246"/>
                  </a:lnTo>
                  <a:lnTo>
                    <a:pt x="2211022" y="1189402"/>
                  </a:lnTo>
                  <a:lnTo>
                    <a:pt x="2248028" y="1186487"/>
                  </a:lnTo>
                  <a:lnTo>
                    <a:pt x="2286571" y="1185798"/>
                  </a:lnTo>
                  <a:lnTo>
                    <a:pt x="2327312" y="1187340"/>
                  </a:lnTo>
                  <a:lnTo>
                    <a:pt x="2369423" y="1189656"/>
                  </a:lnTo>
                  <a:lnTo>
                    <a:pt x="2411890" y="1193853"/>
                  </a:lnTo>
                  <a:lnTo>
                    <a:pt x="2453703" y="1201039"/>
                  </a:lnTo>
                  <a:lnTo>
                    <a:pt x="2494414" y="1208647"/>
                  </a:lnTo>
                  <a:lnTo>
                    <a:pt x="2534602" y="1217040"/>
                  </a:lnTo>
                  <a:lnTo>
                    <a:pt x="2574790" y="1231721"/>
                  </a:lnTo>
                  <a:lnTo>
                    <a:pt x="2615501" y="1258189"/>
                  </a:lnTo>
                  <a:lnTo>
                    <a:pt x="2643077" y="1288384"/>
                  </a:lnTo>
                  <a:lnTo>
                    <a:pt x="2670967" y="1329149"/>
                  </a:lnTo>
                  <a:lnTo>
                    <a:pt x="2699019" y="1374330"/>
                  </a:lnTo>
                  <a:lnTo>
                    <a:pt x="2727082" y="1417776"/>
                  </a:lnTo>
                  <a:lnTo>
                    <a:pt x="2755004" y="1453333"/>
                  </a:lnTo>
                  <a:lnTo>
                    <a:pt x="2782633" y="1474851"/>
                  </a:lnTo>
                  <a:lnTo>
                    <a:pt x="2815261" y="1476579"/>
                  </a:lnTo>
                  <a:lnTo>
                    <a:pt x="2847486" y="1459415"/>
                  </a:lnTo>
                  <a:lnTo>
                    <a:pt x="2879578" y="1434644"/>
                  </a:lnTo>
                  <a:lnTo>
                    <a:pt x="2911803" y="1413549"/>
                  </a:lnTo>
                  <a:lnTo>
                    <a:pt x="2985476" y="1417290"/>
                  </a:lnTo>
                  <a:lnTo>
                    <a:pt x="3027711" y="1437370"/>
                  </a:lnTo>
                  <a:lnTo>
                    <a:pt x="3070090" y="1472189"/>
                  </a:lnTo>
                  <a:lnTo>
                    <a:pt x="3111563" y="1526285"/>
                  </a:lnTo>
                  <a:lnTo>
                    <a:pt x="3130177" y="1561480"/>
                  </a:lnTo>
                  <a:lnTo>
                    <a:pt x="3148834" y="1605809"/>
                  </a:lnTo>
                  <a:lnTo>
                    <a:pt x="3167514" y="1656545"/>
                  </a:lnTo>
                  <a:lnTo>
                    <a:pt x="3186193" y="1710959"/>
                  </a:lnTo>
                  <a:lnTo>
                    <a:pt x="3204851" y="1766323"/>
                  </a:lnTo>
                  <a:lnTo>
                    <a:pt x="3223464" y="1819910"/>
                  </a:lnTo>
                  <a:lnTo>
                    <a:pt x="3242012" y="1868990"/>
                  </a:lnTo>
                  <a:lnTo>
                    <a:pt x="3260472" y="1910835"/>
                  </a:lnTo>
                  <a:lnTo>
                    <a:pt x="3317799" y="1982027"/>
                  </a:lnTo>
                  <a:lnTo>
                    <a:pt x="3359657" y="1999726"/>
                  </a:lnTo>
                  <a:lnTo>
                    <a:pt x="3401516" y="2001779"/>
                  </a:lnTo>
                  <a:lnTo>
                    <a:pt x="3440493" y="1994153"/>
                  </a:lnTo>
                  <a:lnTo>
                    <a:pt x="3473689" y="1976835"/>
                  </a:lnTo>
                  <a:lnTo>
                    <a:pt x="3507269" y="1947623"/>
                  </a:lnTo>
                  <a:lnTo>
                    <a:pt x="3540976" y="1912516"/>
                  </a:lnTo>
                  <a:lnTo>
                    <a:pt x="3574556" y="1877513"/>
                  </a:lnTo>
                  <a:lnTo>
                    <a:pt x="3607752" y="1848611"/>
                  </a:lnTo>
                  <a:lnTo>
                    <a:pt x="3648463" y="1820052"/>
                  </a:lnTo>
                  <a:lnTo>
                    <a:pt x="3688651" y="1794541"/>
                  </a:lnTo>
                  <a:lnTo>
                    <a:pt x="3728839" y="1772888"/>
                  </a:lnTo>
                  <a:lnTo>
                    <a:pt x="3769550" y="1755902"/>
                  </a:lnTo>
                  <a:lnTo>
                    <a:pt x="3810916" y="1745192"/>
                  </a:lnTo>
                  <a:lnTo>
                    <a:pt x="3852735" y="1739852"/>
                  </a:lnTo>
                  <a:lnTo>
                    <a:pt x="3894744" y="1736917"/>
                  </a:lnTo>
                  <a:lnTo>
                    <a:pt x="3936682" y="1733422"/>
                  </a:lnTo>
                  <a:lnTo>
                    <a:pt x="3978745" y="1727761"/>
                  </a:lnTo>
                  <a:lnTo>
                    <a:pt x="4020962" y="1721754"/>
                  </a:lnTo>
                  <a:lnTo>
                    <a:pt x="4062823" y="1717581"/>
                  </a:lnTo>
                  <a:lnTo>
                    <a:pt x="4103814" y="1717420"/>
                  </a:lnTo>
                  <a:lnTo>
                    <a:pt x="4143442" y="1722266"/>
                  </a:lnTo>
                  <a:lnTo>
                    <a:pt x="4182046" y="1730755"/>
                  </a:lnTo>
                  <a:lnTo>
                    <a:pt x="4220650" y="1741816"/>
                  </a:lnTo>
                  <a:lnTo>
                    <a:pt x="4260278" y="1754377"/>
                  </a:lnTo>
                  <a:lnTo>
                    <a:pt x="4301394" y="1771278"/>
                  </a:lnTo>
                  <a:lnTo>
                    <a:pt x="4343463" y="1792049"/>
                  </a:lnTo>
                  <a:lnTo>
                    <a:pt x="4385722" y="1810652"/>
                  </a:lnTo>
                  <a:lnTo>
                    <a:pt x="4427410" y="1821052"/>
                  </a:lnTo>
                  <a:lnTo>
                    <a:pt x="4468121" y="1821221"/>
                  </a:lnTo>
                  <a:lnTo>
                    <a:pt x="4508309" y="1814496"/>
                  </a:lnTo>
                  <a:lnTo>
                    <a:pt x="4548497" y="1802890"/>
                  </a:lnTo>
                  <a:lnTo>
                    <a:pt x="4589208" y="1788414"/>
                  </a:lnTo>
                  <a:lnTo>
                    <a:pt x="4630771" y="1766609"/>
                  </a:lnTo>
                  <a:lnTo>
                    <a:pt x="4672822" y="1737994"/>
                  </a:lnTo>
                  <a:lnTo>
                    <a:pt x="4714849" y="1712333"/>
                  </a:lnTo>
                  <a:lnTo>
                    <a:pt x="4756340" y="1699386"/>
                  </a:lnTo>
                  <a:lnTo>
                    <a:pt x="4797051" y="1705806"/>
                  </a:lnTo>
                  <a:lnTo>
                    <a:pt x="4837239" y="1725025"/>
                  </a:lnTo>
                  <a:lnTo>
                    <a:pt x="4877427" y="1746982"/>
                  </a:lnTo>
                  <a:lnTo>
                    <a:pt x="4918138" y="1761616"/>
                  </a:lnTo>
                  <a:lnTo>
                    <a:pt x="4959578" y="1765839"/>
                  </a:lnTo>
                  <a:lnTo>
                    <a:pt x="5001434" y="1765109"/>
                  </a:lnTo>
                  <a:lnTo>
                    <a:pt x="5043457" y="1762474"/>
                  </a:lnTo>
                  <a:lnTo>
                    <a:pt x="5085397" y="1760981"/>
                  </a:lnTo>
                  <a:lnTo>
                    <a:pt x="5127263" y="1761450"/>
                  </a:lnTo>
                  <a:lnTo>
                    <a:pt x="5169249" y="1762252"/>
                  </a:lnTo>
                  <a:lnTo>
                    <a:pt x="5211091" y="1762767"/>
                  </a:lnTo>
                  <a:lnTo>
                    <a:pt x="5252529" y="1762378"/>
                  </a:lnTo>
                  <a:lnTo>
                    <a:pt x="5293240" y="1764077"/>
                  </a:lnTo>
                  <a:lnTo>
                    <a:pt x="5333428" y="1767109"/>
                  </a:lnTo>
                  <a:lnTo>
                    <a:pt x="5373616" y="1765236"/>
                  </a:lnTo>
                  <a:lnTo>
                    <a:pt x="5414327" y="1752218"/>
                  </a:lnTo>
                  <a:lnTo>
                    <a:pt x="5447461" y="1728704"/>
                  </a:lnTo>
                  <a:lnTo>
                    <a:pt x="5481003" y="1695229"/>
                  </a:lnTo>
                  <a:lnTo>
                    <a:pt x="5514692" y="1658017"/>
                  </a:lnTo>
                  <a:lnTo>
                    <a:pt x="5548264" y="1623292"/>
                  </a:lnTo>
                  <a:lnTo>
                    <a:pt x="5581459" y="1597278"/>
                  </a:lnTo>
                  <a:lnTo>
                    <a:pt x="5622170" y="1578596"/>
                  </a:lnTo>
                  <a:lnTo>
                    <a:pt x="5662358" y="1568592"/>
                  </a:lnTo>
                  <a:lnTo>
                    <a:pt x="5702546" y="1562613"/>
                  </a:lnTo>
                  <a:lnTo>
                    <a:pt x="5743257" y="1556003"/>
                  </a:lnTo>
                  <a:lnTo>
                    <a:pt x="5784677" y="1548709"/>
                  </a:lnTo>
                  <a:lnTo>
                    <a:pt x="5826490" y="1542891"/>
                  </a:lnTo>
                  <a:lnTo>
                    <a:pt x="5868469" y="1536930"/>
                  </a:lnTo>
                  <a:lnTo>
                    <a:pt x="5910389" y="1529206"/>
                  </a:lnTo>
                  <a:lnTo>
                    <a:pt x="5952579" y="1518874"/>
                  </a:lnTo>
                  <a:lnTo>
                    <a:pt x="5995019" y="1506934"/>
                  </a:lnTo>
                  <a:lnTo>
                    <a:pt x="6036958" y="1494541"/>
                  </a:lnTo>
                  <a:lnTo>
                    <a:pt x="6077648" y="1482852"/>
                  </a:lnTo>
                  <a:lnTo>
                    <a:pt x="6116119" y="1472658"/>
                  </a:lnTo>
                  <a:lnTo>
                    <a:pt x="6153102" y="1463214"/>
                  </a:lnTo>
                  <a:lnTo>
                    <a:pt x="6190108" y="1453080"/>
                  </a:lnTo>
                  <a:lnTo>
                    <a:pt x="6228651" y="1440814"/>
                  </a:lnTo>
                  <a:lnTo>
                    <a:pt x="6269392" y="1422915"/>
                  </a:lnTo>
                  <a:lnTo>
                    <a:pt x="6311503" y="1401254"/>
                  </a:lnTo>
                  <a:lnTo>
                    <a:pt x="6353970" y="1382164"/>
                  </a:lnTo>
                  <a:lnTo>
                    <a:pt x="6395783" y="1371980"/>
                  </a:lnTo>
                  <a:lnTo>
                    <a:pt x="6436494" y="1376836"/>
                  </a:lnTo>
                  <a:lnTo>
                    <a:pt x="6476682" y="1391872"/>
                  </a:lnTo>
                  <a:lnTo>
                    <a:pt x="6516870" y="1406931"/>
                  </a:lnTo>
                  <a:lnTo>
                    <a:pt x="6557581" y="1411858"/>
                  </a:lnTo>
                  <a:lnTo>
                    <a:pt x="6599072" y="1403185"/>
                  </a:lnTo>
                  <a:lnTo>
                    <a:pt x="6641099" y="1386665"/>
                  </a:lnTo>
                  <a:lnTo>
                    <a:pt x="6683150" y="1365692"/>
                  </a:lnTo>
                  <a:lnTo>
                    <a:pt x="6724713" y="1343659"/>
                  </a:lnTo>
                  <a:lnTo>
                    <a:pt x="6765424" y="1318515"/>
                  </a:lnTo>
                  <a:lnTo>
                    <a:pt x="6805612" y="1289383"/>
                  </a:lnTo>
                  <a:lnTo>
                    <a:pt x="6845800" y="1261703"/>
                  </a:lnTo>
                  <a:lnTo>
                    <a:pt x="6886511" y="1240916"/>
                  </a:lnTo>
                  <a:lnTo>
                    <a:pt x="6927931" y="1229788"/>
                  </a:lnTo>
                  <a:lnTo>
                    <a:pt x="6969744" y="1225041"/>
                  </a:lnTo>
                  <a:lnTo>
                    <a:pt x="7011723" y="1222771"/>
                  </a:lnTo>
                  <a:lnTo>
                    <a:pt x="7053643" y="1219072"/>
                  </a:lnTo>
                  <a:lnTo>
                    <a:pt x="7095583" y="1213270"/>
                  </a:lnTo>
                  <a:lnTo>
                    <a:pt x="7137606" y="1207230"/>
                  </a:lnTo>
                  <a:lnTo>
                    <a:pt x="7179462" y="1201142"/>
                  </a:lnTo>
                  <a:lnTo>
                    <a:pt x="7220902" y="1195196"/>
                  </a:lnTo>
                  <a:lnTo>
                    <a:pt x="7261558" y="1191363"/>
                  </a:lnTo>
                  <a:lnTo>
                    <a:pt x="7301737" y="1188910"/>
                  </a:lnTo>
                  <a:lnTo>
                    <a:pt x="7341917" y="1183981"/>
                  </a:lnTo>
                  <a:lnTo>
                    <a:pt x="7382573" y="1172717"/>
                  </a:lnTo>
                  <a:lnTo>
                    <a:pt x="7407612" y="1167249"/>
                  </a:lnTo>
                  <a:lnTo>
                    <a:pt x="7445270" y="1159422"/>
                  </a:lnTo>
                  <a:lnTo>
                    <a:pt x="7487135" y="1144042"/>
                  </a:lnTo>
                  <a:lnTo>
                    <a:pt x="7524793" y="1115915"/>
                  </a:lnTo>
                  <a:lnTo>
                    <a:pt x="7549832" y="1069847"/>
                  </a:lnTo>
                  <a:lnTo>
                    <a:pt x="7565458" y="1005651"/>
                  </a:lnTo>
                  <a:lnTo>
                    <a:pt x="7573237" y="967757"/>
                  </a:lnTo>
                  <a:lnTo>
                    <a:pt x="7580996" y="926418"/>
                  </a:lnTo>
                  <a:lnTo>
                    <a:pt x="7588736" y="881947"/>
                  </a:lnTo>
                  <a:lnTo>
                    <a:pt x="7596460" y="834656"/>
                  </a:lnTo>
                  <a:lnTo>
                    <a:pt x="7604169" y="784859"/>
                  </a:lnTo>
                  <a:lnTo>
                    <a:pt x="7611866" y="732870"/>
                  </a:lnTo>
                  <a:lnTo>
                    <a:pt x="7619552" y="679001"/>
                  </a:lnTo>
                  <a:lnTo>
                    <a:pt x="7627229" y="623567"/>
                  </a:lnTo>
                  <a:lnTo>
                    <a:pt x="7634899" y="566879"/>
                  </a:lnTo>
                  <a:lnTo>
                    <a:pt x="7642563" y="509251"/>
                  </a:lnTo>
                  <a:lnTo>
                    <a:pt x="7650225" y="450997"/>
                  </a:lnTo>
                  <a:lnTo>
                    <a:pt x="7657885" y="392430"/>
                  </a:lnTo>
                  <a:lnTo>
                    <a:pt x="7665546" y="333862"/>
                  </a:lnTo>
                  <a:lnTo>
                    <a:pt x="7673210" y="275608"/>
                  </a:lnTo>
                  <a:lnTo>
                    <a:pt x="7680878" y="217980"/>
                  </a:lnTo>
                  <a:lnTo>
                    <a:pt x="7688552" y="161292"/>
                  </a:lnTo>
                  <a:lnTo>
                    <a:pt x="7696234" y="105858"/>
                  </a:lnTo>
                  <a:lnTo>
                    <a:pt x="7703926" y="51989"/>
                  </a:lnTo>
                  <a:lnTo>
                    <a:pt x="7711630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7562" y="3067303"/>
              <a:ext cx="7712075" cy="1975485"/>
            </a:xfrm>
            <a:custGeom>
              <a:avLst/>
              <a:gdLst/>
              <a:ahLst/>
              <a:cxnLst/>
              <a:rect l="l" t="t" r="r" b="b"/>
              <a:pathLst>
                <a:path w="7712075" h="1975485">
                  <a:moveTo>
                    <a:pt x="0" y="1635633"/>
                  </a:moveTo>
                  <a:lnTo>
                    <a:pt x="42174" y="1636063"/>
                  </a:lnTo>
                  <a:lnTo>
                    <a:pt x="84599" y="1636220"/>
                  </a:lnTo>
                  <a:lnTo>
                    <a:pt x="126517" y="1636972"/>
                  </a:lnTo>
                  <a:lnTo>
                    <a:pt x="167170" y="1639189"/>
                  </a:lnTo>
                  <a:lnTo>
                    <a:pt x="205680" y="1645005"/>
                  </a:lnTo>
                  <a:lnTo>
                    <a:pt x="242671" y="1653333"/>
                  </a:lnTo>
                  <a:lnTo>
                    <a:pt x="279662" y="1660209"/>
                  </a:lnTo>
                  <a:lnTo>
                    <a:pt x="318173" y="1661668"/>
                  </a:lnTo>
                  <a:lnTo>
                    <a:pt x="358952" y="1654929"/>
                  </a:lnTo>
                  <a:lnTo>
                    <a:pt x="401080" y="1642713"/>
                  </a:lnTo>
                  <a:lnTo>
                    <a:pt x="443544" y="1629306"/>
                  </a:lnTo>
                  <a:lnTo>
                    <a:pt x="485330" y="1618996"/>
                  </a:lnTo>
                  <a:lnTo>
                    <a:pt x="526041" y="1615662"/>
                  </a:lnTo>
                  <a:lnTo>
                    <a:pt x="566229" y="1616138"/>
                  </a:lnTo>
                  <a:lnTo>
                    <a:pt x="606417" y="1613852"/>
                  </a:lnTo>
                  <a:lnTo>
                    <a:pt x="647128" y="1602232"/>
                  </a:lnTo>
                  <a:lnTo>
                    <a:pt x="688691" y="1575163"/>
                  </a:lnTo>
                  <a:lnTo>
                    <a:pt x="730742" y="1537604"/>
                  </a:lnTo>
                  <a:lnTo>
                    <a:pt x="772769" y="1499594"/>
                  </a:lnTo>
                  <a:lnTo>
                    <a:pt x="814260" y="1471168"/>
                  </a:lnTo>
                  <a:lnTo>
                    <a:pt x="854971" y="1458912"/>
                  </a:lnTo>
                  <a:lnTo>
                    <a:pt x="895159" y="1456182"/>
                  </a:lnTo>
                  <a:lnTo>
                    <a:pt x="935347" y="1453165"/>
                  </a:lnTo>
                  <a:lnTo>
                    <a:pt x="976058" y="1440053"/>
                  </a:lnTo>
                  <a:lnTo>
                    <a:pt x="1041974" y="1407006"/>
                  </a:lnTo>
                  <a:lnTo>
                    <a:pt x="1076852" y="1383076"/>
                  </a:lnTo>
                  <a:lnTo>
                    <a:pt x="1111109" y="1348625"/>
                  </a:lnTo>
                  <a:lnTo>
                    <a:pt x="1143317" y="1299464"/>
                  </a:lnTo>
                  <a:lnTo>
                    <a:pt x="1160032" y="1262651"/>
                  </a:lnTo>
                  <a:lnTo>
                    <a:pt x="1176792" y="1216811"/>
                  </a:lnTo>
                  <a:lnTo>
                    <a:pt x="1193579" y="1164317"/>
                  </a:lnTo>
                  <a:lnTo>
                    <a:pt x="1210377" y="1107543"/>
                  </a:lnTo>
                  <a:lnTo>
                    <a:pt x="1227169" y="1048861"/>
                  </a:lnTo>
                  <a:lnTo>
                    <a:pt x="1243938" y="990643"/>
                  </a:lnTo>
                  <a:lnTo>
                    <a:pt x="1260667" y="935263"/>
                  </a:lnTo>
                  <a:lnTo>
                    <a:pt x="1277340" y="885094"/>
                  </a:lnTo>
                  <a:lnTo>
                    <a:pt x="1293939" y="842508"/>
                  </a:lnTo>
                  <a:lnTo>
                    <a:pt x="1348124" y="768607"/>
                  </a:lnTo>
                  <a:lnTo>
                    <a:pt x="1391348" y="749839"/>
                  </a:lnTo>
                  <a:lnTo>
                    <a:pt x="1434572" y="749121"/>
                  </a:lnTo>
                  <a:lnTo>
                    <a:pt x="1472247" y="762000"/>
                  </a:lnTo>
                  <a:lnTo>
                    <a:pt x="1499823" y="785911"/>
                  </a:lnTo>
                  <a:lnTo>
                    <a:pt x="1527713" y="823453"/>
                  </a:lnTo>
                  <a:lnTo>
                    <a:pt x="1555765" y="868680"/>
                  </a:lnTo>
                  <a:lnTo>
                    <a:pt x="1583828" y="915641"/>
                  </a:lnTo>
                  <a:lnTo>
                    <a:pt x="1611750" y="958391"/>
                  </a:lnTo>
                  <a:lnTo>
                    <a:pt x="1639379" y="990981"/>
                  </a:lnTo>
                  <a:lnTo>
                    <a:pt x="1680090" y="1021629"/>
                  </a:lnTo>
                  <a:lnTo>
                    <a:pt x="1720278" y="1040907"/>
                  </a:lnTo>
                  <a:lnTo>
                    <a:pt x="1760466" y="1054399"/>
                  </a:lnTo>
                  <a:lnTo>
                    <a:pt x="1801177" y="1067689"/>
                  </a:lnTo>
                  <a:lnTo>
                    <a:pt x="1842597" y="1080119"/>
                  </a:lnTo>
                  <a:lnTo>
                    <a:pt x="1884410" y="1089406"/>
                  </a:lnTo>
                  <a:lnTo>
                    <a:pt x="1926389" y="1098692"/>
                  </a:lnTo>
                  <a:lnTo>
                    <a:pt x="1968309" y="1111123"/>
                  </a:lnTo>
                  <a:lnTo>
                    <a:pt x="2010499" y="1128658"/>
                  </a:lnTo>
                  <a:lnTo>
                    <a:pt x="2052939" y="1149207"/>
                  </a:lnTo>
                  <a:lnTo>
                    <a:pt x="2094878" y="1170112"/>
                  </a:lnTo>
                  <a:lnTo>
                    <a:pt x="2135568" y="1188720"/>
                  </a:lnTo>
                  <a:lnTo>
                    <a:pt x="2174039" y="1203741"/>
                  </a:lnTo>
                  <a:lnTo>
                    <a:pt x="2211022" y="1216787"/>
                  </a:lnTo>
                  <a:lnTo>
                    <a:pt x="2248028" y="1229546"/>
                  </a:lnTo>
                  <a:lnTo>
                    <a:pt x="2286571" y="1243711"/>
                  </a:lnTo>
                  <a:lnTo>
                    <a:pt x="2327312" y="1261633"/>
                  </a:lnTo>
                  <a:lnTo>
                    <a:pt x="2369423" y="1281747"/>
                  </a:lnTo>
                  <a:lnTo>
                    <a:pt x="2411890" y="1299860"/>
                  </a:lnTo>
                  <a:lnTo>
                    <a:pt x="2453703" y="1311783"/>
                  </a:lnTo>
                  <a:lnTo>
                    <a:pt x="2494414" y="1313755"/>
                  </a:lnTo>
                  <a:lnTo>
                    <a:pt x="2534602" y="1308893"/>
                  </a:lnTo>
                  <a:lnTo>
                    <a:pt x="2574790" y="1303317"/>
                  </a:lnTo>
                  <a:lnTo>
                    <a:pt x="2615501" y="1303147"/>
                  </a:lnTo>
                  <a:lnTo>
                    <a:pt x="2656992" y="1313741"/>
                  </a:lnTo>
                  <a:lnTo>
                    <a:pt x="2699019" y="1330658"/>
                  </a:lnTo>
                  <a:lnTo>
                    <a:pt x="2741070" y="1345027"/>
                  </a:lnTo>
                  <a:lnTo>
                    <a:pt x="2782633" y="1347978"/>
                  </a:lnTo>
                  <a:lnTo>
                    <a:pt x="2823344" y="1328543"/>
                  </a:lnTo>
                  <a:lnTo>
                    <a:pt x="2863532" y="1294320"/>
                  </a:lnTo>
                  <a:lnTo>
                    <a:pt x="2903720" y="1264288"/>
                  </a:lnTo>
                  <a:lnTo>
                    <a:pt x="2944431" y="1257427"/>
                  </a:lnTo>
                  <a:lnTo>
                    <a:pt x="3010942" y="1297109"/>
                  </a:lnTo>
                  <a:lnTo>
                    <a:pt x="3044503" y="1333166"/>
                  </a:lnTo>
                  <a:lnTo>
                    <a:pt x="3078088" y="1379879"/>
                  </a:lnTo>
                  <a:lnTo>
                    <a:pt x="3111563" y="1437132"/>
                  </a:lnTo>
                  <a:lnTo>
                    <a:pt x="3130177" y="1476890"/>
                  </a:lnTo>
                  <a:lnTo>
                    <a:pt x="3148834" y="1525038"/>
                  </a:lnTo>
                  <a:lnTo>
                    <a:pt x="3167514" y="1579023"/>
                  </a:lnTo>
                  <a:lnTo>
                    <a:pt x="3186193" y="1636295"/>
                  </a:lnTo>
                  <a:lnTo>
                    <a:pt x="3204851" y="1694302"/>
                  </a:lnTo>
                  <a:lnTo>
                    <a:pt x="3223464" y="1750492"/>
                  </a:lnTo>
                  <a:lnTo>
                    <a:pt x="3242012" y="1802314"/>
                  </a:lnTo>
                  <a:lnTo>
                    <a:pt x="3260472" y="1847216"/>
                  </a:lnTo>
                  <a:lnTo>
                    <a:pt x="3278822" y="1882648"/>
                  </a:lnTo>
                  <a:lnTo>
                    <a:pt x="3317728" y="1931775"/>
                  </a:lnTo>
                  <a:lnTo>
                    <a:pt x="3359658" y="1961911"/>
                  </a:lnTo>
                  <a:lnTo>
                    <a:pt x="3401587" y="1975213"/>
                  </a:lnTo>
                  <a:lnTo>
                    <a:pt x="3440493" y="1973834"/>
                  </a:lnTo>
                  <a:lnTo>
                    <a:pt x="3473689" y="1955796"/>
                  </a:lnTo>
                  <a:lnTo>
                    <a:pt x="3507269" y="1921861"/>
                  </a:lnTo>
                  <a:lnTo>
                    <a:pt x="3540976" y="1880574"/>
                  </a:lnTo>
                  <a:lnTo>
                    <a:pt x="3574556" y="1840481"/>
                  </a:lnTo>
                  <a:lnTo>
                    <a:pt x="3607752" y="1810131"/>
                  </a:lnTo>
                  <a:lnTo>
                    <a:pt x="3648463" y="1786298"/>
                  </a:lnTo>
                  <a:lnTo>
                    <a:pt x="3688651" y="1769586"/>
                  </a:lnTo>
                  <a:lnTo>
                    <a:pt x="3728839" y="1757588"/>
                  </a:lnTo>
                  <a:lnTo>
                    <a:pt x="3769550" y="1747901"/>
                  </a:lnTo>
                  <a:lnTo>
                    <a:pt x="3810916" y="1741297"/>
                  </a:lnTo>
                  <a:lnTo>
                    <a:pt x="3852735" y="1738598"/>
                  </a:lnTo>
                  <a:lnTo>
                    <a:pt x="3894744" y="1737471"/>
                  </a:lnTo>
                  <a:lnTo>
                    <a:pt x="3936682" y="1735582"/>
                  </a:lnTo>
                  <a:lnTo>
                    <a:pt x="3978745" y="1733103"/>
                  </a:lnTo>
                  <a:lnTo>
                    <a:pt x="4020962" y="1731089"/>
                  </a:lnTo>
                  <a:lnTo>
                    <a:pt x="4062823" y="1728241"/>
                  </a:lnTo>
                  <a:lnTo>
                    <a:pt x="4103814" y="1723263"/>
                  </a:lnTo>
                  <a:lnTo>
                    <a:pt x="4143442" y="1713620"/>
                  </a:lnTo>
                  <a:lnTo>
                    <a:pt x="4182046" y="1700799"/>
                  </a:lnTo>
                  <a:lnTo>
                    <a:pt x="4220650" y="1689240"/>
                  </a:lnTo>
                  <a:lnTo>
                    <a:pt x="4260278" y="1683385"/>
                  </a:lnTo>
                  <a:lnTo>
                    <a:pt x="4301394" y="1686083"/>
                  </a:lnTo>
                  <a:lnTo>
                    <a:pt x="4343463" y="1694402"/>
                  </a:lnTo>
                  <a:lnTo>
                    <a:pt x="4385722" y="1704101"/>
                  </a:lnTo>
                  <a:lnTo>
                    <a:pt x="4427410" y="1710944"/>
                  </a:lnTo>
                  <a:lnTo>
                    <a:pt x="4468121" y="1715029"/>
                  </a:lnTo>
                  <a:lnTo>
                    <a:pt x="4508309" y="1718198"/>
                  </a:lnTo>
                  <a:lnTo>
                    <a:pt x="4548497" y="1718819"/>
                  </a:lnTo>
                  <a:lnTo>
                    <a:pt x="4589208" y="1715262"/>
                  </a:lnTo>
                  <a:lnTo>
                    <a:pt x="4630771" y="1702190"/>
                  </a:lnTo>
                  <a:lnTo>
                    <a:pt x="4672822" y="1682130"/>
                  </a:lnTo>
                  <a:lnTo>
                    <a:pt x="4714849" y="1665237"/>
                  </a:lnTo>
                  <a:lnTo>
                    <a:pt x="4756340" y="1661668"/>
                  </a:lnTo>
                  <a:lnTo>
                    <a:pt x="4797051" y="1680537"/>
                  </a:lnTo>
                  <a:lnTo>
                    <a:pt x="4837239" y="1714325"/>
                  </a:lnTo>
                  <a:lnTo>
                    <a:pt x="4877427" y="1748232"/>
                  </a:lnTo>
                  <a:lnTo>
                    <a:pt x="4918138" y="1767459"/>
                  </a:lnTo>
                  <a:lnTo>
                    <a:pt x="4959578" y="1765391"/>
                  </a:lnTo>
                  <a:lnTo>
                    <a:pt x="5001434" y="1750822"/>
                  </a:lnTo>
                  <a:lnTo>
                    <a:pt x="5043457" y="1732061"/>
                  </a:lnTo>
                  <a:lnTo>
                    <a:pt x="5085397" y="1717421"/>
                  </a:lnTo>
                  <a:lnTo>
                    <a:pt x="5127263" y="1708943"/>
                  </a:lnTo>
                  <a:lnTo>
                    <a:pt x="5169249" y="1702181"/>
                  </a:lnTo>
                  <a:lnTo>
                    <a:pt x="5211091" y="1695989"/>
                  </a:lnTo>
                  <a:lnTo>
                    <a:pt x="5252529" y="1689227"/>
                  </a:lnTo>
                  <a:lnTo>
                    <a:pt x="5293240" y="1683829"/>
                  </a:lnTo>
                  <a:lnTo>
                    <a:pt x="5333428" y="1679670"/>
                  </a:lnTo>
                  <a:lnTo>
                    <a:pt x="5373616" y="1672510"/>
                  </a:lnTo>
                  <a:lnTo>
                    <a:pt x="5414327" y="1658112"/>
                  </a:lnTo>
                  <a:lnTo>
                    <a:pt x="5455818" y="1631928"/>
                  </a:lnTo>
                  <a:lnTo>
                    <a:pt x="5497845" y="1597421"/>
                  </a:lnTo>
                  <a:lnTo>
                    <a:pt x="5539896" y="1562082"/>
                  </a:lnTo>
                  <a:lnTo>
                    <a:pt x="5581459" y="1533398"/>
                  </a:lnTo>
                  <a:lnTo>
                    <a:pt x="5622170" y="1515419"/>
                  </a:lnTo>
                  <a:lnTo>
                    <a:pt x="5662358" y="1503394"/>
                  </a:lnTo>
                  <a:lnTo>
                    <a:pt x="5702546" y="1491892"/>
                  </a:lnTo>
                  <a:lnTo>
                    <a:pt x="5743257" y="1475486"/>
                  </a:lnTo>
                  <a:lnTo>
                    <a:pt x="5784677" y="1451183"/>
                  </a:lnTo>
                  <a:lnTo>
                    <a:pt x="5826490" y="1422415"/>
                  </a:lnTo>
                  <a:lnTo>
                    <a:pt x="5868469" y="1393386"/>
                  </a:lnTo>
                  <a:lnTo>
                    <a:pt x="5910389" y="1368298"/>
                  </a:lnTo>
                  <a:lnTo>
                    <a:pt x="5952579" y="1348200"/>
                  </a:lnTo>
                  <a:lnTo>
                    <a:pt x="5995019" y="1330864"/>
                  </a:lnTo>
                  <a:lnTo>
                    <a:pt x="6036958" y="1315577"/>
                  </a:lnTo>
                  <a:lnTo>
                    <a:pt x="6077648" y="1301623"/>
                  </a:lnTo>
                  <a:lnTo>
                    <a:pt x="6116119" y="1289637"/>
                  </a:lnTo>
                  <a:lnTo>
                    <a:pt x="6153102" y="1279652"/>
                  </a:lnTo>
                  <a:lnTo>
                    <a:pt x="6190108" y="1270333"/>
                  </a:lnTo>
                  <a:lnTo>
                    <a:pt x="6228651" y="1260348"/>
                  </a:lnTo>
                  <a:lnTo>
                    <a:pt x="6269392" y="1247288"/>
                  </a:lnTo>
                  <a:lnTo>
                    <a:pt x="6311503" y="1232550"/>
                  </a:lnTo>
                  <a:lnTo>
                    <a:pt x="6353970" y="1220503"/>
                  </a:lnTo>
                  <a:lnTo>
                    <a:pt x="6395783" y="1215517"/>
                  </a:lnTo>
                  <a:lnTo>
                    <a:pt x="6436494" y="1222611"/>
                  </a:lnTo>
                  <a:lnTo>
                    <a:pt x="6476682" y="1238170"/>
                  </a:lnTo>
                  <a:lnTo>
                    <a:pt x="6516870" y="1253611"/>
                  </a:lnTo>
                  <a:lnTo>
                    <a:pt x="6557581" y="1260348"/>
                  </a:lnTo>
                  <a:lnTo>
                    <a:pt x="6599072" y="1254232"/>
                  </a:lnTo>
                  <a:lnTo>
                    <a:pt x="6641099" y="1240472"/>
                  </a:lnTo>
                  <a:lnTo>
                    <a:pt x="6683150" y="1224522"/>
                  </a:lnTo>
                  <a:lnTo>
                    <a:pt x="6724713" y="1211834"/>
                  </a:lnTo>
                  <a:lnTo>
                    <a:pt x="6765424" y="1203186"/>
                  </a:lnTo>
                  <a:lnTo>
                    <a:pt x="6805612" y="1195895"/>
                  </a:lnTo>
                  <a:lnTo>
                    <a:pt x="6845800" y="1190224"/>
                  </a:lnTo>
                  <a:lnTo>
                    <a:pt x="6886511" y="1186434"/>
                  </a:lnTo>
                  <a:lnTo>
                    <a:pt x="6927931" y="1185705"/>
                  </a:lnTo>
                  <a:lnTo>
                    <a:pt x="6969744" y="1187465"/>
                  </a:lnTo>
                  <a:lnTo>
                    <a:pt x="7011723" y="1189630"/>
                  </a:lnTo>
                  <a:lnTo>
                    <a:pt x="7053643" y="1190117"/>
                  </a:lnTo>
                  <a:lnTo>
                    <a:pt x="7095583" y="1187674"/>
                  </a:lnTo>
                  <a:lnTo>
                    <a:pt x="7137606" y="1183624"/>
                  </a:lnTo>
                  <a:lnTo>
                    <a:pt x="7179462" y="1179740"/>
                  </a:lnTo>
                  <a:lnTo>
                    <a:pt x="7220902" y="1177798"/>
                  </a:lnTo>
                  <a:lnTo>
                    <a:pt x="7261558" y="1180963"/>
                  </a:lnTo>
                  <a:lnTo>
                    <a:pt x="7301737" y="1187402"/>
                  </a:lnTo>
                  <a:lnTo>
                    <a:pt x="7341917" y="1191388"/>
                  </a:lnTo>
                  <a:lnTo>
                    <a:pt x="7382573" y="1187196"/>
                  </a:lnTo>
                  <a:lnTo>
                    <a:pt x="7445106" y="1179041"/>
                  </a:lnTo>
                  <a:lnTo>
                    <a:pt x="7487299" y="1166338"/>
                  </a:lnTo>
                  <a:lnTo>
                    <a:pt x="7525122" y="1140675"/>
                  </a:lnTo>
                  <a:lnTo>
                    <a:pt x="7549832" y="1096645"/>
                  </a:lnTo>
                  <a:lnTo>
                    <a:pt x="7564750" y="1034743"/>
                  </a:lnTo>
                  <a:lnTo>
                    <a:pt x="7579586" y="958478"/>
                  </a:lnTo>
                  <a:lnTo>
                    <a:pt x="7586978" y="915669"/>
                  </a:lnTo>
                  <a:lnTo>
                    <a:pt x="7594355" y="870118"/>
                  </a:lnTo>
                  <a:lnTo>
                    <a:pt x="7601718" y="822111"/>
                  </a:lnTo>
                  <a:lnTo>
                    <a:pt x="7609068" y="771931"/>
                  </a:lnTo>
                  <a:lnTo>
                    <a:pt x="7616409" y="719862"/>
                  </a:lnTo>
                  <a:lnTo>
                    <a:pt x="7623740" y="666186"/>
                  </a:lnTo>
                  <a:lnTo>
                    <a:pt x="7631064" y="611187"/>
                  </a:lnTo>
                  <a:lnTo>
                    <a:pt x="7638383" y="555149"/>
                  </a:lnTo>
                  <a:lnTo>
                    <a:pt x="7645698" y="498356"/>
                  </a:lnTo>
                  <a:lnTo>
                    <a:pt x="7653011" y="441091"/>
                  </a:lnTo>
                  <a:lnTo>
                    <a:pt x="7660323" y="383637"/>
                  </a:lnTo>
                  <a:lnTo>
                    <a:pt x="7667636" y="326278"/>
                  </a:lnTo>
                  <a:lnTo>
                    <a:pt x="7674952" y="269298"/>
                  </a:lnTo>
                  <a:lnTo>
                    <a:pt x="7682272" y="212980"/>
                  </a:lnTo>
                  <a:lnTo>
                    <a:pt x="7689599" y="157608"/>
                  </a:lnTo>
                  <a:lnTo>
                    <a:pt x="7696933" y="103464"/>
                  </a:lnTo>
                  <a:lnTo>
                    <a:pt x="7704276" y="50834"/>
                  </a:lnTo>
                  <a:lnTo>
                    <a:pt x="7711630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7626" y="3284981"/>
              <a:ext cx="7711440" cy="1834514"/>
            </a:xfrm>
            <a:custGeom>
              <a:avLst/>
              <a:gdLst/>
              <a:ahLst/>
              <a:cxnLst/>
              <a:rect l="l" t="t" r="r" b="b"/>
              <a:pathLst>
                <a:path w="7711440" h="1834514">
                  <a:moveTo>
                    <a:pt x="0" y="1426971"/>
                  </a:moveTo>
                  <a:lnTo>
                    <a:pt x="42174" y="1430905"/>
                  </a:lnTo>
                  <a:lnTo>
                    <a:pt x="84599" y="1434528"/>
                  </a:lnTo>
                  <a:lnTo>
                    <a:pt x="126517" y="1438723"/>
                  </a:lnTo>
                  <a:lnTo>
                    <a:pt x="167170" y="1444370"/>
                  </a:lnTo>
                  <a:lnTo>
                    <a:pt x="205674" y="1454294"/>
                  </a:lnTo>
                  <a:lnTo>
                    <a:pt x="242665" y="1467183"/>
                  </a:lnTo>
                  <a:lnTo>
                    <a:pt x="279655" y="1477714"/>
                  </a:lnTo>
                  <a:lnTo>
                    <a:pt x="318160" y="1480565"/>
                  </a:lnTo>
                  <a:lnTo>
                    <a:pt x="358946" y="1472053"/>
                  </a:lnTo>
                  <a:lnTo>
                    <a:pt x="401081" y="1455705"/>
                  </a:lnTo>
                  <a:lnTo>
                    <a:pt x="443565" y="1437310"/>
                  </a:lnTo>
                  <a:lnTo>
                    <a:pt x="485394" y="1422653"/>
                  </a:lnTo>
                  <a:lnTo>
                    <a:pt x="526049" y="1416022"/>
                  </a:lnTo>
                  <a:lnTo>
                    <a:pt x="566229" y="1413414"/>
                  </a:lnTo>
                  <a:lnTo>
                    <a:pt x="606409" y="1408187"/>
                  </a:lnTo>
                  <a:lnTo>
                    <a:pt x="647065" y="1393697"/>
                  </a:lnTo>
                  <a:lnTo>
                    <a:pt x="688629" y="1363636"/>
                  </a:lnTo>
                  <a:lnTo>
                    <a:pt x="730694" y="1323133"/>
                  </a:lnTo>
                  <a:lnTo>
                    <a:pt x="772759" y="1282416"/>
                  </a:lnTo>
                  <a:lnTo>
                    <a:pt x="814324" y="1251711"/>
                  </a:lnTo>
                  <a:lnTo>
                    <a:pt x="854981" y="1237966"/>
                  </a:lnTo>
                  <a:lnTo>
                    <a:pt x="895175" y="1234328"/>
                  </a:lnTo>
                  <a:lnTo>
                    <a:pt x="935392" y="1230334"/>
                  </a:lnTo>
                  <a:lnTo>
                    <a:pt x="976122" y="1215516"/>
                  </a:lnTo>
                  <a:lnTo>
                    <a:pt x="1042066" y="1177727"/>
                  </a:lnTo>
                  <a:lnTo>
                    <a:pt x="1076669" y="1151060"/>
                  </a:lnTo>
                  <a:lnTo>
                    <a:pt x="1110790" y="1113823"/>
                  </a:lnTo>
                  <a:lnTo>
                    <a:pt x="1143254" y="1061973"/>
                  </a:lnTo>
                  <a:lnTo>
                    <a:pt x="1160000" y="1024178"/>
                  </a:lnTo>
                  <a:lnTo>
                    <a:pt x="1176777" y="977268"/>
                  </a:lnTo>
                  <a:lnTo>
                    <a:pt x="1193572" y="923687"/>
                  </a:lnTo>
                  <a:lnTo>
                    <a:pt x="1210368" y="865879"/>
                  </a:lnTo>
                  <a:lnTo>
                    <a:pt x="1227153" y="806291"/>
                  </a:lnTo>
                  <a:lnTo>
                    <a:pt x="1243911" y="747365"/>
                  </a:lnTo>
                  <a:lnTo>
                    <a:pt x="1260627" y="691547"/>
                  </a:lnTo>
                  <a:lnTo>
                    <a:pt x="1277288" y="641280"/>
                  </a:lnTo>
                  <a:lnTo>
                    <a:pt x="1293879" y="599010"/>
                  </a:lnTo>
                  <a:lnTo>
                    <a:pt x="1348043" y="530332"/>
                  </a:lnTo>
                  <a:lnTo>
                    <a:pt x="1391332" y="518794"/>
                  </a:lnTo>
                  <a:lnTo>
                    <a:pt x="1434597" y="526212"/>
                  </a:lnTo>
                  <a:lnTo>
                    <a:pt x="1472184" y="546226"/>
                  </a:lnTo>
                  <a:lnTo>
                    <a:pt x="1499812" y="575548"/>
                  </a:lnTo>
                  <a:lnTo>
                    <a:pt x="1527734" y="619124"/>
                  </a:lnTo>
                  <a:lnTo>
                    <a:pt x="1555797" y="670575"/>
                  </a:lnTo>
                  <a:lnTo>
                    <a:pt x="1583849" y="723518"/>
                  </a:lnTo>
                  <a:lnTo>
                    <a:pt x="1611739" y="771572"/>
                  </a:lnTo>
                  <a:lnTo>
                    <a:pt x="1639316" y="808354"/>
                  </a:lnTo>
                  <a:lnTo>
                    <a:pt x="1680027" y="843474"/>
                  </a:lnTo>
                  <a:lnTo>
                    <a:pt x="1720215" y="865568"/>
                  </a:lnTo>
                  <a:lnTo>
                    <a:pt x="1760402" y="880614"/>
                  </a:lnTo>
                  <a:lnTo>
                    <a:pt x="1801114" y="894587"/>
                  </a:lnTo>
                  <a:lnTo>
                    <a:pt x="1842551" y="906649"/>
                  </a:lnTo>
                  <a:lnTo>
                    <a:pt x="1884394" y="914399"/>
                  </a:lnTo>
                  <a:lnTo>
                    <a:pt x="1926379" y="921484"/>
                  </a:lnTo>
                  <a:lnTo>
                    <a:pt x="1968246" y="931544"/>
                  </a:lnTo>
                  <a:lnTo>
                    <a:pt x="2010435" y="946386"/>
                  </a:lnTo>
                  <a:lnTo>
                    <a:pt x="2052875" y="963787"/>
                  </a:lnTo>
                  <a:lnTo>
                    <a:pt x="2094815" y="981354"/>
                  </a:lnTo>
                  <a:lnTo>
                    <a:pt x="2135505" y="996695"/>
                  </a:lnTo>
                  <a:lnTo>
                    <a:pt x="2173976" y="1007901"/>
                  </a:lnTo>
                  <a:lnTo>
                    <a:pt x="2210958" y="1016619"/>
                  </a:lnTo>
                  <a:lnTo>
                    <a:pt x="2247965" y="1026074"/>
                  </a:lnTo>
                  <a:lnTo>
                    <a:pt x="2286508" y="1039494"/>
                  </a:lnTo>
                  <a:lnTo>
                    <a:pt x="2327249" y="1059852"/>
                  </a:lnTo>
                  <a:lnTo>
                    <a:pt x="2369359" y="1084722"/>
                  </a:lnTo>
                  <a:lnTo>
                    <a:pt x="2411827" y="1109235"/>
                  </a:lnTo>
                  <a:lnTo>
                    <a:pt x="2453640" y="1128521"/>
                  </a:lnTo>
                  <a:lnTo>
                    <a:pt x="2494351" y="1139422"/>
                  </a:lnTo>
                  <a:lnTo>
                    <a:pt x="2534539" y="1145143"/>
                  </a:lnTo>
                  <a:lnTo>
                    <a:pt x="2574726" y="1150364"/>
                  </a:lnTo>
                  <a:lnTo>
                    <a:pt x="2615438" y="1159763"/>
                  </a:lnTo>
                  <a:lnTo>
                    <a:pt x="2656982" y="1179034"/>
                  </a:lnTo>
                  <a:lnTo>
                    <a:pt x="2699004" y="1204293"/>
                  </a:lnTo>
                  <a:lnTo>
                    <a:pt x="2741025" y="1225575"/>
                  </a:lnTo>
                  <a:lnTo>
                    <a:pt x="2782570" y="1232915"/>
                  </a:lnTo>
                  <a:lnTo>
                    <a:pt x="2815197" y="1219800"/>
                  </a:lnTo>
                  <a:lnTo>
                    <a:pt x="2847423" y="1192609"/>
                  </a:lnTo>
                  <a:lnTo>
                    <a:pt x="2879514" y="1162260"/>
                  </a:lnTo>
                  <a:lnTo>
                    <a:pt x="2911740" y="1139671"/>
                  </a:lnTo>
                  <a:lnTo>
                    <a:pt x="2977477" y="1151166"/>
                  </a:lnTo>
                  <a:lnTo>
                    <a:pt x="3010879" y="1178538"/>
                  </a:lnTo>
                  <a:lnTo>
                    <a:pt x="3044439" y="1217042"/>
                  </a:lnTo>
                  <a:lnTo>
                    <a:pt x="3078024" y="1265841"/>
                  </a:lnTo>
                  <a:lnTo>
                    <a:pt x="3111500" y="1324101"/>
                  </a:lnTo>
                  <a:lnTo>
                    <a:pt x="3130113" y="1363964"/>
                  </a:lnTo>
                  <a:lnTo>
                    <a:pt x="3148771" y="1412068"/>
                  </a:lnTo>
                  <a:lnTo>
                    <a:pt x="3167450" y="1465838"/>
                  </a:lnTo>
                  <a:lnTo>
                    <a:pt x="3186130" y="1522697"/>
                  </a:lnTo>
                  <a:lnTo>
                    <a:pt x="3204787" y="1580067"/>
                  </a:lnTo>
                  <a:lnTo>
                    <a:pt x="3223401" y="1635374"/>
                  </a:lnTo>
                  <a:lnTo>
                    <a:pt x="3241948" y="1686039"/>
                  </a:lnTo>
                  <a:lnTo>
                    <a:pt x="3260408" y="1729487"/>
                  </a:lnTo>
                  <a:lnTo>
                    <a:pt x="3278759" y="1763140"/>
                  </a:lnTo>
                  <a:lnTo>
                    <a:pt x="3317378" y="1806094"/>
                  </a:lnTo>
                  <a:lnTo>
                    <a:pt x="3359594" y="1828545"/>
                  </a:lnTo>
                  <a:lnTo>
                    <a:pt x="3401810" y="1834042"/>
                  </a:lnTo>
                  <a:lnTo>
                    <a:pt x="3440429" y="1826132"/>
                  </a:lnTo>
                  <a:lnTo>
                    <a:pt x="3473625" y="1802387"/>
                  </a:lnTo>
                  <a:lnTo>
                    <a:pt x="3507205" y="1762322"/>
                  </a:lnTo>
                  <a:lnTo>
                    <a:pt x="3540913" y="1715435"/>
                  </a:lnTo>
                  <a:lnTo>
                    <a:pt x="3574493" y="1671225"/>
                  </a:lnTo>
                  <a:lnTo>
                    <a:pt x="3607689" y="1639188"/>
                  </a:lnTo>
                  <a:lnTo>
                    <a:pt x="3648346" y="1617964"/>
                  </a:lnTo>
                  <a:lnTo>
                    <a:pt x="3688540" y="1607597"/>
                  </a:lnTo>
                  <a:lnTo>
                    <a:pt x="3728757" y="1602898"/>
                  </a:lnTo>
                  <a:lnTo>
                    <a:pt x="3769487" y="1598675"/>
                  </a:lnTo>
                  <a:lnTo>
                    <a:pt x="3810853" y="1594935"/>
                  </a:lnTo>
                  <a:lnTo>
                    <a:pt x="3852672" y="1593992"/>
                  </a:lnTo>
                  <a:lnTo>
                    <a:pt x="3894681" y="1594121"/>
                  </a:lnTo>
                  <a:lnTo>
                    <a:pt x="3936619" y="1593595"/>
                  </a:lnTo>
                  <a:lnTo>
                    <a:pt x="3978681" y="1592816"/>
                  </a:lnTo>
                  <a:lnTo>
                    <a:pt x="4020899" y="1592405"/>
                  </a:lnTo>
                  <a:lnTo>
                    <a:pt x="4062759" y="1590970"/>
                  </a:lnTo>
                  <a:lnTo>
                    <a:pt x="4103751" y="1587118"/>
                  </a:lnTo>
                  <a:lnTo>
                    <a:pt x="4143378" y="1578046"/>
                  </a:lnTo>
                  <a:lnTo>
                    <a:pt x="4181983" y="1565306"/>
                  </a:lnTo>
                  <a:lnTo>
                    <a:pt x="4220587" y="1554043"/>
                  </a:lnTo>
                  <a:lnTo>
                    <a:pt x="4260215" y="1549399"/>
                  </a:lnTo>
                  <a:lnTo>
                    <a:pt x="4301331" y="1555660"/>
                  </a:lnTo>
                  <a:lnTo>
                    <a:pt x="4343400" y="1569100"/>
                  </a:lnTo>
                  <a:lnTo>
                    <a:pt x="4385659" y="1582850"/>
                  </a:lnTo>
                  <a:lnTo>
                    <a:pt x="4427347" y="1590039"/>
                  </a:lnTo>
                  <a:lnTo>
                    <a:pt x="4468058" y="1589383"/>
                  </a:lnTo>
                  <a:lnTo>
                    <a:pt x="4508246" y="1584404"/>
                  </a:lnTo>
                  <a:lnTo>
                    <a:pt x="4548433" y="1575163"/>
                  </a:lnTo>
                  <a:lnTo>
                    <a:pt x="4589145" y="1561718"/>
                  </a:lnTo>
                  <a:lnTo>
                    <a:pt x="4630636" y="1537989"/>
                  </a:lnTo>
                  <a:lnTo>
                    <a:pt x="4672663" y="1505902"/>
                  </a:lnTo>
                  <a:lnTo>
                    <a:pt x="4714714" y="1477815"/>
                  </a:lnTo>
                  <a:lnTo>
                    <a:pt x="4756277" y="1466087"/>
                  </a:lnTo>
                  <a:lnTo>
                    <a:pt x="4796988" y="1481163"/>
                  </a:lnTo>
                  <a:lnTo>
                    <a:pt x="4837176" y="1514014"/>
                  </a:lnTo>
                  <a:lnTo>
                    <a:pt x="4877363" y="1548080"/>
                  </a:lnTo>
                  <a:lnTo>
                    <a:pt x="4918075" y="1566798"/>
                  </a:lnTo>
                  <a:lnTo>
                    <a:pt x="4959494" y="1562897"/>
                  </a:lnTo>
                  <a:lnTo>
                    <a:pt x="5001307" y="1546161"/>
                  </a:lnTo>
                  <a:lnTo>
                    <a:pt x="5043287" y="1525615"/>
                  </a:lnTo>
                  <a:lnTo>
                    <a:pt x="5085207" y="1510283"/>
                  </a:lnTo>
                  <a:lnTo>
                    <a:pt x="5127146" y="1502294"/>
                  </a:lnTo>
                  <a:lnTo>
                    <a:pt x="5169169" y="1496948"/>
                  </a:lnTo>
                  <a:lnTo>
                    <a:pt x="5211026" y="1493031"/>
                  </a:lnTo>
                  <a:lnTo>
                    <a:pt x="5252466" y="1489328"/>
                  </a:lnTo>
                  <a:lnTo>
                    <a:pt x="5293121" y="1488503"/>
                  </a:lnTo>
                  <a:lnTo>
                    <a:pt x="5333301" y="1490249"/>
                  </a:lnTo>
                  <a:lnTo>
                    <a:pt x="5373481" y="1488614"/>
                  </a:lnTo>
                  <a:lnTo>
                    <a:pt x="5414137" y="1477644"/>
                  </a:lnTo>
                  <a:lnTo>
                    <a:pt x="5455701" y="1452449"/>
                  </a:lnTo>
                  <a:lnTo>
                    <a:pt x="5497766" y="1417240"/>
                  </a:lnTo>
                  <a:lnTo>
                    <a:pt x="5539831" y="1380007"/>
                  </a:lnTo>
                  <a:lnTo>
                    <a:pt x="5581396" y="1348739"/>
                  </a:lnTo>
                  <a:lnTo>
                    <a:pt x="5622053" y="1326245"/>
                  </a:lnTo>
                  <a:lnTo>
                    <a:pt x="5662247" y="1308036"/>
                  </a:lnTo>
                  <a:lnTo>
                    <a:pt x="5702464" y="1291161"/>
                  </a:lnTo>
                  <a:lnTo>
                    <a:pt x="5743194" y="1272666"/>
                  </a:lnTo>
                  <a:lnTo>
                    <a:pt x="5784560" y="1251015"/>
                  </a:lnTo>
                  <a:lnTo>
                    <a:pt x="5826379" y="1228042"/>
                  </a:lnTo>
                  <a:lnTo>
                    <a:pt x="5868388" y="1205855"/>
                  </a:lnTo>
                  <a:lnTo>
                    <a:pt x="5910326" y="1186560"/>
                  </a:lnTo>
                  <a:lnTo>
                    <a:pt x="5952513" y="1171166"/>
                  </a:lnTo>
                  <a:lnTo>
                    <a:pt x="5994939" y="1158462"/>
                  </a:lnTo>
                  <a:lnTo>
                    <a:pt x="6036841" y="1146948"/>
                  </a:lnTo>
                  <a:lnTo>
                    <a:pt x="6077458" y="1135125"/>
                  </a:lnTo>
                  <a:lnTo>
                    <a:pt x="6116000" y="1123114"/>
                  </a:lnTo>
                  <a:lnTo>
                    <a:pt x="6153007" y="1111615"/>
                  </a:lnTo>
                  <a:lnTo>
                    <a:pt x="6189989" y="1099710"/>
                  </a:lnTo>
                  <a:lnTo>
                    <a:pt x="6228460" y="1086484"/>
                  </a:lnTo>
                  <a:lnTo>
                    <a:pt x="6269273" y="1068673"/>
                  </a:lnTo>
                  <a:lnTo>
                    <a:pt x="6311407" y="1047718"/>
                  </a:lnTo>
                  <a:lnTo>
                    <a:pt x="6353851" y="1030049"/>
                  </a:lnTo>
                  <a:lnTo>
                    <a:pt x="6395593" y="1022095"/>
                  </a:lnTo>
                  <a:lnTo>
                    <a:pt x="6436322" y="1029819"/>
                  </a:lnTo>
                  <a:lnTo>
                    <a:pt x="6476539" y="1048448"/>
                  </a:lnTo>
                  <a:lnTo>
                    <a:pt x="6516733" y="1068030"/>
                  </a:lnTo>
                  <a:lnTo>
                    <a:pt x="6557391" y="1078610"/>
                  </a:lnTo>
                  <a:lnTo>
                    <a:pt x="6598955" y="1075066"/>
                  </a:lnTo>
                  <a:lnTo>
                    <a:pt x="6641020" y="1063593"/>
                  </a:lnTo>
                  <a:lnTo>
                    <a:pt x="6683085" y="1050928"/>
                  </a:lnTo>
                  <a:lnTo>
                    <a:pt x="6724650" y="1043812"/>
                  </a:lnTo>
                  <a:lnTo>
                    <a:pt x="6765305" y="1044257"/>
                  </a:lnTo>
                  <a:lnTo>
                    <a:pt x="6805485" y="1048607"/>
                  </a:lnTo>
                  <a:lnTo>
                    <a:pt x="6845665" y="1055100"/>
                  </a:lnTo>
                  <a:lnTo>
                    <a:pt x="6886321" y="1061973"/>
                  </a:lnTo>
                  <a:lnTo>
                    <a:pt x="6927760" y="1070352"/>
                  </a:lnTo>
                  <a:lnTo>
                    <a:pt x="6969617" y="1080706"/>
                  </a:lnTo>
                  <a:lnTo>
                    <a:pt x="7011640" y="1090013"/>
                  </a:lnTo>
                  <a:lnTo>
                    <a:pt x="7053580" y="1095247"/>
                  </a:lnTo>
                  <a:lnTo>
                    <a:pt x="7095446" y="1094087"/>
                  </a:lnTo>
                  <a:lnTo>
                    <a:pt x="7137431" y="1088628"/>
                  </a:lnTo>
                  <a:lnTo>
                    <a:pt x="7179274" y="1082478"/>
                  </a:lnTo>
                  <a:lnTo>
                    <a:pt x="7220712" y="1079245"/>
                  </a:lnTo>
                  <a:lnTo>
                    <a:pt x="7261423" y="1081893"/>
                  </a:lnTo>
                  <a:lnTo>
                    <a:pt x="7301610" y="1087754"/>
                  </a:lnTo>
                  <a:lnTo>
                    <a:pt x="7341798" y="1092283"/>
                  </a:lnTo>
                  <a:lnTo>
                    <a:pt x="7382509" y="1090929"/>
                  </a:lnTo>
                  <a:lnTo>
                    <a:pt x="7407243" y="1091611"/>
                  </a:lnTo>
                  <a:lnTo>
                    <a:pt x="7445016" y="1093305"/>
                  </a:lnTo>
                  <a:lnTo>
                    <a:pt x="7487135" y="1088854"/>
                  </a:lnTo>
                  <a:lnTo>
                    <a:pt x="7524908" y="1071101"/>
                  </a:lnTo>
                  <a:lnTo>
                    <a:pt x="7549642" y="1032890"/>
                  </a:lnTo>
                  <a:lnTo>
                    <a:pt x="7565268" y="972540"/>
                  </a:lnTo>
                  <a:lnTo>
                    <a:pt x="7580805" y="897024"/>
                  </a:lnTo>
                  <a:lnTo>
                    <a:pt x="7588546" y="854368"/>
                  </a:lnTo>
                  <a:lnTo>
                    <a:pt x="7596269" y="808869"/>
                  </a:lnTo>
                  <a:lnTo>
                    <a:pt x="7603979" y="760842"/>
                  </a:lnTo>
                  <a:lnTo>
                    <a:pt x="7611675" y="710604"/>
                  </a:lnTo>
                  <a:lnTo>
                    <a:pt x="7619361" y="658470"/>
                  </a:lnTo>
                  <a:lnTo>
                    <a:pt x="7627038" y="604756"/>
                  </a:lnTo>
                  <a:lnTo>
                    <a:pt x="7634708" y="549778"/>
                  </a:lnTo>
                  <a:lnTo>
                    <a:pt x="7642373" y="493852"/>
                  </a:lnTo>
                  <a:lnTo>
                    <a:pt x="7650035" y="437295"/>
                  </a:lnTo>
                  <a:lnTo>
                    <a:pt x="7657695" y="380421"/>
                  </a:lnTo>
                  <a:lnTo>
                    <a:pt x="7665356" y="323547"/>
                  </a:lnTo>
                  <a:lnTo>
                    <a:pt x="7673019" y="266990"/>
                  </a:lnTo>
                  <a:lnTo>
                    <a:pt x="7680687" y="211064"/>
                  </a:lnTo>
                  <a:lnTo>
                    <a:pt x="7688361" y="156086"/>
                  </a:lnTo>
                  <a:lnTo>
                    <a:pt x="7696043" y="102372"/>
                  </a:lnTo>
                  <a:lnTo>
                    <a:pt x="7703735" y="50238"/>
                  </a:lnTo>
                  <a:lnTo>
                    <a:pt x="7711440" y="0"/>
                  </a:lnTo>
                </a:path>
              </a:pathLst>
            </a:custGeom>
            <a:ln w="28956">
              <a:solidFill>
                <a:srgbClr val="AAAAAA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58418" y="2734817"/>
              <a:ext cx="504825" cy="0"/>
            </a:xfrm>
            <a:custGeom>
              <a:avLst/>
              <a:gdLst/>
              <a:ahLst/>
              <a:cxnLst/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58418" y="3030473"/>
              <a:ext cx="504825" cy="0"/>
            </a:xfrm>
            <a:custGeom>
              <a:avLst/>
              <a:gdLst/>
              <a:ahLst/>
              <a:cxnLst/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53846" y="3324605"/>
              <a:ext cx="514350" cy="0"/>
            </a:xfrm>
            <a:custGeom>
              <a:avLst/>
              <a:gdLst/>
              <a:ahLst/>
              <a:cxnLst/>
              <a:rect l="l" t="t" r="r" b="b"/>
              <a:pathLst>
                <a:path w="514350">
                  <a:moveTo>
                    <a:pt x="0" y="0"/>
                  </a:moveTo>
                  <a:lnTo>
                    <a:pt x="514350" y="0"/>
                  </a:lnTo>
                </a:path>
              </a:pathLst>
            </a:custGeom>
            <a:ln w="28956">
              <a:solidFill>
                <a:srgbClr val="AAAAAA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92684" y="2432837"/>
            <a:ext cx="248285" cy="2924175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600" spc="-5" dirty="0">
                <a:latin typeface="Tahoma"/>
                <a:cs typeface="Tahoma"/>
              </a:rPr>
              <a:t>40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600" spc="-5" dirty="0">
                <a:latin typeface="Tahoma"/>
                <a:cs typeface="Tahoma"/>
              </a:rPr>
              <a:t>35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600" spc="-5" dirty="0">
                <a:latin typeface="Tahoma"/>
                <a:cs typeface="Tahoma"/>
              </a:rPr>
              <a:t>30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600" spc="-5" dirty="0">
                <a:latin typeface="Tahoma"/>
                <a:cs typeface="Tahoma"/>
              </a:rPr>
              <a:t>25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600" spc="-5" dirty="0">
                <a:latin typeface="Tahoma"/>
                <a:cs typeface="Tahoma"/>
              </a:rPr>
              <a:t>20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600" spc="-5" dirty="0">
                <a:latin typeface="Tahoma"/>
                <a:cs typeface="Tahoma"/>
              </a:rPr>
              <a:t>15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600" spc="-5" dirty="0">
                <a:latin typeface="Tahoma"/>
                <a:cs typeface="Tahoma"/>
              </a:rPr>
              <a:t>10</a:t>
            </a:r>
            <a:endParaRPr sz="1600">
              <a:latin typeface="Tahoma"/>
              <a:cs typeface="Tahoma"/>
            </a:endParaRPr>
          </a:p>
          <a:p>
            <a:pPr marL="123189">
              <a:lnSpc>
                <a:spcPct val="100000"/>
              </a:lnSpc>
              <a:spcBef>
                <a:spcPts val="935"/>
              </a:spcBef>
            </a:pPr>
            <a:r>
              <a:rPr sz="1600" spc="-5" dirty="0">
                <a:latin typeface="Tahoma"/>
                <a:cs typeface="Tahoma"/>
              </a:rPr>
              <a:t>5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0969" y="5288662"/>
            <a:ext cx="8216608" cy="765986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18</a:t>
            </a:r>
          </a:p>
          <a:p>
            <a:pPr marL="45720" marR="5080" indent="28575" algn="r">
              <a:lnSpc>
                <a:spcPts val="2600"/>
              </a:lnSpc>
              <a:spcBef>
                <a:spcPts val="100"/>
              </a:spcBef>
            </a:pPr>
            <a:r>
              <a:rPr sz="1600" spc="-10" dirty="0">
                <a:latin typeface="Tahoma"/>
                <a:cs typeface="Tahoma"/>
              </a:rPr>
              <a:t>M</a:t>
            </a:r>
            <a:r>
              <a:rPr sz="1600" dirty="0">
                <a:latin typeface="Tahoma"/>
                <a:cs typeface="Tahoma"/>
              </a:rPr>
              <a:t>ar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18  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y-</a:t>
            </a:r>
            <a:r>
              <a:rPr sz="1600" dirty="0">
                <a:latin typeface="Tahoma"/>
                <a:cs typeface="Tahoma"/>
              </a:rPr>
              <a:t>18</a:t>
            </a:r>
          </a:p>
          <a:p>
            <a:pPr marR="5715" algn="r">
              <a:lnSpc>
                <a:spcPct val="100000"/>
              </a:lnSpc>
              <a:spcBef>
                <a:spcPts val="465"/>
              </a:spcBef>
            </a:pPr>
            <a:r>
              <a:rPr sz="1600" dirty="0">
                <a:latin typeface="Tahoma"/>
                <a:cs typeface="Tahoma"/>
              </a:rPr>
              <a:t>Tem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18</a:t>
            </a:r>
          </a:p>
          <a:p>
            <a:pPr marL="12700" marR="5080" indent="136525" algn="r">
              <a:lnSpc>
                <a:spcPct val="134700"/>
              </a:lnSpc>
              <a:spcBef>
                <a:spcPts val="40"/>
              </a:spcBef>
            </a:pPr>
            <a:r>
              <a:rPr sz="1600" spc="-5" dirty="0">
                <a:latin typeface="Tahoma"/>
                <a:cs typeface="Tahoma"/>
              </a:rPr>
              <a:t>Eyl-</a:t>
            </a:r>
            <a:r>
              <a:rPr sz="1600" dirty="0">
                <a:latin typeface="Tahoma"/>
                <a:cs typeface="Tahoma"/>
              </a:rPr>
              <a:t>18  Ka</a:t>
            </a:r>
            <a:r>
              <a:rPr sz="1600" spc="-5" dirty="0">
                <a:latin typeface="Tahoma"/>
                <a:cs typeface="Tahoma"/>
              </a:rPr>
              <a:t>s-</a:t>
            </a:r>
            <a:r>
              <a:rPr sz="1600" dirty="0">
                <a:latin typeface="Tahoma"/>
                <a:cs typeface="Tahoma"/>
              </a:rPr>
              <a:t>18  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19  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dirty="0">
                <a:latin typeface="Tahoma"/>
                <a:cs typeface="Tahoma"/>
              </a:rPr>
              <a:t>ar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19  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y-</a:t>
            </a:r>
            <a:r>
              <a:rPr sz="1600" dirty="0">
                <a:latin typeface="Tahoma"/>
                <a:cs typeface="Tahoma"/>
              </a:rPr>
              <a:t>19  Te</a:t>
            </a:r>
            <a:r>
              <a:rPr sz="1600" spc="5" dirty="0">
                <a:latin typeface="Tahoma"/>
                <a:cs typeface="Tahoma"/>
              </a:rPr>
              <a:t>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19  </a:t>
            </a:r>
            <a:r>
              <a:rPr sz="1600" spc="-5" dirty="0">
                <a:latin typeface="Tahoma"/>
                <a:cs typeface="Tahoma"/>
              </a:rPr>
              <a:t>Eyl-</a:t>
            </a:r>
            <a:r>
              <a:rPr sz="1600" dirty="0">
                <a:latin typeface="Tahoma"/>
                <a:cs typeface="Tahoma"/>
              </a:rPr>
              <a:t>19  Ka</a:t>
            </a:r>
            <a:r>
              <a:rPr sz="1600" spc="-5" dirty="0">
                <a:latin typeface="Tahoma"/>
                <a:cs typeface="Tahoma"/>
              </a:rPr>
              <a:t>s-</a:t>
            </a:r>
            <a:r>
              <a:rPr sz="1600" dirty="0">
                <a:latin typeface="Tahoma"/>
                <a:cs typeface="Tahoma"/>
              </a:rPr>
              <a:t>19  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20  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dirty="0">
                <a:latin typeface="Tahoma"/>
                <a:cs typeface="Tahoma"/>
              </a:rPr>
              <a:t>ar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20  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y-</a:t>
            </a:r>
            <a:r>
              <a:rPr sz="1600" dirty="0">
                <a:latin typeface="Tahoma"/>
                <a:cs typeface="Tahoma"/>
              </a:rPr>
              <a:t>20  Te</a:t>
            </a:r>
            <a:r>
              <a:rPr sz="1600" spc="5" dirty="0">
                <a:latin typeface="Tahoma"/>
                <a:cs typeface="Tahoma"/>
              </a:rPr>
              <a:t>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20  </a:t>
            </a:r>
            <a:r>
              <a:rPr sz="1600" spc="-5" dirty="0">
                <a:latin typeface="Tahoma"/>
                <a:cs typeface="Tahoma"/>
              </a:rPr>
              <a:t>Eyl-</a:t>
            </a:r>
            <a:r>
              <a:rPr sz="1600" dirty="0">
                <a:latin typeface="Tahoma"/>
                <a:cs typeface="Tahoma"/>
              </a:rPr>
              <a:t>20  Ka</a:t>
            </a:r>
            <a:r>
              <a:rPr sz="1600" spc="-5" dirty="0">
                <a:latin typeface="Tahoma"/>
                <a:cs typeface="Tahoma"/>
              </a:rPr>
              <a:t>s-</a:t>
            </a:r>
            <a:r>
              <a:rPr sz="1600" dirty="0">
                <a:latin typeface="Tahoma"/>
                <a:cs typeface="Tahoma"/>
              </a:rPr>
              <a:t>20  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21  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dirty="0">
                <a:latin typeface="Tahoma"/>
                <a:cs typeface="Tahoma"/>
              </a:rPr>
              <a:t>ar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21  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y-</a:t>
            </a:r>
            <a:r>
              <a:rPr sz="1600" dirty="0">
                <a:latin typeface="Tahoma"/>
                <a:cs typeface="Tahoma"/>
              </a:rPr>
              <a:t>21  Te</a:t>
            </a:r>
            <a:r>
              <a:rPr sz="1600" spc="5" dirty="0">
                <a:latin typeface="Tahoma"/>
                <a:cs typeface="Tahoma"/>
              </a:rPr>
              <a:t>m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21  </a:t>
            </a:r>
            <a:r>
              <a:rPr sz="1600" spc="-5" dirty="0">
                <a:latin typeface="Tahoma"/>
                <a:cs typeface="Tahoma"/>
              </a:rPr>
              <a:t>Eyl-</a:t>
            </a:r>
            <a:r>
              <a:rPr sz="1600" dirty="0">
                <a:latin typeface="Tahoma"/>
                <a:cs typeface="Tahoma"/>
              </a:rPr>
              <a:t>21  Ka</a:t>
            </a:r>
            <a:r>
              <a:rPr sz="1600" spc="-5" dirty="0">
                <a:latin typeface="Tahoma"/>
                <a:cs typeface="Tahoma"/>
              </a:rPr>
              <a:t>s-</a:t>
            </a:r>
            <a:r>
              <a:rPr sz="1600" dirty="0">
                <a:latin typeface="Tahoma"/>
                <a:cs typeface="Tahoma"/>
              </a:rPr>
              <a:t>21  O</a:t>
            </a:r>
            <a:r>
              <a:rPr sz="1600" spc="-10" dirty="0">
                <a:latin typeface="Tahoma"/>
                <a:cs typeface="Tahoma"/>
              </a:rPr>
              <a:t>c</a:t>
            </a:r>
            <a:r>
              <a:rPr sz="1600" dirty="0">
                <a:latin typeface="Tahoma"/>
                <a:cs typeface="Tahoma"/>
              </a:rPr>
              <a:t>a</a:t>
            </a:r>
            <a:r>
              <a:rPr sz="1600" spc="-5" dirty="0">
                <a:latin typeface="Tahoma"/>
                <a:cs typeface="Tahoma"/>
              </a:rPr>
              <a:t>-</a:t>
            </a:r>
            <a:r>
              <a:rPr sz="1600" dirty="0">
                <a:latin typeface="Tahoma"/>
                <a:cs typeface="Tahoma"/>
              </a:rPr>
              <a:t>22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619503" y="2557170"/>
            <a:ext cx="496570" cy="91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100"/>
              </a:spcBef>
            </a:pPr>
            <a:r>
              <a:rPr sz="1600" spc="-5" dirty="0">
                <a:solidFill>
                  <a:srgbClr val="001F5F"/>
                </a:solidFill>
                <a:latin typeface="Tahoma"/>
                <a:cs typeface="Tahoma"/>
              </a:rPr>
              <a:t>TÜFE  </a:t>
            </a:r>
            <a:r>
              <a:rPr sz="1600" spc="-5" dirty="0">
                <a:solidFill>
                  <a:srgbClr val="C00000"/>
                </a:solidFill>
                <a:latin typeface="Tahoma"/>
                <a:cs typeface="Tahoma"/>
              </a:rPr>
              <a:t>B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600" spc="-5" dirty="0">
                <a:solidFill>
                  <a:srgbClr val="808080"/>
                </a:solidFill>
                <a:latin typeface="Tahoma"/>
                <a:cs typeface="Tahoma"/>
              </a:rPr>
              <a:t>C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22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05000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46757" y="1938908"/>
            <a:ext cx="46501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TÜFE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ve alt kalemler, % değişim, Aralık</a:t>
            </a:r>
            <a:r>
              <a:rPr sz="1600" b="1" spc="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848106"/>
            <a:ext cx="8696325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En yüksek </a:t>
            </a:r>
            <a:r>
              <a:rPr spc="-5" dirty="0"/>
              <a:t>yıllık artış ulaştırma </a:t>
            </a:r>
            <a:r>
              <a:rPr dirty="0"/>
              <a:t>kaleminde </a:t>
            </a:r>
            <a:r>
              <a:rPr spc="-5" dirty="0"/>
              <a:t>gerçekleşti </a:t>
            </a:r>
            <a:r>
              <a:rPr dirty="0"/>
              <a:t>ve </a:t>
            </a:r>
            <a:r>
              <a:rPr spc="-5" dirty="0"/>
              <a:t>%50’yi aştı  </a:t>
            </a:r>
            <a:r>
              <a:rPr sz="1800" b="0" spc="-5" dirty="0">
                <a:latin typeface="Tahoma"/>
                <a:cs typeface="Tahoma"/>
              </a:rPr>
              <a:t>Gıda </a:t>
            </a:r>
            <a:r>
              <a:rPr sz="1800" b="0" dirty="0">
                <a:latin typeface="Tahoma"/>
                <a:cs typeface="Tahoma"/>
              </a:rPr>
              <a:t>ve </a:t>
            </a:r>
            <a:r>
              <a:rPr sz="1800" b="0" spc="-5" dirty="0">
                <a:latin typeface="Tahoma"/>
                <a:cs typeface="Tahoma"/>
              </a:rPr>
              <a:t>alkolsüz içecekler, mobilya </a:t>
            </a:r>
            <a:r>
              <a:rPr sz="1800" b="0" dirty="0">
                <a:latin typeface="Tahoma"/>
                <a:cs typeface="Tahoma"/>
              </a:rPr>
              <a:t>ve ev aletleri </a:t>
            </a:r>
            <a:r>
              <a:rPr sz="1800" b="0" spc="-5" dirty="0">
                <a:latin typeface="Tahoma"/>
                <a:cs typeface="Tahoma"/>
              </a:rPr>
              <a:t>ile lokanta </a:t>
            </a:r>
            <a:r>
              <a:rPr sz="1800" b="0" dirty="0">
                <a:latin typeface="Tahoma"/>
                <a:cs typeface="Tahoma"/>
              </a:rPr>
              <a:t>ve </a:t>
            </a:r>
            <a:r>
              <a:rPr sz="1800" b="0" spc="-5" dirty="0">
                <a:latin typeface="Tahoma"/>
                <a:cs typeface="Tahoma"/>
              </a:rPr>
              <a:t>oteller kalemlerinde  artışlar </a:t>
            </a:r>
            <a:r>
              <a:rPr sz="1800" b="0" dirty="0">
                <a:latin typeface="Tahoma"/>
                <a:cs typeface="Tahoma"/>
              </a:rPr>
              <a:t>%40’ın</a:t>
            </a:r>
            <a:r>
              <a:rPr sz="1800" b="0" spc="5" dirty="0">
                <a:latin typeface="Tahoma"/>
                <a:cs typeface="Tahoma"/>
              </a:rPr>
              <a:t> </a:t>
            </a:r>
            <a:r>
              <a:rPr sz="1800" b="0" spc="-5" dirty="0">
                <a:latin typeface="Tahoma"/>
                <a:cs typeface="Tahoma"/>
              </a:rPr>
              <a:t>üzerinde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23</a:t>
            </a:r>
            <a:endParaRPr sz="14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51573" y="2386838"/>
          <a:ext cx="7771129" cy="3885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0125"/>
                <a:gridCol w="1475104"/>
                <a:gridCol w="1485900"/>
              </a:tblGrid>
              <a:tr h="247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Yıllık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artış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159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Aylık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artış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159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Genel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36,08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13,58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62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Gıda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 Alkolsüz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İçecekler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43,80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15,99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Alkollü İçecekler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</a:t>
                      </a:r>
                      <a:r>
                        <a:rPr sz="1400" b="1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Tütün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20,02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11,21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Giyim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Ayakkabı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20,13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30" dirty="0">
                          <a:latin typeface="Tahoma"/>
                          <a:cs typeface="Tahoma"/>
                        </a:rPr>
                        <a:t>7,35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9907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Konut, Su, Elektrik, 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Gaz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 Diğer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Yakıtlar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81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28,57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4,56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543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Mobilya, Ev Aletleri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Ev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Bakım</a:t>
                      </a:r>
                      <a:r>
                        <a:rPr sz="1400" b="1" spc="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Hizmetleri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40,95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16,54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Sağlık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20,52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3,55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Ulaştırma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53,66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28,49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Haberleşme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10" dirty="0">
                          <a:latin typeface="Tahoma"/>
                          <a:cs typeface="Tahoma"/>
                        </a:rPr>
                        <a:t>8,76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3,65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62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Eğlence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Kültür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25,46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10,17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69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Eğitim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25" dirty="0">
                          <a:latin typeface="Tahoma"/>
                          <a:cs typeface="Tahoma"/>
                        </a:rPr>
                        <a:t>17,23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0,13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52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Lokanta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Oteller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40,85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9,81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52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Çeşitli Mal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</a:t>
                      </a:r>
                      <a:r>
                        <a:rPr sz="1400" b="1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Hizmetler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35,37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-10" dirty="0">
                          <a:latin typeface="Tahoma"/>
                          <a:cs typeface="Tahoma"/>
                        </a:rPr>
                        <a:t>13,71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3487" y="6570674"/>
            <a:ext cx="2561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56460"/>
            <a:ext cx="9135110" cy="338455"/>
          </a:xfrm>
          <a:custGeom>
            <a:avLst/>
            <a:gdLst/>
            <a:ahLst/>
            <a:cxnLst/>
            <a:rect l="l" t="t" r="r" b="b"/>
            <a:pathLst>
              <a:path w="9135110" h="338455">
                <a:moveTo>
                  <a:pt x="9134856" y="0"/>
                </a:moveTo>
                <a:lnTo>
                  <a:pt x="0" y="0"/>
                </a:lnTo>
                <a:lnTo>
                  <a:pt x="0" y="338327"/>
                </a:lnTo>
                <a:lnTo>
                  <a:pt x="9134856" y="338327"/>
                </a:lnTo>
                <a:lnTo>
                  <a:pt x="913485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5458" y="2190114"/>
            <a:ext cx="61175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Yİ-ÜFE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ve imalat, yıllık % değişim,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2018 - Aralık</a:t>
            </a:r>
            <a:r>
              <a:rPr sz="160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90" y="6598107"/>
            <a:ext cx="25615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TÜİK, </a:t>
            </a:r>
            <a:r>
              <a:rPr sz="1200" spc="-15" dirty="0">
                <a:latin typeface="Tahoma"/>
                <a:cs typeface="Tahoma"/>
              </a:rPr>
              <a:t>TEPAV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2524" y="2827020"/>
            <a:ext cx="8542020" cy="2573020"/>
            <a:chOff x="382524" y="2827020"/>
            <a:chExt cx="8542020" cy="2573020"/>
          </a:xfrm>
        </p:grpSpPr>
        <p:sp>
          <p:nvSpPr>
            <p:cNvPr id="6" name="object 6"/>
            <p:cNvSpPr/>
            <p:nvPr/>
          </p:nvSpPr>
          <p:spPr>
            <a:xfrm>
              <a:off x="480060" y="5004816"/>
              <a:ext cx="99060" cy="390525"/>
            </a:xfrm>
            <a:custGeom>
              <a:avLst/>
              <a:gdLst/>
              <a:ahLst/>
              <a:cxnLst/>
              <a:rect l="l" t="t" r="r" b="b"/>
              <a:pathLst>
                <a:path w="99059" h="390525">
                  <a:moveTo>
                    <a:pt x="99060" y="0"/>
                  </a:moveTo>
                  <a:lnTo>
                    <a:pt x="0" y="0"/>
                  </a:lnTo>
                  <a:lnTo>
                    <a:pt x="0" y="390143"/>
                  </a:lnTo>
                  <a:lnTo>
                    <a:pt x="99060" y="390143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2524" y="2831592"/>
              <a:ext cx="59690" cy="2563495"/>
            </a:xfrm>
            <a:custGeom>
              <a:avLst/>
              <a:gdLst/>
              <a:ahLst/>
              <a:cxnLst/>
              <a:rect l="l" t="t" r="r" b="b"/>
              <a:pathLst>
                <a:path w="59690" h="2563495">
                  <a:moveTo>
                    <a:pt x="59435" y="2563368"/>
                  </a:moveTo>
                  <a:lnTo>
                    <a:pt x="59435" y="0"/>
                  </a:lnTo>
                </a:path>
                <a:path w="59690" h="2563495">
                  <a:moveTo>
                    <a:pt x="0" y="2563368"/>
                  </a:moveTo>
                  <a:lnTo>
                    <a:pt x="59435" y="2563368"/>
                  </a:lnTo>
                </a:path>
                <a:path w="59690" h="2563495">
                  <a:moveTo>
                    <a:pt x="0" y="2241804"/>
                  </a:moveTo>
                  <a:lnTo>
                    <a:pt x="59435" y="2241804"/>
                  </a:lnTo>
                </a:path>
                <a:path w="59690" h="2563495">
                  <a:moveTo>
                    <a:pt x="0" y="1921764"/>
                  </a:moveTo>
                  <a:lnTo>
                    <a:pt x="59435" y="1921764"/>
                  </a:lnTo>
                </a:path>
                <a:path w="59690" h="2563495">
                  <a:moveTo>
                    <a:pt x="0" y="1601724"/>
                  </a:moveTo>
                  <a:lnTo>
                    <a:pt x="59435" y="1601724"/>
                  </a:lnTo>
                </a:path>
                <a:path w="59690" h="2563495">
                  <a:moveTo>
                    <a:pt x="0" y="1281684"/>
                  </a:moveTo>
                  <a:lnTo>
                    <a:pt x="59435" y="1281684"/>
                  </a:lnTo>
                </a:path>
                <a:path w="59690" h="2563495">
                  <a:moveTo>
                    <a:pt x="0" y="961644"/>
                  </a:moveTo>
                  <a:lnTo>
                    <a:pt x="59435" y="961644"/>
                  </a:lnTo>
                </a:path>
                <a:path w="59690" h="2563495">
                  <a:moveTo>
                    <a:pt x="0" y="641604"/>
                  </a:moveTo>
                  <a:lnTo>
                    <a:pt x="59435" y="641604"/>
                  </a:lnTo>
                </a:path>
                <a:path w="59690" h="2563495">
                  <a:moveTo>
                    <a:pt x="0" y="320040"/>
                  </a:moveTo>
                  <a:lnTo>
                    <a:pt x="59435" y="320040"/>
                  </a:lnTo>
                </a:path>
                <a:path w="59690" h="2563495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6844" y="2836163"/>
              <a:ext cx="8228330" cy="2559050"/>
            </a:xfrm>
            <a:custGeom>
              <a:avLst/>
              <a:gdLst/>
              <a:ahLst/>
              <a:cxnLst/>
              <a:rect l="l" t="t" r="r" b="b"/>
              <a:pathLst>
                <a:path w="8228330" h="2559050">
                  <a:moveTo>
                    <a:pt x="99060" y="2118360"/>
                  </a:moveTo>
                  <a:lnTo>
                    <a:pt x="0" y="2118360"/>
                  </a:lnTo>
                  <a:lnTo>
                    <a:pt x="0" y="2558796"/>
                  </a:lnTo>
                  <a:lnTo>
                    <a:pt x="99060" y="2558796"/>
                  </a:lnTo>
                  <a:lnTo>
                    <a:pt x="99060" y="2118360"/>
                  </a:lnTo>
                  <a:close/>
                </a:path>
                <a:path w="8228330" h="2559050">
                  <a:moveTo>
                    <a:pt x="275844" y="2100072"/>
                  </a:moveTo>
                  <a:lnTo>
                    <a:pt x="176784" y="2100072"/>
                  </a:lnTo>
                  <a:lnTo>
                    <a:pt x="176784" y="2558796"/>
                  </a:lnTo>
                  <a:lnTo>
                    <a:pt x="275844" y="2558796"/>
                  </a:lnTo>
                  <a:lnTo>
                    <a:pt x="275844" y="2100072"/>
                  </a:lnTo>
                  <a:close/>
                </a:path>
                <a:path w="8228330" h="2559050">
                  <a:moveTo>
                    <a:pt x="452628" y="2034540"/>
                  </a:moveTo>
                  <a:lnTo>
                    <a:pt x="353568" y="2034540"/>
                  </a:lnTo>
                  <a:lnTo>
                    <a:pt x="353568" y="2558796"/>
                  </a:lnTo>
                  <a:lnTo>
                    <a:pt x="452628" y="2558796"/>
                  </a:lnTo>
                  <a:lnTo>
                    <a:pt x="452628" y="2034540"/>
                  </a:lnTo>
                  <a:close/>
                </a:path>
                <a:path w="8228330" h="2559050">
                  <a:moveTo>
                    <a:pt x="629412" y="1912620"/>
                  </a:moveTo>
                  <a:lnTo>
                    <a:pt x="530352" y="1912620"/>
                  </a:lnTo>
                  <a:lnTo>
                    <a:pt x="530352" y="2558796"/>
                  </a:lnTo>
                  <a:lnTo>
                    <a:pt x="629412" y="2558796"/>
                  </a:lnTo>
                  <a:lnTo>
                    <a:pt x="629412" y="1912620"/>
                  </a:lnTo>
                  <a:close/>
                </a:path>
                <a:path w="8228330" h="2559050">
                  <a:moveTo>
                    <a:pt x="806196" y="1798320"/>
                  </a:moveTo>
                  <a:lnTo>
                    <a:pt x="707136" y="1798320"/>
                  </a:lnTo>
                  <a:lnTo>
                    <a:pt x="707136" y="2558796"/>
                  </a:lnTo>
                  <a:lnTo>
                    <a:pt x="806196" y="2558796"/>
                  </a:lnTo>
                  <a:lnTo>
                    <a:pt x="806196" y="1798320"/>
                  </a:lnTo>
                  <a:close/>
                </a:path>
                <a:path w="8228330" h="2559050">
                  <a:moveTo>
                    <a:pt x="982980" y="1757172"/>
                  </a:moveTo>
                  <a:lnTo>
                    <a:pt x="883920" y="1757172"/>
                  </a:lnTo>
                  <a:lnTo>
                    <a:pt x="883920" y="2558796"/>
                  </a:lnTo>
                  <a:lnTo>
                    <a:pt x="982980" y="2558796"/>
                  </a:lnTo>
                  <a:lnTo>
                    <a:pt x="982980" y="1757172"/>
                  </a:lnTo>
                  <a:close/>
                </a:path>
                <a:path w="8228330" h="2559050">
                  <a:moveTo>
                    <a:pt x="1159764" y="1528572"/>
                  </a:moveTo>
                  <a:lnTo>
                    <a:pt x="1060704" y="1528572"/>
                  </a:lnTo>
                  <a:lnTo>
                    <a:pt x="1060704" y="2558796"/>
                  </a:lnTo>
                  <a:lnTo>
                    <a:pt x="1159764" y="2558796"/>
                  </a:lnTo>
                  <a:lnTo>
                    <a:pt x="1159764" y="1528572"/>
                  </a:lnTo>
                  <a:close/>
                </a:path>
                <a:path w="8228330" h="2559050">
                  <a:moveTo>
                    <a:pt x="1336548" y="1080516"/>
                  </a:moveTo>
                  <a:lnTo>
                    <a:pt x="1237488" y="1080516"/>
                  </a:lnTo>
                  <a:lnTo>
                    <a:pt x="1237488" y="2558796"/>
                  </a:lnTo>
                  <a:lnTo>
                    <a:pt x="1336548" y="2558796"/>
                  </a:lnTo>
                  <a:lnTo>
                    <a:pt x="1336548" y="1080516"/>
                  </a:lnTo>
                  <a:close/>
                </a:path>
                <a:path w="8228330" h="2559050">
                  <a:moveTo>
                    <a:pt x="1513332" y="1117092"/>
                  </a:moveTo>
                  <a:lnTo>
                    <a:pt x="1414272" y="1117092"/>
                  </a:lnTo>
                  <a:lnTo>
                    <a:pt x="1414272" y="2558796"/>
                  </a:lnTo>
                  <a:lnTo>
                    <a:pt x="1513332" y="2558796"/>
                  </a:lnTo>
                  <a:lnTo>
                    <a:pt x="1513332" y="1117092"/>
                  </a:lnTo>
                  <a:close/>
                </a:path>
                <a:path w="8228330" h="2559050">
                  <a:moveTo>
                    <a:pt x="1690116" y="1324356"/>
                  </a:moveTo>
                  <a:lnTo>
                    <a:pt x="1591056" y="1324356"/>
                  </a:lnTo>
                  <a:lnTo>
                    <a:pt x="1591056" y="2558796"/>
                  </a:lnTo>
                  <a:lnTo>
                    <a:pt x="1690116" y="2558796"/>
                  </a:lnTo>
                  <a:lnTo>
                    <a:pt x="1690116" y="1324356"/>
                  </a:lnTo>
                  <a:close/>
                </a:path>
                <a:path w="8228330" h="2559050">
                  <a:moveTo>
                    <a:pt x="1865376" y="1481328"/>
                  </a:moveTo>
                  <a:lnTo>
                    <a:pt x="1767840" y="1481328"/>
                  </a:lnTo>
                  <a:lnTo>
                    <a:pt x="1767840" y="2558796"/>
                  </a:lnTo>
                  <a:lnTo>
                    <a:pt x="1865376" y="2558796"/>
                  </a:lnTo>
                  <a:lnTo>
                    <a:pt x="1865376" y="1481328"/>
                  </a:lnTo>
                  <a:close/>
                </a:path>
                <a:path w="8228330" h="2559050">
                  <a:moveTo>
                    <a:pt x="2042160" y="1504188"/>
                  </a:moveTo>
                  <a:lnTo>
                    <a:pt x="1944624" y="1504188"/>
                  </a:lnTo>
                  <a:lnTo>
                    <a:pt x="1944624" y="2558796"/>
                  </a:lnTo>
                  <a:lnTo>
                    <a:pt x="2042160" y="2558796"/>
                  </a:lnTo>
                  <a:lnTo>
                    <a:pt x="2042160" y="1504188"/>
                  </a:lnTo>
                  <a:close/>
                </a:path>
                <a:path w="8228330" h="2559050">
                  <a:moveTo>
                    <a:pt x="2218944" y="1610868"/>
                  </a:moveTo>
                  <a:lnTo>
                    <a:pt x="2121408" y="1610868"/>
                  </a:lnTo>
                  <a:lnTo>
                    <a:pt x="2121408" y="2558796"/>
                  </a:lnTo>
                  <a:lnTo>
                    <a:pt x="2218944" y="2558796"/>
                  </a:lnTo>
                  <a:lnTo>
                    <a:pt x="2218944" y="1610868"/>
                  </a:lnTo>
                  <a:close/>
                </a:path>
                <a:path w="8228330" h="2559050">
                  <a:moveTo>
                    <a:pt x="2395728" y="1609344"/>
                  </a:moveTo>
                  <a:lnTo>
                    <a:pt x="2298192" y="1609344"/>
                  </a:lnTo>
                  <a:lnTo>
                    <a:pt x="2298192" y="2558796"/>
                  </a:lnTo>
                  <a:lnTo>
                    <a:pt x="2395728" y="2558796"/>
                  </a:lnTo>
                  <a:lnTo>
                    <a:pt x="2395728" y="1609344"/>
                  </a:lnTo>
                  <a:close/>
                </a:path>
                <a:path w="8228330" h="2559050">
                  <a:moveTo>
                    <a:pt x="2572512" y="1594104"/>
                  </a:moveTo>
                  <a:lnTo>
                    <a:pt x="2474976" y="1594104"/>
                  </a:lnTo>
                  <a:lnTo>
                    <a:pt x="2474976" y="2558796"/>
                  </a:lnTo>
                  <a:lnTo>
                    <a:pt x="2572512" y="2558796"/>
                  </a:lnTo>
                  <a:lnTo>
                    <a:pt x="2572512" y="1594104"/>
                  </a:lnTo>
                  <a:close/>
                </a:path>
                <a:path w="8228330" h="2559050">
                  <a:moveTo>
                    <a:pt x="2749296" y="1638300"/>
                  </a:moveTo>
                  <a:lnTo>
                    <a:pt x="2651747" y="1638300"/>
                  </a:lnTo>
                  <a:lnTo>
                    <a:pt x="2651747" y="2558796"/>
                  </a:lnTo>
                  <a:lnTo>
                    <a:pt x="2749296" y="2558796"/>
                  </a:lnTo>
                  <a:lnTo>
                    <a:pt x="2749296" y="1638300"/>
                  </a:lnTo>
                  <a:close/>
                </a:path>
                <a:path w="8228330" h="2559050">
                  <a:moveTo>
                    <a:pt x="2926080" y="1755648"/>
                  </a:moveTo>
                  <a:lnTo>
                    <a:pt x="2828544" y="1755648"/>
                  </a:lnTo>
                  <a:lnTo>
                    <a:pt x="2828544" y="2558796"/>
                  </a:lnTo>
                  <a:lnTo>
                    <a:pt x="2926080" y="2558796"/>
                  </a:lnTo>
                  <a:lnTo>
                    <a:pt x="2926080" y="1755648"/>
                  </a:lnTo>
                  <a:close/>
                </a:path>
                <a:path w="8228330" h="2559050">
                  <a:moveTo>
                    <a:pt x="3102864" y="1863852"/>
                  </a:moveTo>
                  <a:lnTo>
                    <a:pt x="3005328" y="1863852"/>
                  </a:lnTo>
                  <a:lnTo>
                    <a:pt x="3005328" y="2558796"/>
                  </a:lnTo>
                  <a:lnTo>
                    <a:pt x="3102864" y="2558796"/>
                  </a:lnTo>
                  <a:lnTo>
                    <a:pt x="3102864" y="1863852"/>
                  </a:lnTo>
                  <a:close/>
                </a:path>
                <a:path w="8228330" h="2559050">
                  <a:moveTo>
                    <a:pt x="3279648" y="2127504"/>
                  </a:moveTo>
                  <a:lnTo>
                    <a:pt x="3182112" y="2127504"/>
                  </a:lnTo>
                  <a:lnTo>
                    <a:pt x="3182112" y="2558796"/>
                  </a:lnTo>
                  <a:lnTo>
                    <a:pt x="3279648" y="2558796"/>
                  </a:lnTo>
                  <a:lnTo>
                    <a:pt x="3279648" y="2127504"/>
                  </a:lnTo>
                  <a:close/>
                </a:path>
                <a:path w="8228330" h="2559050">
                  <a:moveTo>
                    <a:pt x="3456432" y="2479548"/>
                  </a:moveTo>
                  <a:lnTo>
                    <a:pt x="3358896" y="2479548"/>
                  </a:lnTo>
                  <a:lnTo>
                    <a:pt x="3358896" y="2558796"/>
                  </a:lnTo>
                  <a:lnTo>
                    <a:pt x="3456432" y="2558796"/>
                  </a:lnTo>
                  <a:lnTo>
                    <a:pt x="3456432" y="2479548"/>
                  </a:lnTo>
                  <a:close/>
                </a:path>
                <a:path w="8228330" h="2559050">
                  <a:moveTo>
                    <a:pt x="3633216" y="2503932"/>
                  </a:moveTo>
                  <a:lnTo>
                    <a:pt x="3535680" y="2503932"/>
                  </a:lnTo>
                  <a:lnTo>
                    <a:pt x="3535680" y="2558796"/>
                  </a:lnTo>
                  <a:lnTo>
                    <a:pt x="3633216" y="2558796"/>
                  </a:lnTo>
                  <a:lnTo>
                    <a:pt x="3633216" y="2503932"/>
                  </a:lnTo>
                  <a:close/>
                </a:path>
                <a:path w="8228330" h="2559050">
                  <a:moveTo>
                    <a:pt x="3810000" y="2421636"/>
                  </a:moveTo>
                  <a:lnTo>
                    <a:pt x="3712464" y="2421636"/>
                  </a:lnTo>
                  <a:lnTo>
                    <a:pt x="3712464" y="2558796"/>
                  </a:lnTo>
                  <a:lnTo>
                    <a:pt x="3810000" y="2558796"/>
                  </a:lnTo>
                  <a:lnTo>
                    <a:pt x="3810000" y="2421636"/>
                  </a:lnTo>
                  <a:close/>
                </a:path>
                <a:path w="8228330" h="2559050">
                  <a:moveTo>
                    <a:pt x="3986784" y="2322576"/>
                  </a:moveTo>
                  <a:lnTo>
                    <a:pt x="3889248" y="2322576"/>
                  </a:lnTo>
                  <a:lnTo>
                    <a:pt x="3889248" y="2558796"/>
                  </a:lnTo>
                  <a:lnTo>
                    <a:pt x="3986784" y="2558796"/>
                  </a:lnTo>
                  <a:lnTo>
                    <a:pt x="3986784" y="2322576"/>
                  </a:lnTo>
                  <a:close/>
                </a:path>
                <a:path w="8228330" h="2559050">
                  <a:moveTo>
                    <a:pt x="4163568" y="2275332"/>
                  </a:moveTo>
                  <a:lnTo>
                    <a:pt x="4066032" y="2275332"/>
                  </a:lnTo>
                  <a:lnTo>
                    <a:pt x="4066032" y="2558796"/>
                  </a:lnTo>
                  <a:lnTo>
                    <a:pt x="4163568" y="2558796"/>
                  </a:lnTo>
                  <a:lnTo>
                    <a:pt x="4163568" y="2275332"/>
                  </a:lnTo>
                  <a:close/>
                </a:path>
                <a:path w="8228330" h="2559050">
                  <a:moveTo>
                    <a:pt x="4340352" y="2261616"/>
                  </a:moveTo>
                  <a:lnTo>
                    <a:pt x="4242816" y="2261616"/>
                  </a:lnTo>
                  <a:lnTo>
                    <a:pt x="4242816" y="2558796"/>
                  </a:lnTo>
                  <a:lnTo>
                    <a:pt x="4340352" y="2558796"/>
                  </a:lnTo>
                  <a:lnTo>
                    <a:pt x="4340352" y="2261616"/>
                  </a:lnTo>
                  <a:close/>
                </a:path>
                <a:path w="8228330" h="2559050">
                  <a:moveTo>
                    <a:pt x="4517136" y="2286000"/>
                  </a:moveTo>
                  <a:lnTo>
                    <a:pt x="4419600" y="2286000"/>
                  </a:lnTo>
                  <a:lnTo>
                    <a:pt x="4419600" y="2558796"/>
                  </a:lnTo>
                  <a:lnTo>
                    <a:pt x="4517136" y="2558796"/>
                  </a:lnTo>
                  <a:lnTo>
                    <a:pt x="4517136" y="2286000"/>
                  </a:lnTo>
                  <a:close/>
                </a:path>
                <a:path w="8228330" h="2559050">
                  <a:moveTo>
                    <a:pt x="4693920" y="2343912"/>
                  </a:moveTo>
                  <a:lnTo>
                    <a:pt x="4596384" y="2343912"/>
                  </a:lnTo>
                  <a:lnTo>
                    <a:pt x="4596384" y="2558796"/>
                  </a:lnTo>
                  <a:lnTo>
                    <a:pt x="4693920" y="2558796"/>
                  </a:lnTo>
                  <a:lnTo>
                    <a:pt x="4693920" y="2343912"/>
                  </a:lnTo>
                  <a:close/>
                </a:path>
                <a:path w="8228330" h="2559050">
                  <a:moveTo>
                    <a:pt x="4870704" y="2380488"/>
                  </a:moveTo>
                  <a:lnTo>
                    <a:pt x="4773168" y="2380488"/>
                  </a:lnTo>
                  <a:lnTo>
                    <a:pt x="4773168" y="2558796"/>
                  </a:lnTo>
                  <a:lnTo>
                    <a:pt x="4870704" y="2558796"/>
                  </a:lnTo>
                  <a:lnTo>
                    <a:pt x="4870704" y="2380488"/>
                  </a:lnTo>
                  <a:close/>
                </a:path>
                <a:path w="8228330" h="2559050">
                  <a:moveTo>
                    <a:pt x="5047488" y="2360676"/>
                  </a:moveTo>
                  <a:lnTo>
                    <a:pt x="4949952" y="2360676"/>
                  </a:lnTo>
                  <a:lnTo>
                    <a:pt x="4949952" y="2558796"/>
                  </a:lnTo>
                  <a:lnTo>
                    <a:pt x="5047488" y="2558796"/>
                  </a:lnTo>
                  <a:lnTo>
                    <a:pt x="5047488" y="2360676"/>
                  </a:lnTo>
                  <a:close/>
                </a:path>
                <a:path w="8228330" h="2559050">
                  <a:moveTo>
                    <a:pt x="5224272" y="2292096"/>
                  </a:moveTo>
                  <a:lnTo>
                    <a:pt x="5126736" y="2292096"/>
                  </a:lnTo>
                  <a:lnTo>
                    <a:pt x="5126736" y="2558796"/>
                  </a:lnTo>
                  <a:lnTo>
                    <a:pt x="5224272" y="2558796"/>
                  </a:lnTo>
                  <a:lnTo>
                    <a:pt x="5224272" y="2292096"/>
                  </a:lnTo>
                  <a:close/>
                </a:path>
                <a:path w="8228330" h="2559050">
                  <a:moveTo>
                    <a:pt x="5401056" y="2188464"/>
                  </a:moveTo>
                  <a:lnTo>
                    <a:pt x="5301996" y="2188464"/>
                  </a:lnTo>
                  <a:lnTo>
                    <a:pt x="5301996" y="2558796"/>
                  </a:lnTo>
                  <a:lnTo>
                    <a:pt x="5401056" y="2558796"/>
                  </a:lnTo>
                  <a:lnTo>
                    <a:pt x="5401056" y="2188464"/>
                  </a:lnTo>
                  <a:close/>
                </a:path>
                <a:path w="8228330" h="2559050">
                  <a:moveTo>
                    <a:pt x="5577840" y="2098548"/>
                  </a:moveTo>
                  <a:lnTo>
                    <a:pt x="5478780" y="2098548"/>
                  </a:lnTo>
                  <a:lnTo>
                    <a:pt x="5478780" y="2558796"/>
                  </a:lnTo>
                  <a:lnTo>
                    <a:pt x="5577840" y="2558796"/>
                  </a:lnTo>
                  <a:lnTo>
                    <a:pt x="5577840" y="2098548"/>
                  </a:lnTo>
                  <a:close/>
                </a:path>
                <a:path w="8228330" h="2559050">
                  <a:moveTo>
                    <a:pt x="5754624" y="1975104"/>
                  </a:moveTo>
                  <a:lnTo>
                    <a:pt x="5655564" y="1975104"/>
                  </a:lnTo>
                  <a:lnTo>
                    <a:pt x="5655564" y="2558796"/>
                  </a:lnTo>
                  <a:lnTo>
                    <a:pt x="5754624" y="2558796"/>
                  </a:lnTo>
                  <a:lnTo>
                    <a:pt x="5754624" y="1975104"/>
                  </a:lnTo>
                  <a:close/>
                </a:path>
                <a:path w="8228330" h="2559050">
                  <a:moveTo>
                    <a:pt x="5931408" y="1818132"/>
                  </a:moveTo>
                  <a:lnTo>
                    <a:pt x="5832348" y="1818132"/>
                  </a:lnTo>
                  <a:lnTo>
                    <a:pt x="5832348" y="2558796"/>
                  </a:lnTo>
                  <a:lnTo>
                    <a:pt x="5931408" y="2558796"/>
                  </a:lnTo>
                  <a:lnTo>
                    <a:pt x="5931408" y="1818132"/>
                  </a:lnTo>
                  <a:close/>
                </a:path>
                <a:path w="8228330" h="2559050">
                  <a:moveTo>
                    <a:pt x="6108192" y="1752600"/>
                  </a:moveTo>
                  <a:lnTo>
                    <a:pt x="6009132" y="1752600"/>
                  </a:lnTo>
                  <a:lnTo>
                    <a:pt x="6009132" y="2558796"/>
                  </a:lnTo>
                  <a:lnTo>
                    <a:pt x="6108192" y="2558796"/>
                  </a:lnTo>
                  <a:lnTo>
                    <a:pt x="6108192" y="1752600"/>
                  </a:lnTo>
                  <a:close/>
                </a:path>
                <a:path w="8228330" h="2559050">
                  <a:moveTo>
                    <a:pt x="6284976" y="1720596"/>
                  </a:moveTo>
                  <a:lnTo>
                    <a:pt x="6185916" y="1720596"/>
                  </a:lnTo>
                  <a:lnTo>
                    <a:pt x="6185916" y="2558796"/>
                  </a:lnTo>
                  <a:lnTo>
                    <a:pt x="6284976" y="2558796"/>
                  </a:lnTo>
                  <a:lnTo>
                    <a:pt x="6284976" y="1720596"/>
                  </a:lnTo>
                  <a:close/>
                </a:path>
                <a:path w="8228330" h="2559050">
                  <a:moveTo>
                    <a:pt x="6461760" y="1690116"/>
                  </a:moveTo>
                  <a:lnTo>
                    <a:pt x="6362700" y="1690116"/>
                  </a:lnTo>
                  <a:lnTo>
                    <a:pt x="6362700" y="2558796"/>
                  </a:lnTo>
                  <a:lnTo>
                    <a:pt x="6461760" y="2558796"/>
                  </a:lnTo>
                  <a:lnTo>
                    <a:pt x="6461760" y="1690116"/>
                  </a:lnTo>
                  <a:close/>
                </a:path>
                <a:path w="8228330" h="2559050">
                  <a:moveTo>
                    <a:pt x="6638544" y="1559052"/>
                  </a:moveTo>
                  <a:lnTo>
                    <a:pt x="6539484" y="1559052"/>
                  </a:lnTo>
                  <a:lnTo>
                    <a:pt x="6539484" y="2558796"/>
                  </a:lnTo>
                  <a:lnTo>
                    <a:pt x="6638544" y="2558796"/>
                  </a:lnTo>
                  <a:lnTo>
                    <a:pt x="6638544" y="1559052"/>
                  </a:lnTo>
                  <a:close/>
                </a:path>
                <a:path w="8228330" h="2559050">
                  <a:moveTo>
                    <a:pt x="6815328" y="1431036"/>
                  </a:moveTo>
                  <a:lnTo>
                    <a:pt x="6716268" y="1431036"/>
                  </a:lnTo>
                  <a:lnTo>
                    <a:pt x="6716268" y="2558796"/>
                  </a:lnTo>
                  <a:lnTo>
                    <a:pt x="6815328" y="2558796"/>
                  </a:lnTo>
                  <a:lnTo>
                    <a:pt x="6815328" y="1431036"/>
                  </a:lnTo>
                  <a:close/>
                </a:path>
                <a:path w="8228330" h="2559050">
                  <a:moveTo>
                    <a:pt x="6992112" y="1330452"/>
                  </a:moveTo>
                  <a:lnTo>
                    <a:pt x="6893052" y="1330452"/>
                  </a:lnTo>
                  <a:lnTo>
                    <a:pt x="6893052" y="2558796"/>
                  </a:lnTo>
                  <a:lnTo>
                    <a:pt x="6992112" y="2558796"/>
                  </a:lnTo>
                  <a:lnTo>
                    <a:pt x="6992112" y="1330452"/>
                  </a:lnTo>
                  <a:close/>
                </a:path>
                <a:path w="8228330" h="2559050">
                  <a:moveTo>
                    <a:pt x="7168896" y="1184148"/>
                  </a:moveTo>
                  <a:lnTo>
                    <a:pt x="7069836" y="1184148"/>
                  </a:lnTo>
                  <a:lnTo>
                    <a:pt x="7069836" y="2558796"/>
                  </a:lnTo>
                  <a:lnTo>
                    <a:pt x="7168896" y="2558796"/>
                  </a:lnTo>
                  <a:lnTo>
                    <a:pt x="7168896" y="1184148"/>
                  </a:lnTo>
                  <a:close/>
                </a:path>
                <a:path w="8228330" h="2559050">
                  <a:moveTo>
                    <a:pt x="7345680" y="1120140"/>
                  </a:moveTo>
                  <a:lnTo>
                    <a:pt x="7246620" y="1120140"/>
                  </a:lnTo>
                  <a:lnTo>
                    <a:pt x="7246620" y="2558796"/>
                  </a:lnTo>
                  <a:lnTo>
                    <a:pt x="7345680" y="2558796"/>
                  </a:lnTo>
                  <a:lnTo>
                    <a:pt x="7345680" y="1120140"/>
                  </a:lnTo>
                  <a:close/>
                </a:path>
                <a:path w="8228330" h="2559050">
                  <a:moveTo>
                    <a:pt x="7522464" y="1100328"/>
                  </a:moveTo>
                  <a:lnTo>
                    <a:pt x="7423404" y="1100328"/>
                  </a:lnTo>
                  <a:lnTo>
                    <a:pt x="7423404" y="2558796"/>
                  </a:lnTo>
                  <a:lnTo>
                    <a:pt x="7522464" y="2558796"/>
                  </a:lnTo>
                  <a:lnTo>
                    <a:pt x="7522464" y="1100328"/>
                  </a:lnTo>
                  <a:close/>
                </a:path>
                <a:path w="8228330" h="2559050">
                  <a:moveTo>
                    <a:pt x="7699248" y="1150620"/>
                  </a:moveTo>
                  <a:lnTo>
                    <a:pt x="7600188" y="1150620"/>
                  </a:lnTo>
                  <a:lnTo>
                    <a:pt x="7600188" y="2558796"/>
                  </a:lnTo>
                  <a:lnTo>
                    <a:pt x="7699248" y="2558796"/>
                  </a:lnTo>
                  <a:lnTo>
                    <a:pt x="7699248" y="1150620"/>
                  </a:lnTo>
                  <a:close/>
                </a:path>
                <a:path w="8228330" h="2559050">
                  <a:moveTo>
                    <a:pt x="7876032" y="1074420"/>
                  </a:moveTo>
                  <a:lnTo>
                    <a:pt x="7776972" y="1074420"/>
                  </a:lnTo>
                  <a:lnTo>
                    <a:pt x="7776972" y="2558796"/>
                  </a:lnTo>
                  <a:lnTo>
                    <a:pt x="7876032" y="2558796"/>
                  </a:lnTo>
                  <a:lnTo>
                    <a:pt x="7876032" y="1074420"/>
                  </a:lnTo>
                  <a:close/>
                </a:path>
                <a:path w="8228330" h="2559050">
                  <a:moveTo>
                    <a:pt x="8052816" y="809244"/>
                  </a:moveTo>
                  <a:lnTo>
                    <a:pt x="7953756" y="809256"/>
                  </a:lnTo>
                  <a:lnTo>
                    <a:pt x="7953756" y="2558796"/>
                  </a:lnTo>
                  <a:lnTo>
                    <a:pt x="8052816" y="2558796"/>
                  </a:lnTo>
                  <a:lnTo>
                    <a:pt x="8052816" y="809244"/>
                  </a:lnTo>
                  <a:close/>
                </a:path>
                <a:path w="8228330" h="2559050">
                  <a:moveTo>
                    <a:pt x="8228076" y="0"/>
                  </a:moveTo>
                  <a:lnTo>
                    <a:pt x="8130540" y="0"/>
                  </a:lnTo>
                  <a:lnTo>
                    <a:pt x="8130540" y="2558796"/>
                  </a:lnTo>
                  <a:lnTo>
                    <a:pt x="8228076" y="2558808"/>
                  </a:lnTo>
                  <a:lnTo>
                    <a:pt x="822807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1960" y="5394960"/>
              <a:ext cx="8482965" cy="0"/>
            </a:xfrm>
            <a:custGeom>
              <a:avLst/>
              <a:gdLst/>
              <a:ahLst/>
              <a:cxnLst/>
              <a:rect l="l" t="t" r="r" b="b"/>
              <a:pathLst>
                <a:path w="8482965">
                  <a:moveTo>
                    <a:pt x="0" y="0"/>
                  </a:moveTo>
                  <a:lnTo>
                    <a:pt x="8482584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9691" y="2914142"/>
              <a:ext cx="8307070" cy="2462530"/>
            </a:xfrm>
            <a:custGeom>
              <a:avLst/>
              <a:gdLst/>
              <a:ahLst/>
              <a:cxnLst/>
              <a:rect l="l" t="t" r="r" b="b"/>
              <a:pathLst>
                <a:path w="8307070" h="2462529">
                  <a:moveTo>
                    <a:pt x="0" y="2027682"/>
                  </a:moveTo>
                  <a:lnTo>
                    <a:pt x="44186" y="2026806"/>
                  </a:lnTo>
                  <a:lnTo>
                    <a:pt x="88372" y="2026110"/>
                  </a:lnTo>
                  <a:lnTo>
                    <a:pt x="132559" y="2025056"/>
                  </a:lnTo>
                  <a:lnTo>
                    <a:pt x="176745" y="2023110"/>
                  </a:lnTo>
                  <a:lnTo>
                    <a:pt x="220932" y="2021252"/>
                  </a:lnTo>
                  <a:lnTo>
                    <a:pt x="265118" y="2019395"/>
                  </a:lnTo>
                  <a:lnTo>
                    <a:pt x="309305" y="2015394"/>
                  </a:lnTo>
                  <a:lnTo>
                    <a:pt x="353491" y="2007108"/>
                  </a:lnTo>
                  <a:lnTo>
                    <a:pt x="397670" y="1993739"/>
                  </a:lnTo>
                  <a:lnTo>
                    <a:pt x="441853" y="1976453"/>
                  </a:lnTo>
                  <a:lnTo>
                    <a:pt x="486038" y="1956333"/>
                  </a:lnTo>
                  <a:lnTo>
                    <a:pt x="530225" y="1934464"/>
                  </a:lnTo>
                  <a:lnTo>
                    <a:pt x="574411" y="1910455"/>
                  </a:lnTo>
                  <a:lnTo>
                    <a:pt x="618597" y="1884029"/>
                  </a:lnTo>
                  <a:lnTo>
                    <a:pt x="662784" y="1856150"/>
                  </a:lnTo>
                  <a:lnTo>
                    <a:pt x="706970" y="1827784"/>
                  </a:lnTo>
                  <a:lnTo>
                    <a:pt x="751130" y="1796895"/>
                  </a:lnTo>
                  <a:lnTo>
                    <a:pt x="795307" y="1763744"/>
                  </a:lnTo>
                  <a:lnTo>
                    <a:pt x="839496" y="1732736"/>
                  </a:lnTo>
                  <a:lnTo>
                    <a:pt x="883691" y="1708277"/>
                  </a:lnTo>
                  <a:lnTo>
                    <a:pt x="927887" y="1698240"/>
                  </a:lnTo>
                  <a:lnTo>
                    <a:pt x="972083" y="1697990"/>
                  </a:lnTo>
                  <a:lnTo>
                    <a:pt x="1016279" y="1693453"/>
                  </a:lnTo>
                  <a:lnTo>
                    <a:pt x="1060475" y="1670558"/>
                  </a:lnTo>
                  <a:lnTo>
                    <a:pt x="1089938" y="1641712"/>
                  </a:lnTo>
                  <a:lnTo>
                    <a:pt x="1119398" y="1605317"/>
                  </a:lnTo>
                  <a:lnTo>
                    <a:pt x="1148851" y="1562862"/>
                  </a:lnTo>
                  <a:lnTo>
                    <a:pt x="1178293" y="1515834"/>
                  </a:lnTo>
                  <a:lnTo>
                    <a:pt x="1207721" y="1465723"/>
                  </a:lnTo>
                  <a:lnTo>
                    <a:pt x="1237132" y="1414018"/>
                  </a:lnTo>
                  <a:lnTo>
                    <a:pt x="1259230" y="1370362"/>
                  </a:lnTo>
                  <a:lnTo>
                    <a:pt x="1281328" y="1319637"/>
                  </a:lnTo>
                  <a:lnTo>
                    <a:pt x="1303426" y="1265048"/>
                  </a:lnTo>
                  <a:lnTo>
                    <a:pt x="1325524" y="1209802"/>
                  </a:lnTo>
                  <a:lnTo>
                    <a:pt x="1347622" y="1157103"/>
                  </a:lnTo>
                  <a:lnTo>
                    <a:pt x="1369720" y="1110158"/>
                  </a:lnTo>
                  <a:lnTo>
                    <a:pt x="1391818" y="1072173"/>
                  </a:lnTo>
                  <a:lnTo>
                    <a:pt x="1413916" y="1046353"/>
                  </a:lnTo>
                  <a:lnTo>
                    <a:pt x="1449273" y="1029322"/>
                  </a:lnTo>
                  <a:lnTo>
                    <a:pt x="1484630" y="1033951"/>
                  </a:lnTo>
                  <a:lnTo>
                    <a:pt x="1519986" y="1053979"/>
                  </a:lnTo>
                  <a:lnTo>
                    <a:pt x="1555343" y="1083144"/>
                  </a:lnTo>
                  <a:lnTo>
                    <a:pt x="1590700" y="1115187"/>
                  </a:lnTo>
                  <a:lnTo>
                    <a:pt x="1620163" y="1147233"/>
                  </a:lnTo>
                  <a:lnTo>
                    <a:pt x="1649623" y="1188296"/>
                  </a:lnTo>
                  <a:lnTo>
                    <a:pt x="1679076" y="1234249"/>
                  </a:lnTo>
                  <a:lnTo>
                    <a:pt x="1708518" y="1280964"/>
                  </a:lnTo>
                  <a:lnTo>
                    <a:pt x="1737946" y="1324313"/>
                  </a:lnTo>
                  <a:lnTo>
                    <a:pt x="1767357" y="1360170"/>
                  </a:lnTo>
                  <a:lnTo>
                    <a:pt x="1811553" y="1401391"/>
                  </a:lnTo>
                  <a:lnTo>
                    <a:pt x="1855749" y="1434290"/>
                  </a:lnTo>
                  <a:lnTo>
                    <a:pt x="1899945" y="1461021"/>
                  </a:lnTo>
                  <a:lnTo>
                    <a:pt x="1944141" y="1483741"/>
                  </a:lnTo>
                  <a:lnTo>
                    <a:pt x="1988337" y="1501388"/>
                  </a:lnTo>
                  <a:lnTo>
                    <a:pt x="2032533" y="1513284"/>
                  </a:lnTo>
                  <a:lnTo>
                    <a:pt x="2076729" y="1522442"/>
                  </a:lnTo>
                  <a:lnTo>
                    <a:pt x="2120925" y="1531874"/>
                  </a:lnTo>
                  <a:lnTo>
                    <a:pt x="2165119" y="1542480"/>
                  </a:lnTo>
                  <a:lnTo>
                    <a:pt x="2209301" y="1552622"/>
                  </a:lnTo>
                  <a:lnTo>
                    <a:pt x="2253459" y="1561502"/>
                  </a:lnTo>
                  <a:lnTo>
                    <a:pt x="2297582" y="1568323"/>
                  </a:lnTo>
                  <a:lnTo>
                    <a:pt x="2341778" y="1572515"/>
                  </a:lnTo>
                  <a:lnTo>
                    <a:pt x="2385974" y="1574625"/>
                  </a:lnTo>
                  <a:lnTo>
                    <a:pt x="2430170" y="1575520"/>
                  </a:lnTo>
                  <a:lnTo>
                    <a:pt x="2474366" y="1576070"/>
                  </a:lnTo>
                  <a:lnTo>
                    <a:pt x="2518562" y="1575530"/>
                  </a:lnTo>
                  <a:lnTo>
                    <a:pt x="2562758" y="1573847"/>
                  </a:lnTo>
                  <a:lnTo>
                    <a:pt x="2606954" y="1572641"/>
                  </a:lnTo>
                  <a:lnTo>
                    <a:pt x="2651150" y="1573530"/>
                  </a:lnTo>
                  <a:lnTo>
                    <a:pt x="2695344" y="1574540"/>
                  </a:lnTo>
                  <a:lnTo>
                    <a:pt x="2739526" y="1575609"/>
                  </a:lnTo>
                  <a:lnTo>
                    <a:pt x="2783684" y="1581227"/>
                  </a:lnTo>
                  <a:lnTo>
                    <a:pt x="2827807" y="1595882"/>
                  </a:lnTo>
                  <a:lnTo>
                    <a:pt x="2863164" y="1617361"/>
                  </a:lnTo>
                  <a:lnTo>
                    <a:pt x="2898521" y="1646192"/>
                  </a:lnTo>
                  <a:lnTo>
                    <a:pt x="2933877" y="1678571"/>
                  </a:lnTo>
                  <a:lnTo>
                    <a:pt x="2969234" y="1710694"/>
                  </a:lnTo>
                  <a:lnTo>
                    <a:pt x="3004591" y="1738757"/>
                  </a:lnTo>
                  <a:lnTo>
                    <a:pt x="3048787" y="1763111"/>
                  </a:lnTo>
                  <a:lnTo>
                    <a:pt x="3092983" y="1781476"/>
                  </a:lnTo>
                  <a:lnTo>
                    <a:pt x="3137179" y="1804675"/>
                  </a:lnTo>
                  <a:lnTo>
                    <a:pt x="3181375" y="1843532"/>
                  </a:lnTo>
                  <a:lnTo>
                    <a:pt x="3206629" y="1875909"/>
                  </a:lnTo>
                  <a:lnTo>
                    <a:pt x="3231882" y="1914528"/>
                  </a:lnTo>
                  <a:lnTo>
                    <a:pt x="3257129" y="1957665"/>
                  </a:lnTo>
                  <a:lnTo>
                    <a:pt x="3282371" y="2003599"/>
                  </a:lnTo>
                  <a:lnTo>
                    <a:pt x="3307603" y="2050608"/>
                  </a:lnTo>
                  <a:lnTo>
                    <a:pt x="3332824" y="2096971"/>
                  </a:lnTo>
                  <a:lnTo>
                    <a:pt x="3358032" y="2140966"/>
                  </a:lnTo>
                  <a:lnTo>
                    <a:pt x="3383287" y="2185710"/>
                  </a:lnTo>
                  <a:lnTo>
                    <a:pt x="3408542" y="2233698"/>
                  </a:lnTo>
                  <a:lnTo>
                    <a:pt x="3433796" y="2282434"/>
                  </a:lnTo>
                  <a:lnTo>
                    <a:pt x="3459051" y="2329425"/>
                  </a:lnTo>
                  <a:lnTo>
                    <a:pt x="3484306" y="2372174"/>
                  </a:lnTo>
                  <a:lnTo>
                    <a:pt x="3509561" y="2408188"/>
                  </a:lnTo>
                  <a:lnTo>
                    <a:pt x="3579012" y="2459067"/>
                  </a:lnTo>
                  <a:lnTo>
                    <a:pt x="3623208" y="2462196"/>
                  </a:lnTo>
                  <a:lnTo>
                    <a:pt x="3667404" y="2452919"/>
                  </a:lnTo>
                  <a:lnTo>
                    <a:pt x="3711600" y="2439797"/>
                  </a:lnTo>
                  <a:lnTo>
                    <a:pt x="3755794" y="2421270"/>
                  </a:lnTo>
                  <a:lnTo>
                    <a:pt x="3799976" y="2394077"/>
                  </a:lnTo>
                  <a:lnTo>
                    <a:pt x="3844134" y="2364216"/>
                  </a:lnTo>
                  <a:lnTo>
                    <a:pt x="3888257" y="2337689"/>
                  </a:lnTo>
                  <a:lnTo>
                    <a:pt x="3932453" y="2315116"/>
                  </a:lnTo>
                  <a:lnTo>
                    <a:pt x="3976649" y="2293699"/>
                  </a:lnTo>
                  <a:lnTo>
                    <a:pt x="4020845" y="2274020"/>
                  </a:lnTo>
                  <a:lnTo>
                    <a:pt x="4065041" y="2256663"/>
                  </a:lnTo>
                  <a:lnTo>
                    <a:pt x="4109237" y="2241460"/>
                  </a:lnTo>
                  <a:lnTo>
                    <a:pt x="4153433" y="2228199"/>
                  </a:lnTo>
                  <a:lnTo>
                    <a:pt x="4197629" y="2217390"/>
                  </a:lnTo>
                  <a:lnTo>
                    <a:pt x="4241825" y="2209546"/>
                  </a:lnTo>
                  <a:lnTo>
                    <a:pt x="4286019" y="2205224"/>
                  </a:lnTo>
                  <a:lnTo>
                    <a:pt x="4330201" y="2204021"/>
                  </a:lnTo>
                  <a:lnTo>
                    <a:pt x="4374359" y="2205009"/>
                  </a:lnTo>
                  <a:lnTo>
                    <a:pt x="4418482" y="2207260"/>
                  </a:lnTo>
                  <a:lnTo>
                    <a:pt x="4462678" y="2210732"/>
                  </a:lnTo>
                  <a:lnTo>
                    <a:pt x="4506874" y="2215800"/>
                  </a:lnTo>
                  <a:lnTo>
                    <a:pt x="4551070" y="2222440"/>
                  </a:lnTo>
                  <a:lnTo>
                    <a:pt x="4595266" y="2230628"/>
                  </a:lnTo>
                  <a:lnTo>
                    <a:pt x="4639462" y="2241230"/>
                  </a:lnTo>
                  <a:lnTo>
                    <a:pt x="4683658" y="2253916"/>
                  </a:lnTo>
                  <a:lnTo>
                    <a:pt x="4727854" y="2267150"/>
                  </a:lnTo>
                  <a:lnTo>
                    <a:pt x="4772050" y="2279396"/>
                  </a:lnTo>
                  <a:lnTo>
                    <a:pt x="4816244" y="2291953"/>
                  </a:lnTo>
                  <a:lnTo>
                    <a:pt x="4860426" y="2305081"/>
                  </a:lnTo>
                  <a:lnTo>
                    <a:pt x="4904584" y="2315686"/>
                  </a:lnTo>
                  <a:lnTo>
                    <a:pt x="4948707" y="2320671"/>
                  </a:lnTo>
                  <a:lnTo>
                    <a:pt x="4992903" y="2318486"/>
                  </a:lnTo>
                  <a:lnTo>
                    <a:pt x="5037099" y="2311003"/>
                  </a:lnTo>
                  <a:lnTo>
                    <a:pt x="5081295" y="2300257"/>
                  </a:lnTo>
                  <a:lnTo>
                    <a:pt x="5125491" y="2288286"/>
                  </a:lnTo>
                  <a:lnTo>
                    <a:pt x="5169687" y="2276572"/>
                  </a:lnTo>
                  <a:lnTo>
                    <a:pt x="5213883" y="2263632"/>
                  </a:lnTo>
                  <a:lnTo>
                    <a:pt x="5258079" y="2247334"/>
                  </a:lnTo>
                  <a:lnTo>
                    <a:pt x="5302275" y="2225548"/>
                  </a:lnTo>
                  <a:lnTo>
                    <a:pt x="5346469" y="2195320"/>
                  </a:lnTo>
                  <a:lnTo>
                    <a:pt x="5390651" y="2158603"/>
                  </a:lnTo>
                  <a:lnTo>
                    <a:pt x="5434809" y="2120624"/>
                  </a:lnTo>
                  <a:lnTo>
                    <a:pt x="5478932" y="2086610"/>
                  </a:lnTo>
                  <a:lnTo>
                    <a:pt x="5523128" y="2058989"/>
                  </a:lnTo>
                  <a:lnTo>
                    <a:pt x="5567324" y="2034714"/>
                  </a:lnTo>
                  <a:lnTo>
                    <a:pt x="5611520" y="2010511"/>
                  </a:lnTo>
                  <a:lnTo>
                    <a:pt x="5655716" y="1983105"/>
                  </a:lnTo>
                  <a:lnTo>
                    <a:pt x="5699912" y="1951847"/>
                  </a:lnTo>
                  <a:lnTo>
                    <a:pt x="5744108" y="1918398"/>
                  </a:lnTo>
                  <a:lnTo>
                    <a:pt x="5788304" y="1882949"/>
                  </a:lnTo>
                  <a:lnTo>
                    <a:pt x="5832500" y="1845691"/>
                  </a:lnTo>
                  <a:lnTo>
                    <a:pt x="5867857" y="1812615"/>
                  </a:lnTo>
                  <a:lnTo>
                    <a:pt x="5903214" y="1776338"/>
                  </a:lnTo>
                  <a:lnTo>
                    <a:pt x="5938570" y="1739849"/>
                  </a:lnTo>
                  <a:lnTo>
                    <a:pt x="5973927" y="1706133"/>
                  </a:lnTo>
                  <a:lnTo>
                    <a:pt x="6009284" y="1678178"/>
                  </a:lnTo>
                  <a:lnTo>
                    <a:pt x="6053406" y="1652426"/>
                  </a:lnTo>
                  <a:lnTo>
                    <a:pt x="6097565" y="1633426"/>
                  </a:lnTo>
                  <a:lnTo>
                    <a:pt x="6141747" y="1618545"/>
                  </a:lnTo>
                  <a:lnTo>
                    <a:pt x="6185941" y="1605153"/>
                  </a:lnTo>
                  <a:lnTo>
                    <a:pt x="6230137" y="1593726"/>
                  </a:lnTo>
                  <a:lnTo>
                    <a:pt x="6274333" y="1585277"/>
                  </a:lnTo>
                  <a:lnTo>
                    <a:pt x="6318529" y="1577971"/>
                  </a:lnTo>
                  <a:lnTo>
                    <a:pt x="6362725" y="1569974"/>
                  </a:lnTo>
                  <a:lnTo>
                    <a:pt x="6406919" y="1563290"/>
                  </a:lnTo>
                  <a:lnTo>
                    <a:pt x="6451101" y="1558131"/>
                  </a:lnTo>
                  <a:lnTo>
                    <a:pt x="6495259" y="1549685"/>
                  </a:lnTo>
                  <a:lnTo>
                    <a:pt x="6539382" y="1533144"/>
                  </a:lnTo>
                  <a:lnTo>
                    <a:pt x="6583578" y="1505104"/>
                  </a:lnTo>
                  <a:lnTo>
                    <a:pt x="6627774" y="1468850"/>
                  </a:lnTo>
                  <a:lnTo>
                    <a:pt x="6671970" y="1429595"/>
                  </a:lnTo>
                  <a:lnTo>
                    <a:pt x="6716166" y="1392555"/>
                  </a:lnTo>
                  <a:lnTo>
                    <a:pt x="6760362" y="1358026"/>
                  </a:lnTo>
                  <a:lnTo>
                    <a:pt x="6804558" y="1323594"/>
                  </a:lnTo>
                  <a:lnTo>
                    <a:pt x="6848754" y="1290399"/>
                  </a:lnTo>
                  <a:lnTo>
                    <a:pt x="6892950" y="1259586"/>
                  </a:lnTo>
                  <a:lnTo>
                    <a:pt x="6937144" y="1233144"/>
                  </a:lnTo>
                  <a:lnTo>
                    <a:pt x="6981326" y="1209881"/>
                  </a:lnTo>
                  <a:lnTo>
                    <a:pt x="7025484" y="1186166"/>
                  </a:lnTo>
                  <a:lnTo>
                    <a:pt x="7069607" y="1158367"/>
                  </a:lnTo>
                  <a:lnTo>
                    <a:pt x="7104964" y="1130524"/>
                  </a:lnTo>
                  <a:lnTo>
                    <a:pt x="7140321" y="1098756"/>
                  </a:lnTo>
                  <a:lnTo>
                    <a:pt x="7175677" y="1066177"/>
                  </a:lnTo>
                  <a:lnTo>
                    <a:pt x="7211034" y="1035902"/>
                  </a:lnTo>
                  <a:lnTo>
                    <a:pt x="7246391" y="1011047"/>
                  </a:lnTo>
                  <a:lnTo>
                    <a:pt x="7290587" y="985869"/>
                  </a:lnTo>
                  <a:lnTo>
                    <a:pt x="7334783" y="964977"/>
                  </a:lnTo>
                  <a:lnTo>
                    <a:pt x="7378979" y="951182"/>
                  </a:lnTo>
                  <a:lnTo>
                    <a:pt x="7423175" y="947293"/>
                  </a:lnTo>
                  <a:lnTo>
                    <a:pt x="7467369" y="957754"/>
                  </a:lnTo>
                  <a:lnTo>
                    <a:pt x="7511551" y="979836"/>
                  </a:lnTo>
                  <a:lnTo>
                    <a:pt x="7555709" y="1005586"/>
                  </a:lnTo>
                  <a:lnTo>
                    <a:pt x="7599832" y="1027049"/>
                  </a:lnTo>
                  <a:lnTo>
                    <a:pt x="7644028" y="1045360"/>
                  </a:lnTo>
                  <a:lnTo>
                    <a:pt x="7688224" y="1063625"/>
                  </a:lnTo>
                  <a:lnTo>
                    <a:pt x="7732420" y="1077126"/>
                  </a:lnTo>
                  <a:lnTo>
                    <a:pt x="7776616" y="1081151"/>
                  </a:lnTo>
                  <a:lnTo>
                    <a:pt x="7820812" y="1075735"/>
                  </a:lnTo>
                  <a:lnTo>
                    <a:pt x="7865008" y="1062974"/>
                  </a:lnTo>
                  <a:lnTo>
                    <a:pt x="7909204" y="1041235"/>
                  </a:lnTo>
                  <a:lnTo>
                    <a:pt x="7953400" y="1008888"/>
                  </a:lnTo>
                  <a:lnTo>
                    <a:pt x="8009953" y="960322"/>
                  </a:lnTo>
                  <a:lnTo>
                    <a:pt x="8041728" y="928084"/>
                  </a:lnTo>
                  <a:lnTo>
                    <a:pt x="8073504" y="887824"/>
                  </a:lnTo>
                  <a:lnTo>
                    <a:pt x="8103530" y="837502"/>
                  </a:lnTo>
                  <a:lnTo>
                    <a:pt x="8130057" y="775081"/>
                  </a:lnTo>
                  <a:lnTo>
                    <a:pt x="8152155" y="704094"/>
                  </a:lnTo>
                  <a:lnTo>
                    <a:pt x="8163204" y="663248"/>
                  </a:lnTo>
                  <a:lnTo>
                    <a:pt x="8174253" y="619363"/>
                  </a:lnTo>
                  <a:lnTo>
                    <a:pt x="8185302" y="572834"/>
                  </a:lnTo>
                  <a:lnTo>
                    <a:pt x="8196351" y="524058"/>
                  </a:lnTo>
                  <a:lnTo>
                    <a:pt x="8207400" y="473433"/>
                  </a:lnTo>
                  <a:lnTo>
                    <a:pt x="8218449" y="421354"/>
                  </a:lnTo>
                  <a:lnTo>
                    <a:pt x="8229498" y="368218"/>
                  </a:lnTo>
                  <a:lnTo>
                    <a:pt x="8240547" y="314423"/>
                  </a:lnTo>
                  <a:lnTo>
                    <a:pt x="8251596" y="260364"/>
                  </a:lnTo>
                  <a:lnTo>
                    <a:pt x="8262645" y="206438"/>
                  </a:lnTo>
                  <a:lnTo>
                    <a:pt x="8273694" y="153042"/>
                  </a:lnTo>
                  <a:lnTo>
                    <a:pt x="8284743" y="100573"/>
                  </a:lnTo>
                  <a:lnTo>
                    <a:pt x="8295792" y="49426"/>
                  </a:lnTo>
                  <a:lnTo>
                    <a:pt x="8306841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7767" y="2597378"/>
            <a:ext cx="220979" cy="290893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dirty="0">
                <a:latin typeface="Tahoma"/>
                <a:cs typeface="Tahoma"/>
              </a:rPr>
              <a:t>80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Tahoma"/>
                <a:cs typeface="Tahoma"/>
              </a:rPr>
              <a:t>70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400" dirty="0">
                <a:latin typeface="Tahoma"/>
                <a:cs typeface="Tahoma"/>
              </a:rPr>
              <a:t>60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Tahoma"/>
                <a:cs typeface="Tahoma"/>
              </a:rPr>
              <a:t>50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400" dirty="0">
                <a:latin typeface="Tahoma"/>
                <a:cs typeface="Tahoma"/>
              </a:rPr>
              <a:t>40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Tahoma"/>
                <a:cs typeface="Tahoma"/>
              </a:rPr>
              <a:t>30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  <a:p>
            <a:pPr marL="109855">
              <a:lnSpc>
                <a:spcPct val="100000"/>
              </a:lnSpc>
              <a:spcBef>
                <a:spcPts val="844"/>
              </a:spcBef>
            </a:pP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1960" y="5441085"/>
            <a:ext cx="8583888" cy="697435"/>
          </a:xfrm>
          <a:prstGeom prst="rect">
            <a:avLst/>
          </a:prstGeom>
        </p:spPr>
        <p:txBody>
          <a:bodyPr vert="vert270" wrap="square" lIns="0" tIns="49530" rIns="0" bIns="0" rtlCol="0">
            <a:spAutoFit/>
          </a:bodyPr>
          <a:lstStyle/>
          <a:p>
            <a:pPr marL="12700" marR="5080" indent="27940" algn="just">
              <a:lnSpc>
                <a:spcPct val="82900"/>
              </a:lnSpc>
              <a:spcBef>
                <a:spcPts val="390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Şub-18  </a:t>
            </a:r>
            <a:r>
              <a:rPr sz="1400" spc="-5" dirty="0">
                <a:latin typeface="Tahoma"/>
                <a:cs typeface="Tahoma"/>
              </a:rPr>
              <a:t>Mar-18  </a:t>
            </a:r>
            <a:r>
              <a:rPr sz="1400" dirty="0">
                <a:latin typeface="Tahoma"/>
                <a:cs typeface="Tahoma"/>
              </a:rPr>
              <a:t>Nis-18  </a:t>
            </a:r>
            <a:r>
              <a:rPr sz="1400" spc="-10" dirty="0">
                <a:latin typeface="Tahoma"/>
                <a:cs typeface="Tahoma"/>
              </a:rPr>
              <a:t>May-18  </a:t>
            </a:r>
            <a:r>
              <a:rPr sz="1400" spc="-5" dirty="0">
                <a:latin typeface="Tahoma"/>
                <a:cs typeface="Tahoma"/>
              </a:rPr>
              <a:t>Haz-18  </a:t>
            </a:r>
            <a:r>
              <a:rPr sz="1400" spc="-15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Ağu-18  Eyl-18  Eki-18  </a:t>
            </a:r>
            <a:r>
              <a:rPr sz="1400" spc="-10" dirty="0">
                <a:latin typeface="Tahoma"/>
                <a:cs typeface="Tahoma"/>
              </a:rPr>
              <a:t>Kas-18  </a:t>
            </a:r>
            <a:r>
              <a:rPr sz="1400" spc="-5" dirty="0">
                <a:latin typeface="Tahoma"/>
                <a:cs typeface="Tahoma"/>
              </a:rPr>
              <a:t>Ara-18  </a:t>
            </a:r>
            <a:r>
              <a:rPr sz="1400" dirty="0">
                <a:latin typeface="Tahoma"/>
                <a:cs typeface="Tahoma"/>
              </a:rPr>
              <a:t>Oca-19  Şub-19  </a:t>
            </a:r>
            <a:r>
              <a:rPr sz="1400" spc="-5" dirty="0">
                <a:latin typeface="Tahoma"/>
                <a:cs typeface="Tahoma"/>
              </a:rPr>
              <a:t>Mar-19  </a:t>
            </a:r>
            <a:r>
              <a:rPr sz="1400" dirty="0">
                <a:latin typeface="Tahoma"/>
                <a:cs typeface="Tahoma"/>
              </a:rPr>
              <a:t>Nis-19  </a:t>
            </a:r>
            <a:r>
              <a:rPr sz="1400" spc="-10" dirty="0">
                <a:latin typeface="Tahoma"/>
                <a:cs typeface="Tahoma"/>
              </a:rPr>
              <a:t>May-19  </a:t>
            </a:r>
            <a:r>
              <a:rPr sz="1400" spc="-5" dirty="0">
                <a:latin typeface="Tahoma"/>
                <a:cs typeface="Tahoma"/>
              </a:rPr>
              <a:t>Haz-19  </a:t>
            </a:r>
            <a:r>
              <a:rPr sz="1400" spc="-15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Ağu-19  Eyl-19  Eki-19  </a:t>
            </a:r>
            <a:r>
              <a:rPr sz="1400" spc="-10" dirty="0">
                <a:latin typeface="Tahoma"/>
                <a:cs typeface="Tahoma"/>
              </a:rPr>
              <a:t>Kas-19  </a:t>
            </a:r>
            <a:r>
              <a:rPr sz="1400" spc="-5" dirty="0">
                <a:latin typeface="Tahoma"/>
                <a:cs typeface="Tahoma"/>
              </a:rPr>
              <a:t>Ara-19  </a:t>
            </a:r>
            <a:r>
              <a:rPr sz="1400" dirty="0">
                <a:latin typeface="Tahoma"/>
                <a:cs typeface="Tahoma"/>
              </a:rPr>
              <a:t>Oca-20  Şub-20  </a:t>
            </a:r>
            <a:r>
              <a:rPr sz="1400" spc="-5" dirty="0">
                <a:latin typeface="Tahoma"/>
                <a:cs typeface="Tahoma"/>
              </a:rPr>
              <a:t>Mar-20  </a:t>
            </a:r>
            <a:r>
              <a:rPr sz="1400" dirty="0">
                <a:latin typeface="Tahoma"/>
                <a:cs typeface="Tahoma"/>
              </a:rPr>
              <a:t>Nis-20  </a:t>
            </a:r>
            <a:r>
              <a:rPr sz="1400" spc="-10" dirty="0">
                <a:latin typeface="Tahoma"/>
                <a:cs typeface="Tahoma"/>
              </a:rPr>
              <a:t>May-20  </a:t>
            </a:r>
            <a:r>
              <a:rPr sz="1400" spc="-5" dirty="0">
                <a:latin typeface="Tahoma"/>
                <a:cs typeface="Tahoma"/>
              </a:rPr>
              <a:t>Haz-20  </a:t>
            </a:r>
            <a:r>
              <a:rPr sz="1400" spc="-15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Ağu-20  Eyl-20  Eki-20  </a:t>
            </a:r>
            <a:r>
              <a:rPr sz="1400" spc="-5" dirty="0">
                <a:latin typeface="Tahoma"/>
                <a:cs typeface="Tahoma"/>
              </a:rPr>
              <a:t>Kas-20  Ara-20  </a:t>
            </a:r>
            <a:r>
              <a:rPr sz="1400" dirty="0">
                <a:latin typeface="Tahoma"/>
                <a:cs typeface="Tahoma"/>
              </a:rPr>
              <a:t>Oca-21  Şub-21  </a:t>
            </a:r>
            <a:r>
              <a:rPr sz="1400" spc="-5" dirty="0">
                <a:latin typeface="Tahoma"/>
                <a:cs typeface="Tahoma"/>
              </a:rPr>
              <a:t>Mar-21  </a:t>
            </a:r>
            <a:r>
              <a:rPr sz="1400" dirty="0">
                <a:latin typeface="Tahoma"/>
                <a:cs typeface="Tahoma"/>
              </a:rPr>
              <a:t>Nis-21  </a:t>
            </a:r>
            <a:r>
              <a:rPr sz="1400" spc="-10" dirty="0">
                <a:latin typeface="Tahoma"/>
                <a:cs typeface="Tahoma"/>
              </a:rPr>
              <a:t>May-21  </a:t>
            </a:r>
            <a:r>
              <a:rPr sz="1400" spc="-5" dirty="0">
                <a:latin typeface="Tahoma"/>
                <a:cs typeface="Tahoma"/>
              </a:rPr>
              <a:t>Haz-21  </a:t>
            </a:r>
            <a:r>
              <a:rPr sz="1400" spc="-15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Ağu-21  Eyl-21  Eki-21  </a:t>
            </a:r>
            <a:r>
              <a:rPr sz="1400" spc="-10" dirty="0">
                <a:latin typeface="Tahoma"/>
                <a:cs typeface="Tahoma"/>
              </a:rPr>
              <a:t>Kas-21  </a:t>
            </a:r>
            <a:r>
              <a:rPr sz="1400" spc="-5" dirty="0">
                <a:latin typeface="Tahoma"/>
                <a:cs typeface="Tahoma"/>
              </a:rPr>
              <a:t>Ara-21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75303" y="6224015"/>
            <a:ext cx="250190" cy="187960"/>
          </a:xfrm>
          <a:custGeom>
            <a:avLst/>
            <a:gdLst/>
            <a:ahLst/>
            <a:cxnLst/>
            <a:rect l="l" t="t" r="r" b="b"/>
            <a:pathLst>
              <a:path w="250189" h="187960">
                <a:moveTo>
                  <a:pt x="249936" y="0"/>
                </a:moveTo>
                <a:lnTo>
                  <a:pt x="0" y="0"/>
                </a:lnTo>
                <a:lnTo>
                  <a:pt x="0" y="187452"/>
                </a:lnTo>
                <a:lnTo>
                  <a:pt x="249936" y="187452"/>
                </a:lnTo>
                <a:lnTo>
                  <a:pt x="24993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4353" y="6582918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EBA3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4609" y="6157061"/>
            <a:ext cx="570230" cy="5530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İ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ÜFE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dirty="0">
                <a:latin typeface="Tahoma"/>
                <a:cs typeface="Tahoma"/>
              </a:rPr>
              <a:t>İmalat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28117" y="753618"/>
            <a:ext cx="8496935" cy="11836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Üretici fiyatları </a:t>
            </a:r>
            <a:r>
              <a:rPr dirty="0"/>
              <a:t>enflasyonu ise </a:t>
            </a:r>
            <a:r>
              <a:rPr spc="-5" dirty="0"/>
              <a:t>2002 </a:t>
            </a:r>
            <a:r>
              <a:rPr spc="5" dirty="0"/>
              <a:t>Haziran </a:t>
            </a:r>
            <a:r>
              <a:rPr spc="-5" dirty="0"/>
              <a:t>ayından </a:t>
            </a:r>
            <a:r>
              <a:rPr dirty="0"/>
              <a:t>beri </a:t>
            </a:r>
            <a:r>
              <a:rPr spc="5" dirty="0"/>
              <a:t>gözlenen  </a:t>
            </a:r>
            <a:r>
              <a:rPr dirty="0"/>
              <a:t>en yüksek</a:t>
            </a:r>
            <a:r>
              <a:rPr spc="-45" dirty="0"/>
              <a:t> </a:t>
            </a:r>
            <a:r>
              <a:rPr dirty="0"/>
              <a:t>düzeyde</a:t>
            </a:r>
          </a:p>
          <a:p>
            <a:pPr marL="12700" marR="441959">
              <a:lnSpc>
                <a:spcPts val="2160"/>
              </a:lnSpc>
              <a:spcBef>
                <a:spcPts val="65"/>
              </a:spcBef>
            </a:pPr>
            <a:r>
              <a:rPr sz="1800" b="0" spc="-5" dirty="0">
                <a:latin typeface="Tahoma"/>
                <a:cs typeface="Tahoma"/>
              </a:rPr>
              <a:t>Genel endekste yıllık enflasyon oranı %79,89, imalat </a:t>
            </a:r>
            <a:r>
              <a:rPr sz="1800" b="0" dirty="0">
                <a:latin typeface="Tahoma"/>
                <a:cs typeface="Tahoma"/>
              </a:rPr>
              <a:t>alt </a:t>
            </a:r>
            <a:r>
              <a:rPr sz="1800" b="0" spc="-5" dirty="0">
                <a:latin typeface="Tahoma"/>
                <a:cs typeface="Tahoma"/>
              </a:rPr>
              <a:t>endeksinde </a:t>
            </a:r>
            <a:r>
              <a:rPr sz="1800" b="0" dirty="0">
                <a:latin typeface="Tahoma"/>
                <a:cs typeface="Tahoma"/>
              </a:rPr>
              <a:t>ise </a:t>
            </a:r>
            <a:r>
              <a:rPr sz="1800" b="0" spc="-5" dirty="0">
                <a:latin typeface="Tahoma"/>
                <a:cs typeface="Tahoma"/>
              </a:rPr>
              <a:t>%77,44  düzeyinde</a:t>
            </a:r>
            <a:r>
              <a:rPr sz="1800" b="0" spc="5" dirty="0">
                <a:latin typeface="Tahoma"/>
                <a:cs typeface="Tahoma"/>
              </a:rPr>
              <a:t> </a:t>
            </a:r>
            <a:r>
              <a:rPr sz="1800" b="0" dirty="0">
                <a:latin typeface="Tahoma"/>
                <a:cs typeface="Tahoma"/>
              </a:rPr>
              <a:t>gerçekleşti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7483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47697" y="2001392"/>
            <a:ext cx="4848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Yİ-ÜFE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ve alt kalemler, % değişim, Aralık</a:t>
            </a:r>
            <a:r>
              <a:rPr sz="1600" b="1" spc="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25</a:t>
            </a:r>
            <a:endParaRPr sz="1400">
              <a:latin typeface="Tahoma"/>
              <a:cs typeface="Tahom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26973" y="2441575"/>
          <a:ext cx="7776209" cy="40425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2665"/>
                <a:gridCol w="1476375"/>
                <a:gridCol w="1487169"/>
              </a:tblGrid>
              <a:tr h="3004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Yıllık</a:t>
                      </a:r>
                      <a:r>
                        <a:rPr sz="1600" b="1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artış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Aylık</a:t>
                      </a:r>
                      <a:r>
                        <a:rPr sz="16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artış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</a:tr>
              <a:tr h="33667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Yİ-ÜFE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79,89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19,08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7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Madencilik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62,84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12,69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7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İmalat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25" dirty="0">
                          <a:latin typeface="Tahoma"/>
                          <a:cs typeface="Tahoma"/>
                        </a:rPr>
                        <a:t>77,44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18,88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7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Elektrik, 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Gaz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Üretimi ve</a:t>
                      </a:r>
                      <a:r>
                        <a:rPr sz="1600" b="1" spc="9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Dağıtımı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20" dirty="0">
                          <a:latin typeface="Tahoma"/>
                          <a:cs typeface="Tahoma"/>
                        </a:rPr>
                        <a:t>117,14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24,41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541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Temini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33,99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1,87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336677"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Ana Sanayi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Kollarına Göre</a:t>
                      </a:r>
                      <a:r>
                        <a:rPr sz="1600" b="1" spc="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Yİ-ÜFE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E7E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3667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Ara</a:t>
                      </a:r>
                      <a:r>
                        <a:rPr sz="1600" b="1" spc="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Malı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92,13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21,21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77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Dayanıklı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Tüketim</a:t>
                      </a:r>
                      <a:r>
                        <a:rPr sz="1600" b="1" spc="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Malları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46,16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12,04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13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Dayanıksız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Tüketim</a:t>
                      </a:r>
                      <a:r>
                        <a:rPr sz="1600" b="1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Malları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54,23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16,50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6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Enerji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10" dirty="0">
                          <a:latin typeface="Tahoma"/>
                          <a:cs typeface="Tahoma"/>
                        </a:rPr>
                        <a:t>122,76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20,38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6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Sermaye</a:t>
                      </a:r>
                      <a:r>
                        <a:rPr sz="1600" b="1" spc="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Malı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51,17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15,53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8739" y="6613956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802386"/>
            <a:ext cx="8547735" cy="9093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7343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Üretici fiyatlarındaki </a:t>
            </a:r>
            <a:r>
              <a:rPr spc="5" dirty="0"/>
              <a:t>en </a:t>
            </a:r>
            <a:r>
              <a:rPr dirty="0"/>
              <a:t>yüksek </a:t>
            </a:r>
            <a:r>
              <a:rPr spc="-5" dirty="0"/>
              <a:t>yıllık artış %122,76 ile </a:t>
            </a:r>
            <a:r>
              <a:rPr dirty="0"/>
              <a:t>enerji  kaleminde</a:t>
            </a:r>
            <a:r>
              <a:rPr spc="-25" dirty="0"/>
              <a:t> </a:t>
            </a:r>
            <a:r>
              <a:rPr spc="-5" dirty="0"/>
              <a:t>gerçekleşti</a:t>
            </a:r>
          </a:p>
          <a:p>
            <a:pPr marL="12700">
              <a:lnSpc>
                <a:spcPts val="2155"/>
              </a:lnSpc>
            </a:pPr>
            <a:r>
              <a:rPr sz="1800" b="0" spc="-10" dirty="0">
                <a:latin typeface="Tahoma"/>
                <a:cs typeface="Tahoma"/>
              </a:rPr>
              <a:t>Yıllık </a:t>
            </a:r>
            <a:r>
              <a:rPr sz="1800" b="0" spc="-5" dirty="0">
                <a:latin typeface="Tahoma"/>
                <a:cs typeface="Tahoma"/>
              </a:rPr>
              <a:t>enflasyon oranı </a:t>
            </a:r>
            <a:r>
              <a:rPr sz="1800" b="0" dirty="0">
                <a:latin typeface="Tahoma"/>
                <a:cs typeface="Tahoma"/>
              </a:rPr>
              <a:t>ara </a:t>
            </a:r>
            <a:r>
              <a:rPr sz="1800" b="0" spc="-5" dirty="0">
                <a:latin typeface="Tahoma"/>
                <a:cs typeface="Tahoma"/>
              </a:rPr>
              <a:t>malları ve </a:t>
            </a:r>
            <a:r>
              <a:rPr sz="1800" b="0" dirty="0">
                <a:latin typeface="Tahoma"/>
                <a:cs typeface="Tahoma"/>
              </a:rPr>
              <a:t>elektrik, gaz üretimi </a:t>
            </a:r>
            <a:r>
              <a:rPr sz="1800" b="0" spc="-5" dirty="0">
                <a:latin typeface="Tahoma"/>
                <a:cs typeface="Tahoma"/>
              </a:rPr>
              <a:t>ve dağıtımında da %90’ı</a:t>
            </a:r>
            <a:r>
              <a:rPr sz="1800" b="0" spc="215" dirty="0">
                <a:latin typeface="Tahoma"/>
                <a:cs typeface="Tahoma"/>
              </a:rPr>
              <a:t> </a:t>
            </a:r>
            <a:r>
              <a:rPr sz="1800" b="0" dirty="0">
                <a:latin typeface="Tahoma"/>
                <a:cs typeface="Tahoma"/>
              </a:rPr>
              <a:t>aştı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572" y="0"/>
            <a:ext cx="9149080" cy="6884034"/>
            <a:chOff x="-4572" y="0"/>
            <a:chExt cx="9149080" cy="6884034"/>
          </a:xfrm>
        </p:grpSpPr>
        <p:sp>
          <p:nvSpPr>
            <p:cNvPr id="3" name="object 3"/>
            <p:cNvSpPr/>
            <p:nvPr/>
          </p:nvSpPr>
          <p:spPr>
            <a:xfrm>
              <a:off x="0" y="537972"/>
              <a:ext cx="9143935" cy="1478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183" y="67056"/>
              <a:ext cx="1214616" cy="4312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343662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0" y="999744"/>
                  </a:lnTo>
                  <a:lnTo>
                    <a:pt x="343662" y="999744"/>
                  </a:lnTo>
                  <a:lnTo>
                    <a:pt x="343662" y="518160"/>
                  </a:lnTo>
                  <a:lnTo>
                    <a:pt x="343662" y="0"/>
                  </a:lnTo>
                  <a:close/>
                </a:path>
                <a:path w="9133840" h="1000125">
                  <a:moveTo>
                    <a:pt x="576834" y="0"/>
                  </a:moveTo>
                  <a:lnTo>
                    <a:pt x="538734" y="0"/>
                  </a:lnTo>
                  <a:lnTo>
                    <a:pt x="538734" y="518160"/>
                  </a:lnTo>
                  <a:lnTo>
                    <a:pt x="538734" y="999744"/>
                  </a:lnTo>
                  <a:lnTo>
                    <a:pt x="576834" y="999744"/>
                  </a:lnTo>
                  <a:lnTo>
                    <a:pt x="576834" y="518160"/>
                  </a:lnTo>
                  <a:lnTo>
                    <a:pt x="576834" y="0"/>
                  </a:lnTo>
                  <a:close/>
                </a:path>
                <a:path w="9133840" h="1000125">
                  <a:moveTo>
                    <a:pt x="9133332" y="0"/>
                  </a:moveTo>
                  <a:lnTo>
                    <a:pt x="770382" y="0"/>
                  </a:lnTo>
                  <a:lnTo>
                    <a:pt x="770382" y="318528"/>
                  </a:lnTo>
                  <a:lnTo>
                    <a:pt x="770382" y="518160"/>
                  </a:lnTo>
                  <a:lnTo>
                    <a:pt x="770382" y="999744"/>
                  </a:lnTo>
                  <a:lnTo>
                    <a:pt x="3572256" y="999744"/>
                  </a:lnTo>
                  <a:lnTo>
                    <a:pt x="3572256" y="518160"/>
                  </a:lnTo>
                  <a:lnTo>
                    <a:pt x="3572256" y="318528"/>
                  </a:lnTo>
                  <a:lnTo>
                    <a:pt x="8887955" y="318528"/>
                  </a:lnTo>
                  <a:lnTo>
                    <a:pt x="8887955" y="518160"/>
                  </a:lnTo>
                  <a:lnTo>
                    <a:pt x="8887955" y="999744"/>
                  </a:lnTo>
                  <a:lnTo>
                    <a:pt x="9133332" y="999744"/>
                  </a:lnTo>
                  <a:lnTo>
                    <a:pt x="9133332" y="518160"/>
                  </a:lnTo>
                  <a:lnTo>
                    <a:pt x="9133332" y="318528"/>
                  </a:lnTo>
                  <a:lnTo>
                    <a:pt x="9133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0" y="999744"/>
                  </a:moveTo>
                  <a:lnTo>
                    <a:pt x="9133332" y="999744"/>
                  </a:lnTo>
                  <a:lnTo>
                    <a:pt x="9133332" y="0"/>
                  </a:lnTo>
                  <a:lnTo>
                    <a:pt x="0" y="0"/>
                  </a:lnTo>
                  <a:lnTo>
                    <a:pt x="0" y="9997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45051" y="518160"/>
              <a:ext cx="1792224" cy="6370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1950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5072" y="6858000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0" y="6858000"/>
                  </a:moveTo>
                  <a:lnTo>
                    <a:pt x="195072" y="6858000"/>
                  </a:lnTo>
                  <a:lnTo>
                    <a:pt x="19507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1935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3548" y="6858000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0" y="6858000"/>
                  </a:moveTo>
                  <a:lnTo>
                    <a:pt x="193548" y="6858000"/>
                  </a:lnTo>
                  <a:lnTo>
                    <a:pt x="19354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43927" y="463296"/>
              <a:ext cx="1621535" cy="7635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20739" y="449579"/>
              <a:ext cx="775715" cy="7757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72256" y="316992"/>
              <a:ext cx="5316220" cy="1092835"/>
            </a:xfrm>
            <a:custGeom>
              <a:avLst/>
              <a:gdLst/>
              <a:ahLst/>
              <a:cxnLst/>
              <a:rect l="l" t="t" r="r" b="b"/>
              <a:pathLst>
                <a:path w="5316220" h="1092835">
                  <a:moveTo>
                    <a:pt x="5315711" y="0"/>
                  </a:moveTo>
                  <a:lnTo>
                    <a:pt x="0" y="0"/>
                  </a:lnTo>
                  <a:lnTo>
                    <a:pt x="0" y="1092707"/>
                  </a:lnTo>
                  <a:lnTo>
                    <a:pt x="5315711" y="1092707"/>
                  </a:lnTo>
                  <a:lnTo>
                    <a:pt x="5315711" y="0"/>
                  </a:lnTo>
                  <a:close/>
                </a:path>
              </a:pathLst>
            </a:custGeom>
            <a:solidFill>
              <a:srgbClr val="FFFFFF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50036" y="1571244"/>
            <a:ext cx="7905115" cy="65087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82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80"/>
              </a:spcBef>
            </a:pPr>
            <a:r>
              <a:rPr sz="3600" spc="-5" dirty="0"/>
              <a:t>Kredi </a:t>
            </a:r>
            <a:r>
              <a:rPr sz="3600" dirty="0"/>
              <a:t>ve </a:t>
            </a:r>
            <a:r>
              <a:rPr sz="3600" spc="-5" dirty="0"/>
              <a:t>Mevduat</a:t>
            </a:r>
            <a:endParaRPr sz="3600"/>
          </a:p>
        </p:txBody>
      </p:sp>
      <p:sp>
        <p:nvSpPr>
          <p:cNvPr id="16" name="object 16"/>
          <p:cNvSpPr txBox="1"/>
          <p:nvPr/>
        </p:nvSpPr>
        <p:spPr>
          <a:xfrm>
            <a:off x="1178153" y="2325672"/>
            <a:ext cx="5631815" cy="41224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580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6235" algn="l"/>
              </a:tabLst>
            </a:pPr>
            <a:r>
              <a:rPr sz="2000" spc="-5" dirty="0">
                <a:latin typeface="Tahoma"/>
                <a:cs typeface="Tahoma"/>
              </a:rPr>
              <a:t>Kredi</a:t>
            </a:r>
            <a:r>
              <a:rPr sz="2000" spc="-1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gelişmeleri</a:t>
            </a:r>
            <a:endParaRPr sz="20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25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Kredi büyüme</a:t>
            </a:r>
            <a:r>
              <a:rPr sz="1800" spc="11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hızları</a:t>
            </a:r>
            <a:endParaRPr sz="1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34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Tüketici kredi</a:t>
            </a:r>
            <a:r>
              <a:rPr sz="1800" spc="9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büyümesi</a:t>
            </a:r>
            <a:endParaRPr sz="18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6235" algn="l"/>
              </a:tabLst>
            </a:pPr>
            <a:r>
              <a:rPr sz="2000" dirty="0">
                <a:latin typeface="Tahoma"/>
                <a:cs typeface="Tahoma"/>
              </a:rPr>
              <a:t>Tahsili </a:t>
            </a:r>
            <a:r>
              <a:rPr sz="2000" spc="-5" dirty="0">
                <a:latin typeface="Tahoma"/>
                <a:cs typeface="Tahoma"/>
              </a:rPr>
              <a:t>gecikmiş </a:t>
            </a:r>
            <a:r>
              <a:rPr sz="2000" dirty="0">
                <a:latin typeface="Tahoma"/>
                <a:cs typeface="Tahoma"/>
              </a:rPr>
              <a:t>alacaklar ve </a:t>
            </a:r>
            <a:r>
              <a:rPr sz="2000" spc="-5" dirty="0">
                <a:latin typeface="Tahoma"/>
                <a:cs typeface="Tahoma"/>
              </a:rPr>
              <a:t>karşılıksız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senetler</a:t>
            </a:r>
            <a:endParaRPr sz="20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Takipteki kredi</a:t>
            </a:r>
            <a:r>
              <a:rPr sz="1800" spc="12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oranları</a:t>
            </a:r>
            <a:endParaRPr sz="1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34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Karşılıksız çek</a:t>
            </a:r>
            <a:r>
              <a:rPr sz="1800" spc="12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oranı</a:t>
            </a:r>
            <a:endParaRPr sz="18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484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6235" algn="l"/>
              </a:tabLst>
            </a:pPr>
            <a:r>
              <a:rPr sz="2000" spc="-5" dirty="0">
                <a:latin typeface="Tahoma"/>
                <a:cs typeface="Tahoma"/>
              </a:rPr>
              <a:t>Faiz </a:t>
            </a:r>
            <a:r>
              <a:rPr sz="2000" dirty="0">
                <a:latin typeface="Tahoma"/>
                <a:cs typeface="Tahoma"/>
              </a:rPr>
              <a:t>oranları</a:t>
            </a:r>
            <a:endParaRPr sz="20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25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Ticari </a:t>
            </a:r>
            <a:r>
              <a:rPr sz="1800" spc="-5" dirty="0">
                <a:latin typeface="Tahoma"/>
                <a:cs typeface="Tahoma"/>
              </a:rPr>
              <a:t>kredi ve </a:t>
            </a:r>
            <a:r>
              <a:rPr sz="1800" dirty="0">
                <a:latin typeface="Tahoma"/>
                <a:cs typeface="Tahoma"/>
              </a:rPr>
              <a:t>mevduat</a:t>
            </a:r>
            <a:r>
              <a:rPr sz="1800" spc="1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faizi</a:t>
            </a:r>
            <a:endParaRPr sz="1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34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Tüketici kredi</a:t>
            </a:r>
            <a:r>
              <a:rPr sz="1800" spc="9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faizleri</a:t>
            </a:r>
            <a:endParaRPr sz="18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484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6235" algn="l"/>
              </a:tabLst>
            </a:pPr>
            <a:r>
              <a:rPr sz="2000" dirty="0">
                <a:latin typeface="Tahoma"/>
                <a:cs typeface="Tahoma"/>
              </a:rPr>
              <a:t>Mevduat</a:t>
            </a:r>
            <a:r>
              <a:rPr sz="2000" spc="-3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gelişmeleri</a:t>
            </a:r>
            <a:endParaRPr sz="20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Toplam</a:t>
            </a:r>
            <a:r>
              <a:rPr sz="1800" spc="1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mevduat</a:t>
            </a:r>
            <a:endParaRPr sz="1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TL ve </a:t>
            </a:r>
            <a:r>
              <a:rPr sz="1800" spc="-5" dirty="0">
                <a:latin typeface="Tahoma"/>
                <a:cs typeface="Tahoma"/>
              </a:rPr>
              <a:t>YP</a:t>
            </a:r>
            <a:r>
              <a:rPr sz="1800" spc="9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mevduat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975" y="835913"/>
            <a:ext cx="8168640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Kasım ayında yıllık </a:t>
            </a:r>
            <a:r>
              <a:rPr dirty="0"/>
              <a:t>kredi büyümesi %32 seviyesinde </a:t>
            </a:r>
            <a:r>
              <a:rPr spc="-5" dirty="0"/>
              <a:t>gerçekleşti  </a:t>
            </a:r>
            <a:r>
              <a:rPr sz="1800" b="0" spc="-5" dirty="0">
                <a:latin typeface="Tahoma"/>
                <a:cs typeface="Tahoma"/>
              </a:rPr>
              <a:t>Artış oranları tüketici kredilerinde %12,5, işletme kredilerinde </a:t>
            </a:r>
            <a:r>
              <a:rPr sz="1800" b="0" dirty="0">
                <a:latin typeface="Tahoma"/>
                <a:cs typeface="Tahoma"/>
              </a:rPr>
              <a:t>%36,2, </a:t>
            </a:r>
            <a:r>
              <a:rPr sz="1800" b="0" spc="-5" dirty="0">
                <a:latin typeface="Tahoma"/>
                <a:cs typeface="Tahoma"/>
              </a:rPr>
              <a:t>kredi  kartlarında %46,7</a:t>
            </a:r>
            <a:r>
              <a:rPr sz="1800" b="0" spc="60" dirty="0">
                <a:latin typeface="Tahoma"/>
                <a:cs typeface="Tahoma"/>
              </a:rPr>
              <a:t> </a:t>
            </a:r>
            <a:r>
              <a:rPr sz="1800" b="0" spc="-5" dirty="0">
                <a:latin typeface="Tahoma"/>
                <a:cs typeface="Tahoma"/>
              </a:rPr>
              <a:t>oldu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62327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07" y="6586219"/>
            <a:ext cx="2493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dirty="0">
                <a:latin typeface="Tahoma"/>
                <a:cs typeface="Tahoma"/>
              </a:rPr>
              <a:t>BDDK,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hesaplamaları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2376" y="2496311"/>
            <a:ext cx="6380480" cy="3213100"/>
            <a:chOff x="722376" y="2496311"/>
            <a:chExt cx="6380480" cy="3213100"/>
          </a:xfrm>
        </p:grpSpPr>
        <p:sp>
          <p:nvSpPr>
            <p:cNvPr id="7" name="object 7"/>
            <p:cNvSpPr/>
            <p:nvPr/>
          </p:nvSpPr>
          <p:spPr>
            <a:xfrm>
              <a:off x="722376" y="2500883"/>
              <a:ext cx="6361430" cy="3203575"/>
            </a:xfrm>
            <a:custGeom>
              <a:avLst/>
              <a:gdLst/>
              <a:ahLst/>
              <a:cxnLst/>
              <a:rect l="l" t="t" r="r" b="b"/>
              <a:pathLst>
                <a:path w="6361430" h="3203575">
                  <a:moveTo>
                    <a:pt x="59436" y="2135123"/>
                  </a:moveTo>
                  <a:lnTo>
                    <a:pt x="59436" y="2193924"/>
                  </a:lnTo>
                </a:path>
                <a:path w="6361430" h="3203575">
                  <a:moveTo>
                    <a:pt x="59436" y="3203447"/>
                  </a:moveTo>
                  <a:lnTo>
                    <a:pt x="59436" y="0"/>
                  </a:lnTo>
                </a:path>
                <a:path w="6361430" h="3203575">
                  <a:moveTo>
                    <a:pt x="0" y="3203447"/>
                  </a:moveTo>
                  <a:lnTo>
                    <a:pt x="59436" y="3203447"/>
                  </a:lnTo>
                </a:path>
                <a:path w="6361430" h="3203575">
                  <a:moveTo>
                    <a:pt x="0" y="2668523"/>
                  </a:moveTo>
                  <a:lnTo>
                    <a:pt x="59436" y="2668523"/>
                  </a:lnTo>
                </a:path>
                <a:path w="6361430" h="3203575">
                  <a:moveTo>
                    <a:pt x="0" y="2135123"/>
                  </a:moveTo>
                  <a:lnTo>
                    <a:pt x="59436" y="2135123"/>
                  </a:lnTo>
                </a:path>
                <a:path w="6361430" h="3203575">
                  <a:moveTo>
                    <a:pt x="0" y="1601723"/>
                  </a:moveTo>
                  <a:lnTo>
                    <a:pt x="59436" y="1601723"/>
                  </a:lnTo>
                </a:path>
                <a:path w="6361430" h="3203575">
                  <a:moveTo>
                    <a:pt x="0" y="1066800"/>
                  </a:moveTo>
                  <a:lnTo>
                    <a:pt x="59436" y="1066800"/>
                  </a:lnTo>
                </a:path>
                <a:path w="6361430" h="3203575">
                  <a:moveTo>
                    <a:pt x="0" y="533400"/>
                  </a:moveTo>
                  <a:lnTo>
                    <a:pt x="59436" y="533400"/>
                  </a:lnTo>
                </a:path>
                <a:path w="6361430" h="3203575">
                  <a:moveTo>
                    <a:pt x="0" y="0"/>
                  </a:moveTo>
                  <a:lnTo>
                    <a:pt x="59436" y="0"/>
                  </a:lnTo>
                </a:path>
                <a:path w="6361430" h="3203575">
                  <a:moveTo>
                    <a:pt x="3345179" y="2135123"/>
                  </a:moveTo>
                  <a:lnTo>
                    <a:pt x="3345179" y="2193924"/>
                  </a:lnTo>
                </a:path>
                <a:path w="6361430" h="3203575">
                  <a:moveTo>
                    <a:pt x="873251" y="2135123"/>
                  </a:moveTo>
                  <a:lnTo>
                    <a:pt x="873251" y="2193924"/>
                  </a:lnTo>
                </a:path>
                <a:path w="6361430" h="3203575">
                  <a:moveTo>
                    <a:pt x="4992624" y="2135123"/>
                  </a:moveTo>
                  <a:lnTo>
                    <a:pt x="4992624" y="2193924"/>
                  </a:lnTo>
                </a:path>
                <a:path w="6361430" h="3203575">
                  <a:moveTo>
                    <a:pt x="2516124" y="2135123"/>
                  </a:moveTo>
                  <a:lnTo>
                    <a:pt x="2516124" y="2193924"/>
                  </a:lnTo>
                </a:path>
                <a:path w="6361430" h="3203575">
                  <a:moveTo>
                    <a:pt x="3070860" y="2135123"/>
                  </a:moveTo>
                  <a:lnTo>
                    <a:pt x="3070860" y="2193924"/>
                  </a:lnTo>
                </a:path>
                <a:path w="6361430" h="3203575">
                  <a:moveTo>
                    <a:pt x="1967484" y="2135123"/>
                  </a:moveTo>
                  <a:lnTo>
                    <a:pt x="1967484" y="2193924"/>
                  </a:lnTo>
                </a:path>
                <a:path w="6361430" h="3203575">
                  <a:moveTo>
                    <a:pt x="6361176" y="2135123"/>
                  </a:moveTo>
                  <a:lnTo>
                    <a:pt x="6361176" y="2193924"/>
                  </a:lnTo>
                </a:path>
                <a:path w="6361430" h="3203575">
                  <a:moveTo>
                    <a:pt x="598932" y="2135123"/>
                  </a:moveTo>
                  <a:lnTo>
                    <a:pt x="598932" y="2193924"/>
                  </a:lnTo>
                </a:path>
                <a:path w="6361430" h="3203575">
                  <a:moveTo>
                    <a:pt x="5257800" y="2135123"/>
                  </a:moveTo>
                  <a:lnTo>
                    <a:pt x="5257800" y="2193924"/>
                  </a:lnTo>
                </a:path>
                <a:path w="6361430" h="3203575">
                  <a:moveTo>
                    <a:pt x="2241804" y="2135123"/>
                  </a:moveTo>
                  <a:lnTo>
                    <a:pt x="2241804" y="2193924"/>
                  </a:lnTo>
                </a:path>
                <a:path w="6361430" h="3203575">
                  <a:moveTo>
                    <a:pt x="2795016" y="2135123"/>
                  </a:moveTo>
                  <a:lnTo>
                    <a:pt x="2795016" y="2193924"/>
                  </a:lnTo>
                </a:path>
                <a:path w="6361430" h="3203575">
                  <a:moveTo>
                    <a:pt x="3614928" y="2135123"/>
                  </a:moveTo>
                  <a:lnTo>
                    <a:pt x="3614928" y="2193924"/>
                  </a:lnTo>
                </a:path>
                <a:path w="6361430" h="3203575">
                  <a:moveTo>
                    <a:pt x="5532120" y="2135123"/>
                  </a:moveTo>
                  <a:lnTo>
                    <a:pt x="5532120" y="2193924"/>
                  </a:lnTo>
                </a:path>
                <a:path w="6361430" h="3203575">
                  <a:moveTo>
                    <a:pt x="323087" y="2135123"/>
                  </a:moveTo>
                  <a:lnTo>
                    <a:pt x="323087" y="2193924"/>
                  </a:lnTo>
                </a:path>
                <a:path w="6361430" h="3203575">
                  <a:moveTo>
                    <a:pt x="3889248" y="2135123"/>
                  </a:moveTo>
                  <a:lnTo>
                    <a:pt x="3889248" y="2193924"/>
                  </a:lnTo>
                </a:path>
                <a:path w="6361430" h="3203575">
                  <a:moveTo>
                    <a:pt x="4163568" y="2135123"/>
                  </a:moveTo>
                  <a:lnTo>
                    <a:pt x="4163568" y="2193924"/>
                  </a:lnTo>
                </a:path>
                <a:path w="6361430" h="3203575">
                  <a:moveTo>
                    <a:pt x="1152144" y="2135123"/>
                  </a:moveTo>
                  <a:lnTo>
                    <a:pt x="1152144" y="2193924"/>
                  </a:lnTo>
                </a:path>
                <a:path w="6361430" h="3203575">
                  <a:moveTo>
                    <a:pt x="4443984" y="2135123"/>
                  </a:moveTo>
                  <a:lnTo>
                    <a:pt x="4443984" y="2193924"/>
                  </a:lnTo>
                </a:path>
                <a:path w="6361430" h="3203575">
                  <a:moveTo>
                    <a:pt x="4718304" y="2135123"/>
                  </a:moveTo>
                  <a:lnTo>
                    <a:pt x="4718304" y="2193924"/>
                  </a:lnTo>
                </a:path>
                <a:path w="6361430" h="3203575">
                  <a:moveTo>
                    <a:pt x="1426464" y="2135123"/>
                  </a:moveTo>
                  <a:lnTo>
                    <a:pt x="1426464" y="2193924"/>
                  </a:lnTo>
                </a:path>
                <a:path w="6361430" h="3203575">
                  <a:moveTo>
                    <a:pt x="5806440" y="2135123"/>
                  </a:moveTo>
                  <a:lnTo>
                    <a:pt x="5806440" y="2193924"/>
                  </a:lnTo>
                </a:path>
                <a:path w="6361430" h="3203575">
                  <a:moveTo>
                    <a:pt x="6086856" y="2135123"/>
                  </a:moveTo>
                  <a:lnTo>
                    <a:pt x="6086856" y="2193924"/>
                  </a:lnTo>
                </a:path>
                <a:path w="6361430" h="3203575">
                  <a:moveTo>
                    <a:pt x="1702308" y="2135123"/>
                  </a:moveTo>
                  <a:lnTo>
                    <a:pt x="1702308" y="21939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2000" y="2999231"/>
              <a:ext cx="6340475" cy="26461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7619" y="1895982"/>
            <a:ext cx="7195820" cy="715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4935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Kredi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büyümesi, yıllık % değişim,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Kasım</a:t>
            </a:r>
            <a:r>
              <a:rPr sz="16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Tahoma"/>
                <a:cs typeface="Tahoma"/>
              </a:rPr>
              <a:t>80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3001" y="4507433"/>
            <a:ext cx="285115" cy="1308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5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</a:pPr>
            <a:r>
              <a:rPr sz="1400" spc="-10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</a:pPr>
            <a:r>
              <a:rPr sz="1400" spc="-10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40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619" y="3973829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619" y="3439795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40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619" y="2905760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60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2376" y="5750457"/>
            <a:ext cx="6630020" cy="66559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O</a:t>
            </a:r>
            <a:r>
              <a:rPr sz="1400" spc="-5" dirty="0">
                <a:latin typeface="Tahoma"/>
                <a:cs typeface="Tahoma"/>
              </a:rPr>
              <a:t>ca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12700" marR="5080" indent="53340" algn="just">
              <a:lnSpc>
                <a:spcPts val="2160"/>
              </a:lnSpc>
              <a:spcBef>
                <a:spcPts val="80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May-18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58419" marR="5080" indent="71120">
              <a:lnSpc>
                <a:spcPts val="2160"/>
              </a:lnSpc>
              <a:spcBef>
                <a:spcPts val="45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Kas-18</a:t>
            </a:r>
          </a:p>
          <a:p>
            <a:pPr marL="66040" marR="5080" indent="-8255">
              <a:lnSpc>
                <a:spcPts val="2090"/>
              </a:lnSpc>
              <a:spcBef>
                <a:spcPts val="60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1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</a:t>
            </a:r>
          </a:p>
          <a:p>
            <a:pPr marL="12700" marR="5080" indent="27940">
              <a:lnSpc>
                <a:spcPts val="2160"/>
              </a:lnSpc>
              <a:spcBef>
                <a:spcPts val="15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</a:t>
            </a:r>
          </a:p>
          <a:p>
            <a:pPr marL="58419" marR="5080" indent="71120">
              <a:lnSpc>
                <a:spcPts val="2160"/>
              </a:lnSpc>
              <a:spcBef>
                <a:spcPts val="45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Kas-19</a:t>
            </a:r>
          </a:p>
          <a:p>
            <a:pPr marL="66040" marR="5080" indent="-8255">
              <a:lnSpc>
                <a:spcPts val="2130"/>
              </a:lnSpc>
              <a:spcBef>
                <a:spcPts val="30"/>
              </a:spcBef>
            </a:pPr>
            <a:r>
              <a:rPr sz="1400" dirty="0">
                <a:latin typeface="Tahoma"/>
                <a:cs typeface="Tahoma"/>
              </a:rPr>
              <a:t>O</a:t>
            </a:r>
            <a:r>
              <a:rPr sz="1400" spc="-5" dirty="0">
                <a:latin typeface="Tahoma"/>
                <a:cs typeface="Tahoma"/>
              </a:rPr>
              <a:t>ca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</a:t>
            </a:r>
          </a:p>
          <a:p>
            <a:pPr marL="12700" marR="5080" indent="27940">
              <a:lnSpc>
                <a:spcPts val="2160"/>
              </a:lnSpc>
              <a:spcBef>
                <a:spcPts val="5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</a:t>
            </a:r>
          </a:p>
          <a:p>
            <a:pPr marL="58419" marR="5080" indent="71120">
              <a:lnSpc>
                <a:spcPts val="2160"/>
              </a:lnSpc>
              <a:spcBef>
                <a:spcPts val="40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Kas-20</a:t>
            </a:r>
          </a:p>
          <a:p>
            <a:pPr marL="66040" marR="5080" indent="-8255">
              <a:lnSpc>
                <a:spcPts val="2090"/>
              </a:lnSpc>
              <a:spcBef>
                <a:spcPts val="60"/>
              </a:spcBef>
            </a:pPr>
            <a:r>
              <a:rPr sz="1400" dirty="0">
                <a:latin typeface="Tahoma"/>
                <a:cs typeface="Tahoma"/>
              </a:rPr>
              <a:t>O</a:t>
            </a:r>
            <a:r>
              <a:rPr sz="1400" spc="-5" dirty="0">
                <a:latin typeface="Tahoma"/>
                <a:cs typeface="Tahoma"/>
              </a:rPr>
              <a:t>ca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</a:p>
          <a:p>
            <a:pPr marL="40640">
              <a:lnSpc>
                <a:spcPct val="100000"/>
              </a:lnSpc>
              <a:spcBef>
                <a:spcPts val="345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400" spc="-1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</a:p>
          <a:p>
            <a:pPr marL="129539">
              <a:lnSpc>
                <a:spcPct val="100000"/>
              </a:lnSpc>
              <a:spcBef>
                <a:spcPts val="525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</a:p>
          <a:p>
            <a:pPr marL="81915">
              <a:lnSpc>
                <a:spcPct val="100000"/>
              </a:lnSpc>
              <a:spcBef>
                <a:spcPts val="480"/>
              </a:spcBef>
            </a:pPr>
            <a:r>
              <a:rPr sz="1400" dirty="0">
                <a:latin typeface="Tahoma"/>
                <a:cs typeface="Tahoma"/>
              </a:rPr>
              <a:t>K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214743" y="3161520"/>
            <a:ext cx="1511300" cy="815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500"/>
              </a:lnSpc>
              <a:spcBef>
                <a:spcPts val="95"/>
              </a:spcBef>
            </a:pPr>
            <a:r>
              <a:rPr sz="1400" b="1" dirty="0">
                <a:solidFill>
                  <a:srgbClr val="808080"/>
                </a:solidFill>
                <a:latin typeface="Tahoma"/>
                <a:cs typeface="Tahoma"/>
              </a:rPr>
              <a:t>Kredi </a:t>
            </a:r>
            <a:r>
              <a:rPr sz="1400" b="1" spc="-5" dirty="0">
                <a:solidFill>
                  <a:srgbClr val="808080"/>
                </a:solidFill>
                <a:latin typeface="Tahoma"/>
                <a:cs typeface="Tahoma"/>
              </a:rPr>
              <a:t>kartları  </a:t>
            </a: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İşletme</a:t>
            </a:r>
            <a:r>
              <a:rPr sz="1400" b="1" spc="-7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C000"/>
                </a:solidFill>
                <a:latin typeface="Tahoma"/>
                <a:cs typeface="Tahoma"/>
              </a:rPr>
              <a:t>kredileri  </a:t>
            </a: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Toplam</a:t>
            </a:r>
            <a:r>
              <a:rPr sz="1400" b="1" spc="-3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krediler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14743" y="4182236"/>
            <a:ext cx="15360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A80000"/>
                </a:solidFill>
                <a:latin typeface="Tahoma"/>
                <a:cs typeface="Tahoma"/>
              </a:rPr>
              <a:t>Tüketici</a:t>
            </a:r>
            <a:r>
              <a:rPr sz="1400" b="1" spc="-25" dirty="0">
                <a:solidFill>
                  <a:srgbClr val="A80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A80000"/>
                </a:solidFill>
                <a:latin typeface="Tahoma"/>
                <a:cs typeface="Tahoma"/>
              </a:rPr>
              <a:t>kredileri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939" y="906907"/>
            <a:ext cx="60147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En </a:t>
            </a:r>
            <a:r>
              <a:rPr spc="-5" dirty="0"/>
              <a:t>düşük </a:t>
            </a:r>
            <a:r>
              <a:rPr dirty="0"/>
              <a:t>kredi </a:t>
            </a:r>
            <a:r>
              <a:rPr spc="-5" dirty="0"/>
              <a:t>artışı </a:t>
            </a:r>
            <a:r>
              <a:rPr dirty="0"/>
              <a:t>%4,3 </a:t>
            </a:r>
            <a:r>
              <a:rPr spc="-5" dirty="0"/>
              <a:t>ile </a:t>
            </a:r>
            <a:r>
              <a:rPr dirty="0"/>
              <a:t>konut</a:t>
            </a:r>
            <a:r>
              <a:rPr spc="-120" dirty="0"/>
              <a:t> </a:t>
            </a:r>
            <a:r>
              <a:rPr dirty="0"/>
              <a:t>kredisinde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0939" y="1211707"/>
            <a:ext cx="831913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Ticari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kredi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artış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hızı %16,2, ihtiyaç kredisi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artış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hızı %18,2 seviyesine</a:t>
            </a:r>
            <a:r>
              <a:rPr sz="1800" spc="17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yükselirken,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taşıt kredisi artış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hızı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%22,3 seviyesine</a:t>
            </a:r>
            <a:r>
              <a:rPr sz="1800" spc="3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geriledi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065020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13840" y="2098039"/>
            <a:ext cx="69107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Tüketici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kredi büyümesi, yıllık % değişim,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Kasım</a:t>
            </a:r>
            <a:r>
              <a:rPr sz="1600" b="1" spc="4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07" y="6586219"/>
            <a:ext cx="2493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dirty="0">
                <a:latin typeface="Tahoma"/>
                <a:cs typeface="Tahoma"/>
              </a:rPr>
              <a:t>BDDK,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hesaplamaları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7031" y="2781300"/>
            <a:ext cx="6600825" cy="2885440"/>
            <a:chOff x="637031" y="2781300"/>
            <a:chExt cx="6600825" cy="2885440"/>
          </a:xfrm>
        </p:grpSpPr>
        <p:sp>
          <p:nvSpPr>
            <p:cNvPr id="9" name="object 9"/>
            <p:cNvSpPr/>
            <p:nvPr/>
          </p:nvSpPr>
          <p:spPr>
            <a:xfrm>
              <a:off x="637031" y="2785872"/>
              <a:ext cx="6480175" cy="2875915"/>
            </a:xfrm>
            <a:custGeom>
              <a:avLst/>
              <a:gdLst/>
              <a:ahLst/>
              <a:cxnLst/>
              <a:rect l="l" t="t" r="r" b="b"/>
              <a:pathLst>
                <a:path w="6480175" h="2875915">
                  <a:moveTo>
                    <a:pt x="2284476" y="2464308"/>
                  </a:moveTo>
                  <a:lnTo>
                    <a:pt x="2284476" y="2522981"/>
                  </a:lnTo>
                </a:path>
                <a:path w="6480175" h="2875915">
                  <a:moveTo>
                    <a:pt x="2004060" y="2464308"/>
                  </a:moveTo>
                  <a:lnTo>
                    <a:pt x="2004060" y="2522981"/>
                  </a:lnTo>
                </a:path>
                <a:path w="6480175" h="2875915">
                  <a:moveTo>
                    <a:pt x="329184" y="2464308"/>
                  </a:moveTo>
                  <a:lnTo>
                    <a:pt x="329184" y="2522981"/>
                  </a:lnTo>
                </a:path>
                <a:path w="6480175" h="2875915">
                  <a:moveTo>
                    <a:pt x="1175004" y="2464308"/>
                  </a:moveTo>
                  <a:lnTo>
                    <a:pt x="1175004" y="2522981"/>
                  </a:lnTo>
                </a:path>
                <a:path w="6480175" h="2875915">
                  <a:moveTo>
                    <a:pt x="890016" y="2464308"/>
                  </a:moveTo>
                  <a:lnTo>
                    <a:pt x="890016" y="2522981"/>
                  </a:lnTo>
                </a:path>
                <a:path w="6480175" h="2875915">
                  <a:moveTo>
                    <a:pt x="2846832" y="2464308"/>
                  </a:moveTo>
                  <a:lnTo>
                    <a:pt x="2846832" y="2522981"/>
                  </a:lnTo>
                </a:path>
                <a:path w="6480175" h="2875915">
                  <a:moveTo>
                    <a:pt x="2563368" y="2464308"/>
                  </a:moveTo>
                  <a:lnTo>
                    <a:pt x="2563368" y="2522981"/>
                  </a:lnTo>
                </a:path>
                <a:path w="6480175" h="2875915">
                  <a:moveTo>
                    <a:pt x="6480048" y="2464308"/>
                  </a:moveTo>
                  <a:lnTo>
                    <a:pt x="6480048" y="2522981"/>
                  </a:lnTo>
                </a:path>
                <a:path w="6480175" h="2875915">
                  <a:moveTo>
                    <a:pt x="59436" y="2464308"/>
                  </a:moveTo>
                  <a:lnTo>
                    <a:pt x="59436" y="2522981"/>
                  </a:lnTo>
                </a:path>
                <a:path w="6480175" h="2875915">
                  <a:moveTo>
                    <a:pt x="59436" y="2875788"/>
                  </a:moveTo>
                  <a:lnTo>
                    <a:pt x="59436" y="0"/>
                  </a:lnTo>
                </a:path>
                <a:path w="6480175" h="2875915">
                  <a:moveTo>
                    <a:pt x="0" y="2875788"/>
                  </a:moveTo>
                  <a:lnTo>
                    <a:pt x="59436" y="2875788"/>
                  </a:lnTo>
                </a:path>
                <a:path w="6480175" h="2875915">
                  <a:moveTo>
                    <a:pt x="0" y="2464308"/>
                  </a:moveTo>
                  <a:lnTo>
                    <a:pt x="59436" y="2464308"/>
                  </a:lnTo>
                </a:path>
                <a:path w="6480175" h="2875915">
                  <a:moveTo>
                    <a:pt x="0" y="2054352"/>
                  </a:moveTo>
                  <a:lnTo>
                    <a:pt x="59436" y="2054352"/>
                  </a:lnTo>
                </a:path>
                <a:path w="6480175" h="2875915">
                  <a:moveTo>
                    <a:pt x="0" y="1642871"/>
                  </a:moveTo>
                  <a:lnTo>
                    <a:pt x="59436" y="1642871"/>
                  </a:lnTo>
                </a:path>
                <a:path w="6480175" h="2875915">
                  <a:moveTo>
                    <a:pt x="0" y="1232915"/>
                  </a:moveTo>
                  <a:lnTo>
                    <a:pt x="59436" y="1232915"/>
                  </a:lnTo>
                </a:path>
                <a:path w="6480175" h="2875915">
                  <a:moveTo>
                    <a:pt x="0" y="821435"/>
                  </a:moveTo>
                  <a:lnTo>
                    <a:pt x="59436" y="821435"/>
                  </a:lnTo>
                </a:path>
                <a:path w="6480175" h="2875915">
                  <a:moveTo>
                    <a:pt x="0" y="411479"/>
                  </a:moveTo>
                  <a:lnTo>
                    <a:pt x="59436" y="411479"/>
                  </a:lnTo>
                </a:path>
                <a:path w="6480175" h="2875915">
                  <a:moveTo>
                    <a:pt x="0" y="0"/>
                  </a:moveTo>
                  <a:lnTo>
                    <a:pt x="59436" y="0"/>
                  </a:lnTo>
                </a:path>
                <a:path w="6480175" h="2875915">
                  <a:moveTo>
                    <a:pt x="3127247" y="2464308"/>
                  </a:moveTo>
                  <a:lnTo>
                    <a:pt x="3127247" y="2522981"/>
                  </a:lnTo>
                </a:path>
                <a:path w="6480175" h="2875915">
                  <a:moveTo>
                    <a:pt x="611124" y="2464308"/>
                  </a:moveTo>
                  <a:lnTo>
                    <a:pt x="611124" y="2522981"/>
                  </a:lnTo>
                </a:path>
                <a:path w="6480175" h="2875915">
                  <a:moveTo>
                    <a:pt x="3681983" y="2464308"/>
                  </a:moveTo>
                  <a:lnTo>
                    <a:pt x="3681983" y="2522981"/>
                  </a:lnTo>
                </a:path>
                <a:path w="6480175" h="2875915">
                  <a:moveTo>
                    <a:pt x="1732788" y="2464308"/>
                  </a:moveTo>
                  <a:lnTo>
                    <a:pt x="1732788" y="2522981"/>
                  </a:lnTo>
                </a:path>
                <a:path w="6480175" h="2875915">
                  <a:moveTo>
                    <a:pt x="1453895" y="2464308"/>
                  </a:moveTo>
                  <a:lnTo>
                    <a:pt x="1453895" y="2522981"/>
                  </a:lnTo>
                </a:path>
                <a:path w="6480175" h="2875915">
                  <a:moveTo>
                    <a:pt x="6199632" y="2464308"/>
                  </a:moveTo>
                  <a:lnTo>
                    <a:pt x="6199632" y="2522981"/>
                  </a:lnTo>
                </a:path>
                <a:path w="6480175" h="2875915">
                  <a:moveTo>
                    <a:pt x="3407664" y="2464308"/>
                  </a:moveTo>
                  <a:lnTo>
                    <a:pt x="3407664" y="2522981"/>
                  </a:lnTo>
                </a:path>
                <a:path w="6480175" h="2875915">
                  <a:moveTo>
                    <a:pt x="4806696" y="2464308"/>
                  </a:moveTo>
                  <a:lnTo>
                    <a:pt x="4806696" y="2522981"/>
                  </a:lnTo>
                </a:path>
                <a:path w="6480175" h="2875915">
                  <a:moveTo>
                    <a:pt x="3962400" y="2464308"/>
                  </a:moveTo>
                  <a:lnTo>
                    <a:pt x="3962400" y="2522981"/>
                  </a:lnTo>
                </a:path>
                <a:path w="6480175" h="2875915">
                  <a:moveTo>
                    <a:pt x="4241292" y="2464308"/>
                  </a:moveTo>
                  <a:lnTo>
                    <a:pt x="4241292" y="2522981"/>
                  </a:lnTo>
                </a:path>
                <a:path w="6480175" h="2875915">
                  <a:moveTo>
                    <a:pt x="4526280" y="2464308"/>
                  </a:moveTo>
                  <a:lnTo>
                    <a:pt x="4526280" y="2522981"/>
                  </a:lnTo>
                </a:path>
                <a:path w="6480175" h="2875915">
                  <a:moveTo>
                    <a:pt x="5085588" y="2464308"/>
                  </a:moveTo>
                  <a:lnTo>
                    <a:pt x="5085588" y="2522981"/>
                  </a:lnTo>
                </a:path>
                <a:path w="6480175" h="2875915">
                  <a:moveTo>
                    <a:pt x="5355335" y="2464308"/>
                  </a:moveTo>
                  <a:lnTo>
                    <a:pt x="5355335" y="2522981"/>
                  </a:lnTo>
                </a:path>
                <a:path w="6480175" h="2875915">
                  <a:moveTo>
                    <a:pt x="5637276" y="2464308"/>
                  </a:moveTo>
                  <a:lnTo>
                    <a:pt x="5637276" y="2522981"/>
                  </a:lnTo>
                </a:path>
                <a:path w="6480175" h="2875915">
                  <a:moveTo>
                    <a:pt x="5916168" y="2464308"/>
                  </a:moveTo>
                  <a:lnTo>
                    <a:pt x="5916168" y="2522981"/>
                  </a:lnTo>
                </a:path>
                <a:path w="6480175" h="2875915">
                  <a:moveTo>
                    <a:pt x="59436" y="2464308"/>
                  </a:moveTo>
                  <a:lnTo>
                    <a:pt x="6480048" y="246430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7862" y="3172975"/>
              <a:ext cx="6559740" cy="24415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58876" y="5533135"/>
            <a:ext cx="2844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0725" y="5122291"/>
            <a:ext cx="12318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3494" y="4711141"/>
            <a:ext cx="22097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3494" y="4300854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40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494" y="3890009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60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263" y="2657601"/>
            <a:ext cx="318135" cy="10610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1</a:t>
            </a:r>
            <a:r>
              <a:rPr sz="1400" spc="-5" dirty="0">
                <a:latin typeface="Tahoma"/>
                <a:cs typeface="Tahoma"/>
              </a:rPr>
              <a:t>2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1</a:t>
            </a:r>
            <a:r>
              <a:rPr sz="1400" spc="-5" dirty="0">
                <a:latin typeface="Tahoma"/>
                <a:cs typeface="Tahoma"/>
              </a:rPr>
              <a:t>0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ahoma"/>
              <a:cs typeface="Tahoma"/>
            </a:endParaRPr>
          </a:p>
          <a:p>
            <a:pPr marL="10985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Tahoma"/>
                <a:cs typeface="Tahoma"/>
              </a:rPr>
              <a:t>80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6086" y="5707175"/>
            <a:ext cx="6704399" cy="721024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41275" marR="5080" indent="24765" algn="r">
              <a:lnSpc>
                <a:spcPts val="2210"/>
              </a:lnSpc>
              <a:spcBef>
                <a:spcPts val="75"/>
              </a:spcBef>
            </a:pP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R="5715" algn="r">
              <a:lnSpc>
                <a:spcPct val="100000"/>
              </a:lnSpc>
              <a:spcBef>
                <a:spcPts val="360"/>
              </a:spcBef>
            </a:pPr>
            <a:r>
              <a:rPr sz="1400" dirty="0">
                <a:latin typeface="Tahoma"/>
                <a:cs typeface="Tahoma"/>
              </a:rPr>
              <a:t>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12700" marR="5080" indent="117475" algn="r">
              <a:lnSpc>
                <a:spcPct val="130900"/>
              </a:lnSpc>
              <a:spcBef>
                <a:spcPts val="40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248270" y="3893847"/>
            <a:ext cx="1718945" cy="134429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400" b="1" spc="-5" dirty="0">
                <a:solidFill>
                  <a:srgbClr val="9DB0CF"/>
                </a:solidFill>
                <a:latin typeface="Tahoma"/>
                <a:cs typeface="Tahoma"/>
              </a:rPr>
              <a:t>Bireysel kredi</a:t>
            </a:r>
            <a:r>
              <a:rPr sz="1400" b="1" spc="-25" dirty="0">
                <a:solidFill>
                  <a:srgbClr val="9DB0C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9DB0CF"/>
                </a:solidFill>
                <a:latin typeface="Tahoma"/>
                <a:cs typeface="Tahoma"/>
              </a:rPr>
              <a:t>kartı</a:t>
            </a:r>
            <a:endParaRPr sz="1400">
              <a:latin typeface="Tahoma"/>
              <a:cs typeface="Tahoma"/>
            </a:endParaRPr>
          </a:p>
          <a:p>
            <a:pPr marL="12700" marR="1066165">
              <a:lnSpc>
                <a:spcPct val="123600"/>
              </a:lnSpc>
            </a:pPr>
            <a:r>
              <a:rPr sz="1400" b="1" dirty="0">
                <a:solidFill>
                  <a:srgbClr val="A80000"/>
                </a:solidFill>
                <a:latin typeface="Tahoma"/>
                <a:cs typeface="Tahoma"/>
              </a:rPr>
              <a:t>Taşıt  </a:t>
            </a: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İ</a:t>
            </a:r>
            <a:r>
              <a:rPr sz="1400" b="1" spc="-5" dirty="0">
                <a:solidFill>
                  <a:srgbClr val="FFC000"/>
                </a:solidFill>
                <a:latin typeface="Tahoma"/>
                <a:cs typeface="Tahoma"/>
              </a:rPr>
              <a:t>h</a:t>
            </a: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ti</a:t>
            </a:r>
            <a:r>
              <a:rPr sz="1400" b="1" spc="-10" dirty="0">
                <a:solidFill>
                  <a:srgbClr val="FFC000"/>
                </a:solidFill>
                <a:latin typeface="Tahoma"/>
                <a:cs typeface="Tahoma"/>
              </a:rPr>
              <a:t>y</a:t>
            </a: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aç  </a:t>
            </a:r>
            <a:r>
              <a:rPr sz="1400" b="1" dirty="0">
                <a:solidFill>
                  <a:srgbClr val="808080"/>
                </a:solidFill>
                <a:latin typeface="Tahoma"/>
                <a:cs typeface="Tahoma"/>
              </a:rPr>
              <a:t>Ticari  </a:t>
            </a: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Konut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865" y="805433"/>
            <a:ext cx="73552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Takipteki kredilerin oranı Kasım 2021’de </a:t>
            </a:r>
            <a:r>
              <a:rPr dirty="0"/>
              <a:t>%3,2</a:t>
            </a:r>
            <a:r>
              <a:rPr spc="-5" dirty="0"/>
              <a:t> </a:t>
            </a:r>
            <a:r>
              <a:rPr dirty="0"/>
              <a:t>düzeyinde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29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47088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5917488"/>
            <a:ext cx="887222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BDDK,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hesaplamaları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Tahoma"/>
                <a:cs typeface="Tahoma"/>
              </a:rPr>
              <a:t>*Takipteki </a:t>
            </a:r>
            <a:r>
              <a:rPr sz="1100" spc="-5" dirty="0">
                <a:latin typeface="Tahoma"/>
                <a:cs typeface="Tahoma"/>
              </a:rPr>
              <a:t>kredi oranı, takipteki alacakların </a:t>
            </a:r>
            <a:r>
              <a:rPr sz="1100" dirty="0">
                <a:latin typeface="Tahoma"/>
                <a:cs typeface="Tahoma"/>
              </a:rPr>
              <a:t>toplam </a:t>
            </a:r>
            <a:r>
              <a:rPr sz="1100" spc="-5" dirty="0">
                <a:latin typeface="Tahoma"/>
                <a:cs typeface="Tahoma"/>
              </a:rPr>
              <a:t>nakdi krediler içerisindeki </a:t>
            </a:r>
            <a:r>
              <a:rPr sz="1100" dirty="0">
                <a:latin typeface="Tahoma"/>
                <a:cs typeface="Tahoma"/>
              </a:rPr>
              <a:t>payını</a:t>
            </a:r>
            <a:r>
              <a:rPr sz="1100" spc="1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göstermektedir.</a:t>
            </a:r>
            <a:endParaRPr sz="11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100" spc="-5" dirty="0">
                <a:latin typeface="Tahoma"/>
                <a:cs typeface="Tahoma"/>
              </a:rPr>
              <a:t>**BDDK, salgınının ardından işletmelerin yaşayacakları nakit akışı sorununun finansal </a:t>
            </a:r>
            <a:r>
              <a:rPr sz="1100" dirty="0">
                <a:latin typeface="Tahoma"/>
                <a:cs typeface="Tahoma"/>
              </a:rPr>
              <a:t>bir probleme </a:t>
            </a:r>
            <a:r>
              <a:rPr sz="1100" spc="-5" dirty="0">
                <a:latin typeface="Tahoma"/>
                <a:cs typeface="Tahoma"/>
              </a:rPr>
              <a:t>dönüşmemesi </a:t>
            </a:r>
            <a:r>
              <a:rPr sz="1100" dirty="0">
                <a:latin typeface="Tahoma"/>
                <a:cs typeface="Tahoma"/>
              </a:rPr>
              <a:t>için Mart ayında aldığı </a:t>
            </a:r>
            <a:r>
              <a:rPr sz="1100" spc="-5" dirty="0">
                <a:latin typeface="Tahoma"/>
                <a:cs typeface="Tahoma"/>
              </a:rPr>
              <a:t>kararla,  </a:t>
            </a:r>
            <a:r>
              <a:rPr sz="1100" dirty="0">
                <a:latin typeface="Tahoma"/>
                <a:cs typeface="Tahoma"/>
              </a:rPr>
              <a:t>31 </a:t>
            </a:r>
            <a:r>
              <a:rPr sz="1100" spc="-5" dirty="0">
                <a:latin typeface="Tahoma"/>
                <a:cs typeface="Tahoma"/>
              </a:rPr>
              <a:t>Aralık’a kadar </a:t>
            </a:r>
            <a:r>
              <a:rPr sz="1100" dirty="0">
                <a:latin typeface="Tahoma"/>
                <a:cs typeface="Tahoma"/>
              </a:rPr>
              <a:t>2. </a:t>
            </a:r>
            <a:r>
              <a:rPr sz="1100" spc="-5" dirty="0">
                <a:latin typeface="Tahoma"/>
                <a:cs typeface="Tahoma"/>
              </a:rPr>
              <a:t>grup krediye (yakın </a:t>
            </a:r>
            <a:r>
              <a:rPr sz="1100" dirty="0">
                <a:latin typeface="Tahoma"/>
                <a:cs typeface="Tahoma"/>
              </a:rPr>
              <a:t>izlemedeki </a:t>
            </a:r>
            <a:r>
              <a:rPr sz="1100" spc="-5" dirty="0">
                <a:latin typeface="Tahoma"/>
                <a:cs typeface="Tahoma"/>
              </a:rPr>
              <a:t>krediler-sorunlu krediler) geçiş süresini </a:t>
            </a:r>
            <a:r>
              <a:rPr sz="1100" dirty="0">
                <a:latin typeface="Tahoma"/>
                <a:cs typeface="Tahoma"/>
              </a:rPr>
              <a:t>30 günden 90 </a:t>
            </a:r>
            <a:r>
              <a:rPr sz="1100" spc="-5" dirty="0">
                <a:latin typeface="Tahoma"/>
                <a:cs typeface="Tahoma"/>
              </a:rPr>
              <a:t>güne, </a:t>
            </a:r>
            <a:r>
              <a:rPr sz="1100" dirty="0">
                <a:latin typeface="Tahoma"/>
                <a:cs typeface="Tahoma"/>
              </a:rPr>
              <a:t>3. grup </a:t>
            </a:r>
            <a:r>
              <a:rPr sz="1100" spc="-5" dirty="0">
                <a:latin typeface="Tahoma"/>
                <a:cs typeface="Tahoma"/>
              </a:rPr>
              <a:t>krediye </a:t>
            </a:r>
            <a:r>
              <a:rPr sz="1100" dirty="0">
                <a:latin typeface="Tahoma"/>
                <a:cs typeface="Tahoma"/>
              </a:rPr>
              <a:t>(takipteki  </a:t>
            </a:r>
            <a:r>
              <a:rPr sz="1100" spc="-5" dirty="0">
                <a:latin typeface="Tahoma"/>
                <a:cs typeface="Tahoma"/>
              </a:rPr>
              <a:t>krediler) geçiş süresi </a:t>
            </a:r>
            <a:r>
              <a:rPr sz="1100" dirty="0">
                <a:latin typeface="Tahoma"/>
                <a:cs typeface="Tahoma"/>
              </a:rPr>
              <a:t>de 90 </a:t>
            </a:r>
            <a:r>
              <a:rPr sz="1100" spc="-5" dirty="0">
                <a:latin typeface="Tahoma"/>
                <a:cs typeface="Tahoma"/>
              </a:rPr>
              <a:t>günden </a:t>
            </a:r>
            <a:r>
              <a:rPr sz="1100" dirty="0">
                <a:latin typeface="Tahoma"/>
                <a:cs typeface="Tahoma"/>
              </a:rPr>
              <a:t>180 </a:t>
            </a:r>
            <a:r>
              <a:rPr sz="1100" spc="-5" dirty="0">
                <a:latin typeface="Tahoma"/>
                <a:cs typeface="Tahoma"/>
              </a:rPr>
              <a:t>güne</a:t>
            </a:r>
            <a:r>
              <a:rPr sz="1100" dirty="0">
                <a:latin typeface="Tahoma"/>
                <a:cs typeface="Tahoma"/>
              </a:rPr>
              <a:t> çıkarmıştı.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2376" y="2751582"/>
            <a:ext cx="6539230" cy="2385060"/>
            <a:chOff x="722376" y="2751582"/>
            <a:chExt cx="6539230" cy="2385060"/>
          </a:xfrm>
        </p:grpSpPr>
        <p:sp>
          <p:nvSpPr>
            <p:cNvPr id="7" name="object 7"/>
            <p:cNvSpPr/>
            <p:nvPr/>
          </p:nvSpPr>
          <p:spPr>
            <a:xfrm>
              <a:off x="722376" y="2756916"/>
              <a:ext cx="6520180" cy="2379980"/>
            </a:xfrm>
            <a:custGeom>
              <a:avLst/>
              <a:gdLst/>
              <a:ahLst/>
              <a:cxnLst/>
              <a:rect l="l" t="t" r="r" b="b"/>
              <a:pathLst>
                <a:path w="6520180" h="2379979">
                  <a:moveTo>
                    <a:pt x="332232" y="2321052"/>
                  </a:moveTo>
                  <a:lnTo>
                    <a:pt x="332232" y="2379726"/>
                  </a:lnTo>
                </a:path>
                <a:path w="6520180" h="2379979">
                  <a:moveTo>
                    <a:pt x="893063" y="2321052"/>
                  </a:moveTo>
                  <a:lnTo>
                    <a:pt x="893063" y="2379726"/>
                  </a:lnTo>
                </a:path>
                <a:path w="6520180" h="2379979">
                  <a:moveTo>
                    <a:pt x="6519672" y="2321052"/>
                  </a:moveTo>
                  <a:lnTo>
                    <a:pt x="6519672" y="2379726"/>
                  </a:lnTo>
                </a:path>
                <a:path w="6520180" h="2379979">
                  <a:moveTo>
                    <a:pt x="59436" y="2321052"/>
                  </a:moveTo>
                  <a:lnTo>
                    <a:pt x="59436" y="2379726"/>
                  </a:lnTo>
                </a:path>
                <a:path w="6520180" h="2379979">
                  <a:moveTo>
                    <a:pt x="59436" y="2321052"/>
                  </a:moveTo>
                  <a:lnTo>
                    <a:pt x="59436" y="0"/>
                  </a:lnTo>
                </a:path>
                <a:path w="6520180" h="2379979">
                  <a:moveTo>
                    <a:pt x="0" y="2321052"/>
                  </a:moveTo>
                  <a:lnTo>
                    <a:pt x="59436" y="2321052"/>
                  </a:lnTo>
                </a:path>
                <a:path w="6520180" h="2379979">
                  <a:moveTo>
                    <a:pt x="0" y="1857756"/>
                  </a:moveTo>
                  <a:lnTo>
                    <a:pt x="59436" y="1857756"/>
                  </a:lnTo>
                </a:path>
                <a:path w="6520180" h="2379979">
                  <a:moveTo>
                    <a:pt x="0" y="1392936"/>
                  </a:moveTo>
                  <a:lnTo>
                    <a:pt x="59436" y="1392936"/>
                  </a:lnTo>
                </a:path>
                <a:path w="6520180" h="2379979">
                  <a:moveTo>
                    <a:pt x="0" y="929640"/>
                  </a:moveTo>
                  <a:lnTo>
                    <a:pt x="59436" y="929640"/>
                  </a:lnTo>
                </a:path>
                <a:path w="6520180" h="2379979">
                  <a:moveTo>
                    <a:pt x="0" y="464820"/>
                  </a:moveTo>
                  <a:lnTo>
                    <a:pt x="59436" y="464820"/>
                  </a:lnTo>
                </a:path>
                <a:path w="6520180" h="2379979">
                  <a:moveTo>
                    <a:pt x="0" y="0"/>
                  </a:moveTo>
                  <a:lnTo>
                    <a:pt x="59436" y="0"/>
                  </a:lnTo>
                </a:path>
                <a:path w="6520180" h="2379979">
                  <a:moveTo>
                    <a:pt x="2865120" y="2321052"/>
                  </a:moveTo>
                  <a:lnTo>
                    <a:pt x="2865120" y="2379726"/>
                  </a:lnTo>
                </a:path>
                <a:path w="6520180" h="2379979">
                  <a:moveTo>
                    <a:pt x="6239256" y="2321052"/>
                  </a:moveTo>
                  <a:lnTo>
                    <a:pt x="6239256" y="2379726"/>
                  </a:lnTo>
                </a:path>
                <a:path w="6520180" h="2379979">
                  <a:moveTo>
                    <a:pt x="3704844" y="2321052"/>
                  </a:moveTo>
                  <a:lnTo>
                    <a:pt x="3704844" y="2379726"/>
                  </a:lnTo>
                </a:path>
                <a:path w="6520180" h="2379979">
                  <a:moveTo>
                    <a:pt x="5951220" y="2321052"/>
                  </a:moveTo>
                  <a:lnTo>
                    <a:pt x="5951220" y="2379726"/>
                  </a:lnTo>
                </a:path>
                <a:path w="6520180" h="2379979">
                  <a:moveTo>
                    <a:pt x="1179576" y="2321052"/>
                  </a:moveTo>
                  <a:lnTo>
                    <a:pt x="1179576" y="2379726"/>
                  </a:lnTo>
                </a:path>
                <a:path w="6520180" h="2379979">
                  <a:moveTo>
                    <a:pt x="5388864" y="2321052"/>
                  </a:moveTo>
                  <a:lnTo>
                    <a:pt x="5388864" y="2379726"/>
                  </a:lnTo>
                </a:path>
                <a:path w="6520180" h="2379979">
                  <a:moveTo>
                    <a:pt x="612648" y="2321052"/>
                  </a:moveTo>
                  <a:lnTo>
                    <a:pt x="612648" y="2379726"/>
                  </a:lnTo>
                </a:path>
                <a:path w="6520180" h="2379979">
                  <a:moveTo>
                    <a:pt x="5116068" y="2321052"/>
                  </a:moveTo>
                  <a:lnTo>
                    <a:pt x="5116068" y="2379726"/>
                  </a:lnTo>
                </a:path>
                <a:path w="6520180" h="2379979">
                  <a:moveTo>
                    <a:pt x="5670804" y="2321052"/>
                  </a:moveTo>
                  <a:lnTo>
                    <a:pt x="5670804" y="2379726"/>
                  </a:lnTo>
                </a:path>
                <a:path w="6520180" h="2379979">
                  <a:moveTo>
                    <a:pt x="4835652" y="2321052"/>
                  </a:moveTo>
                  <a:lnTo>
                    <a:pt x="4835652" y="2379726"/>
                  </a:lnTo>
                </a:path>
                <a:path w="6520180" h="2379979">
                  <a:moveTo>
                    <a:pt x="4555236" y="2321052"/>
                  </a:moveTo>
                  <a:lnTo>
                    <a:pt x="4555236" y="2379726"/>
                  </a:lnTo>
                </a:path>
                <a:path w="6520180" h="2379979">
                  <a:moveTo>
                    <a:pt x="1461516" y="2321052"/>
                  </a:moveTo>
                  <a:lnTo>
                    <a:pt x="1461516" y="2379726"/>
                  </a:lnTo>
                </a:path>
                <a:path w="6520180" h="2379979">
                  <a:moveTo>
                    <a:pt x="4267200" y="2321052"/>
                  </a:moveTo>
                  <a:lnTo>
                    <a:pt x="4267200" y="2379726"/>
                  </a:lnTo>
                </a:path>
                <a:path w="6520180" h="2379979">
                  <a:moveTo>
                    <a:pt x="1743456" y="2321052"/>
                  </a:moveTo>
                  <a:lnTo>
                    <a:pt x="1743456" y="2379726"/>
                  </a:lnTo>
                </a:path>
                <a:path w="6520180" h="2379979">
                  <a:moveTo>
                    <a:pt x="2296668" y="2321052"/>
                  </a:moveTo>
                  <a:lnTo>
                    <a:pt x="2296668" y="2379726"/>
                  </a:lnTo>
                </a:path>
                <a:path w="6520180" h="2379979">
                  <a:moveTo>
                    <a:pt x="2016252" y="2321052"/>
                  </a:moveTo>
                  <a:lnTo>
                    <a:pt x="2016252" y="2379726"/>
                  </a:lnTo>
                </a:path>
                <a:path w="6520180" h="2379979">
                  <a:moveTo>
                    <a:pt x="3147060" y="2321052"/>
                  </a:moveTo>
                  <a:lnTo>
                    <a:pt x="3147060" y="2379726"/>
                  </a:lnTo>
                </a:path>
                <a:path w="6520180" h="2379979">
                  <a:moveTo>
                    <a:pt x="3986784" y="2321052"/>
                  </a:moveTo>
                  <a:lnTo>
                    <a:pt x="3986784" y="2379726"/>
                  </a:lnTo>
                </a:path>
                <a:path w="6520180" h="2379979">
                  <a:moveTo>
                    <a:pt x="3427476" y="2321052"/>
                  </a:moveTo>
                  <a:lnTo>
                    <a:pt x="3427476" y="2379726"/>
                  </a:lnTo>
                </a:path>
                <a:path w="6520180" h="2379979">
                  <a:moveTo>
                    <a:pt x="2578608" y="2321052"/>
                  </a:moveTo>
                  <a:lnTo>
                    <a:pt x="2578608" y="2379726"/>
                  </a:lnTo>
                </a:path>
                <a:path w="6520180" h="2379979">
                  <a:moveTo>
                    <a:pt x="59436" y="2321052"/>
                  </a:moveTo>
                  <a:lnTo>
                    <a:pt x="6519672" y="232105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1050" y="3832933"/>
              <a:ext cx="6461125" cy="591185"/>
            </a:xfrm>
            <a:custGeom>
              <a:avLst/>
              <a:gdLst/>
              <a:ahLst/>
              <a:cxnLst/>
              <a:rect l="l" t="t" r="r" b="b"/>
              <a:pathLst>
                <a:path w="6461125" h="591185">
                  <a:moveTo>
                    <a:pt x="0" y="563044"/>
                  </a:moveTo>
                  <a:lnTo>
                    <a:pt x="36091" y="563943"/>
                  </a:lnTo>
                  <a:lnTo>
                    <a:pt x="72399" y="564806"/>
                  </a:lnTo>
                  <a:lnTo>
                    <a:pt x="108274" y="565741"/>
                  </a:lnTo>
                  <a:lnTo>
                    <a:pt x="143065" y="566854"/>
                  </a:lnTo>
                  <a:lnTo>
                    <a:pt x="176024" y="568291"/>
                  </a:lnTo>
                  <a:lnTo>
                    <a:pt x="207681" y="569966"/>
                  </a:lnTo>
                  <a:lnTo>
                    <a:pt x="239336" y="571640"/>
                  </a:lnTo>
                  <a:lnTo>
                    <a:pt x="272288" y="573077"/>
                  </a:lnTo>
                  <a:lnTo>
                    <a:pt x="307188" y="573805"/>
                  </a:lnTo>
                  <a:lnTo>
                    <a:pt x="343244" y="574141"/>
                  </a:lnTo>
                  <a:lnTo>
                    <a:pt x="379588" y="574738"/>
                  </a:lnTo>
                  <a:lnTo>
                    <a:pt x="415353" y="576252"/>
                  </a:lnTo>
                  <a:lnTo>
                    <a:pt x="450182" y="580515"/>
                  </a:lnTo>
                  <a:lnTo>
                    <a:pt x="484576" y="586634"/>
                  </a:lnTo>
                  <a:lnTo>
                    <a:pt x="518982" y="591183"/>
                  </a:lnTo>
                  <a:lnTo>
                    <a:pt x="553847" y="590730"/>
                  </a:lnTo>
                  <a:lnTo>
                    <a:pt x="589371" y="582126"/>
                  </a:lnTo>
                  <a:lnTo>
                    <a:pt x="625348" y="567997"/>
                  </a:lnTo>
                  <a:lnTo>
                    <a:pt x="661324" y="553297"/>
                  </a:lnTo>
                  <a:lnTo>
                    <a:pt x="696849" y="542978"/>
                  </a:lnTo>
                  <a:lnTo>
                    <a:pt x="731712" y="537694"/>
                  </a:lnTo>
                  <a:lnTo>
                    <a:pt x="766111" y="534993"/>
                  </a:lnTo>
                  <a:lnTo>
                    <a:pt x="800486" y="535174"/>
                  </a:lnTo>
                  <a:lnTo>
                    <a:pt x="835279" y="538533"/>
                  </a:lnTo>
                  <a:lnTo>
                    <a:pt x="870751" y="549419"/>
                  </a:lnTo>
                  <a:lnTo>
                    <a:pt x="906557" y="566187"/>
                  </a:lnTo>
                  <a:lnTo>
                    <a:pt x="942506" y="580431"/>
                  </a:lnTo>
                  <a:lnTo>
                    <a:pt x="978407" y="583745"/>
                  </a:lnTo>
                  <a:lnTo>
                    <a:pt x="1014253" y="571099"/>
                  </a:lnTo>
                  <a:lnTo>
                    <a:pt x="1050194" y="547915"/>
                  </a:lnTo>
                  <a:lnTo>
                    <a:pt x="1085992" y="521469"/>
                  </a:lnTo>
                  <a:lnTo>
                    <a:pt x="1121410" y="499036"/>
                  </a:lnTo>
                  <a:lnTo>
                    <a:pt x="1156275" y="482379"/>
                  </a:lnTo>
                  <a:lnTo>
                    <a:pt x="1225101" y="453780"/>
                  </a:lnTo>
                  <a:lnTo>
                    <a:pt x="1295491" y="425948"/>
                  </a:lnTo>
                  <a:lnTo>
                    <a:pt x="1331468" y="412105"/>
                  </a:lnTo>
                  <a:lnTo>
                    <a:pt x="1367444" y="398833"/>
                  </a:lnTo>
                  <a:lnTo>
                    <a:pt x="1437832" y="375515"/>
                  </a:lnTo>
                  <a:lnTo>
                    <a:pt x="1506606" y="355992"/>
                  </a:lnTo>
                  <a:lnTo>
                    <a:pt x="1541399" y="346636"/>
                  </a:lnTo>
                  <a:lnTo>
                    <a:pt x="1576871" y="337083"/>
                  </a:lnTo>
                  <a:lnTo>
                    <a:pt x="1648626" y="318883"/>
                  </a:lnTo>
                  <a:lnTo>
                    <a:pt x="1720588" y="304605"/>
                  </a:lnTo>
                  <a:lnTo>
                    <a:pt x="1792755" y="294346"/>
                  </a:lnTo>
                  <a:lnTo>
                    <a:pt x="1827530" y="292407"/>
                  </a:lnTo>
                  <a:lnTo>
                    <a:pt x="1860536" y="294104"/>
                  </a:lnTo>
                  <a:lnTo>
                    <a:pt x="1892220" y="298741"/>
                  </a:lnTo>
                  <a:lnTo>
                    <a:pt x="1923881" y="303926"/>
                  </a:lnTo>
                  <a:lnTo>
                    <a:pt x="1956816" y="307266"/>
                  </a:lnTo>
                  <a:lnTo>
                    <a:pt x="1991697" y="308611"/>
                  </a:lnTo>
                  <a:lnTo>
                    <a:pt x="2027745" y="309076"/>
                  </a:lnTo>
                  <a:lnTo>
                    <a:pt x="2064079" y="308159"/>
                  </a:lnTo>
                  <a:lnTo>
                    <a:pt x="2134683" y="300277"/>
                  </a:lnTo>
                  <a:lnTo>
                    <a:pt x="2203509" y="284966"/>
                  </a:lnTo>
                  <a:lnTo>
                    <a:pt x="2273899" y="266275"/>
                  </a:lnTo>
                  <a:lnTo>
                    <a:pt x="2345852" y="244252"/>
                  </a:lnTo>
                  <a:lnTo>
                    <a:pt x="2416240" y="220227"/>
                  </a:lnTo>
                  <a:lnTo>
                    <a:pt x="2450639" y="206809"/>
                  </a:lnTo>
                  <a:lnTo>
                    <a:pt x="2485014" y="194248"/>
                  </a:lnTo>
                  <a:lnTo>
                    <a:pt x="2519807" y="184330"/>
                  </a:lnTo>
                  <a:lnTo>
                    <a:pt x="2555279" y="179441"/>
                  </a:lnTo>
                  <a:lnTo>
                    <a:pt x="2591085" y="178075"/>
                  </a:lnTo>
                  <a:lnTo>
                    <a:pt x="2627034" y="175900"/>
                  </a:lnTo>
                  <a:lnTo>
                    <a:pt x="2662936" y="168582"/>
                  </a:lnTo>
                  <a:lnTo>
                    <a:pt x="2698781" y="153136"/>
                  </a:lnTo>
                  <a:lnTo>
                    <a:pt x="2734722" y="132546"/>
                  </a:lnTo>
                  <a:lnTo>
                    <a:pt x="2770520" y="111146"/>
                  </a:lnTo>
                  <a:lnTo>
                    <a:pt x="2805938" y="93271"/>
                  </a:lnTo>
                  <a:lnTo>
                    <a:pt x="2875200" y="68443"/>
                  </a:lnTo>
                  <a:lnTo>
                    <a:pt x="2944367" y="50853"/>
                  </a:lnTo>
                  <a:lnTo>
                    <a:pt x="3015980" y="41011"/>
                  </a:lnTo>
                  <a:lnTo>
                    <a:pt x="3051970" y="37530"/>
                  </a:lnTo>
                  <a:lnTo>
                    <a:pt x="3087497" y="32692"/>
                  </a:lnTo>
                  <a:lnTo>
                    <a:pt x="3122306" y="25126"/>
                  </a:lnTo>
                  <a:lnTo>
                    <a:pt x="3156712" y="16071"/>
                  </a:lnTo>
                  <a:lnTo>
                    <a:pt x="3191117" y="7707"/>
                  </a:lnTo>
                  <a:lnTo>
                    <a:pt x="3225927" y="2212"/>
                  </a:lnTo>
                  <a:lnTo>
                    <a:pt x="3261399" y="0"/>
                  </a:lnTo>
                  <a:lnTo>
                    <a:pt x="3297205" y="37"/>
                  </a:lnTo>
                  <a:lnTo>
                    <a:pt x="3369055" y="5768"/>
                  </a:lnTo>
                  <a:lnTo>
                    <a:pt x="3441128" y="18500"/>
                  </a:lnTo>
                  <a:lnTo>
                    <a:pt x="3512058" y="37899"/>
                  </a:lnTo>
                  <a:lnTo>
                    <a:pt x="3579034" y="63902"/>
                  </a:lnTo>
                  <a:lnTo>
                    <a:pt x="3645916" y="95049"/>
                  </a:lnTo>
                  <a:lnTo>
                    <a:pt x="3681120" y="113355"/>
                  </a:lnTo>
                  <a:lnTo>
                    <a:pt x="3717147" y="133673"/>
                  </a:lnTo>
                  <a:lnTo>
                    <a:pt x="3753340" y="152967"/>
                  </a:lnTo>
                  <a:lnTo>
                    <a:pt x="3789045" y="168201"/>
                  </a:lnTo>
                  <a:lnTo>
                    <a:pt x="3823837" y="177637"/>
                  </a:lnTo>
                  <a:lnTo>
                    <a:pt x="3858212" y="183203"/>
                  </a:lnTo>
                  <a:lnTo>
                    <a:pt x="3892611" y="187364"/>
                  </a:lnTo>
                  <a:lnTo>
                    <a:pt x="3927475" y="192585"/>
                  </a:lnTo>
                  <a:lnTo>
                    <a:pt x="3998976" y="205888"/>
                  </a:lnTo>
                  <a:lnTo>
                    <a:pt x="4070477" y="220906"/>
                  </a:lnTo>
                  <a:lnTo>
                    <a:pt x="4139739" y="240353"/>
                  </a:lnTo>
                  <a:lnTo>
                    <a:pt x="4174114" y="250535"/>
                  </a:lnTo>
                  <a:lnTo>
                    <a:pt x="4244379" y="266852"/>
                  </a:lnTo>
                  <a:lnTo>
                    <a:pt x="4316134" y="279052"/>
                  </a:lnTo>
                  <a:lnTo>
                    <a:pt x="4387881" y="289496"/>
                  </a:lnTo>
                  <a:lnTo>
                    <a:pt x="4459620" y="298088"/>
                  </a:lnTo>
                  <a:lnTo>
                    <a:pt x="4495038" y="302694"/>
                  </a:lnTo>
                  <a:lnTo>
                    <a:pt x="4529903" y="308334"/>
                  </a:lnTo>
                  <a:lnTo>
                    <a:pt x="4564316" y="314569"/>
                  </a:lnTo>
                  <a:lnTo>
                    <a:pt x="4598729" y="320232"/>
                  </a:lnTo>
                  <a:lnTo>
                    <a:pt x="4633595" y="324157"/>
                  </a:lnTo>
                  <a:lnTo>
                    <a:pt x="4669119" y="326266"/>
                  </a:lnTo>
                  <a:lnTo>
                    <a:pt x="4705096" y="327126"/>
                  </a:lnTo>
                  <a:lnTo>
                    <a:pt x="4741072" y="326532"/>
                  </a:lnTo>
                  <a:lnTo>
                    <a:pt x="4776597" y="324284"/>
                  </a:lnTo>
                  <a:lnTo>
                    <a:pt x="4811460" y="319083"/>
                  </a:lnTo>
                  <a:lnTo>
                    <a:pt x="4845859" y="311536"/>
                  </a:lnTo>
                  <a:lnTo>
                    <a:pt x="4880234" y="304014"/>
                  </a:lnTo>
                  <a:lnTo>
                    <a:pt x="4915027" y="298884"/>
                  </a:lnTo>
                  <a:lnTo>
                    <a:pt x="4950499" y="296910"/>
                  </a:lnTo>
                  <a:lnTo>
                    <a:pt x="4986305" y="296709"/>
                  </a:lnTo>
                  <a:lnTo>
                    <a:pt x="5022254" y="297723"/>
                  </a:lnTo>
                  <a:lnTo>
                    <a:pt x="5058156" y="299392"/>
                  </a:lnTo>
                  <a:lnTo>
                    <a:pt x="5094216" y="301059"/>
                  </a:lnTo>
                  <a:lnTo>
                    <a:pt x="5166383" y="306964"/>
                  </a:lnTo>
                  <a:lnTo>
                    <a:pt x="5234164" y="324635"/>
                  </a:lnTo>
                  <a:lnTo>
                    <a:pt x="5265848" y="339318"/>
                  </a:lnTo>
                  <a:lnTo>
                    <a:pt x="5297509" y="353976"/>
                  </a:lnTo>
                  <a:lnTo>
                    <a:pt x="5330444" y="365051"/>
                  </a:lnTo>
                  <a:lnTo>
                    <a:pt x="5365325" y="371002"/>
                  </a:lnTo>
                  <a:lnTo>
                    <a:pt x="5401373" y="373989"/>
                  </a:lnTo>
                  <a:lnTo>
                    <a:pt x="5437707" y="375713"/>
                  </a:lnTo>
                  <a:lnTo>
                    <a:pt x="5473446" y="377878"/>
                  </a:lnTo>
                  <a:lnTo>
                    <a:pt x="5508311" y="380757"/>
                  </a:lnTo>
                  <a:lnTo>
                    <a:pt x="5542724" y="383482"/>
                  </a:lnTo>
                  <a:lnTo>
                    <a:pt x="5577137" y="386040"/>
                  </a:lnTo>
                  <a:lnTo>
                    <a:pt x="5612003" y="388419"/>
                  </a:lnTo>
                  <a:lnTo>
                    <a:pt x="5647527" y="391027"/>
                  </a:lnTo>
                  <a:lnTo>
                    <a:pt x="5683504" y="393753"/>
                  </a:lnTo>
                  <a:lnTo>
                    <a:pt x="5719480" y="395813"/>
                  </a:lnTo>
                  <a:lnTo>
                    <a:pt x="5755005" y="396420"/>
                  </a:lnTo>
                  <a:lnTo>
                    <a:pt x="5789868" y="394551"/>
                  </a:lnTo>
                  <a:lnTo>
                    <a:pt x="5824267" y="390896"/>
                  </a:lnTo>
                  <a:lnTo>
                    <a:pt x="5858642" y="387240"/>
                  </a:lnTo>
                  <a:lnTo>
                    <a:pt x="5893434" y="385371"/>
                  </a:lnTo>
                  <a:lnTo>
                    <a:pt x="5964713" y="386974"/>
                  </a:lnTo>
                  <a:lnTo>
                    <a:pt x="6036564" y="393626"/>
                  </a:lnTo>
                  <a:lnTo>
                    <a:pt x="6108350" y="408755"/>
                  </a:lnTo>
                  <a:lnTo>
                    <a:pt x="6144148" y="417361"/>
                  </a:lnTo>
                  <a:lnTo>
                    <a:pt x="6179566" y="423979"/>
                  </a:lnTo>
                  <a:lnTo>
                    <a:pt x="6214429" y="426370"/>
                  </a:lnTo>
                  <a:lnTo>
                    <a:pt x="6248828" y="426249"/>
                  </a:lnTo>
                  <a:lnTo>
                    <a:pt x="6283203" y="427247"/>
                  </a:lnTo>
                  <a:lnTo>
                    <a:pt x="6317996" y="432996"/>
                  </a:lnTo>
                  <a:lnTo>
                    <a:pt x="6353468" y="445414"/>
                  </a:lnTo>
                  <a:lnTo>
                    <a:pt x="6389274" y="462238"/>
                  </a:lnTo>
                  <a:lnTo>
                    <a:pt x="6425223" y="480823"/>
                  </a:lnTo>
                  <a:lnTo>
                    <a:pt x="6461125" y="49852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1050" y="4332827"/>
              <a:ext cx="6461125" cy="353060"/>
            </a:xfrm>
            <a:custGeom>
              <a:avLst/>
              <a:gdLst/>
              <a:ahLst/>
              <a:cxnLst/>
              <a:rect l="l" t="t" r="r" b="b"/>
              <a:pathLst>
                <a:path w="6461125" h="353060">
                  <a:moveTo>
                    <a:pt x="0" y="118903"/>
                  </a:moveTo>
                  <a:lnTo>
                    <a:pt x="36091" y="118367"/>
                  </a:lnTo>
                  <a:lnTo>
                    <a:pt x="72399" y="117474"/>
                  </a:lnTo>
                  <a:lnTo>
                    <a:pt x="108274" y="117296"/>
                  </a:lnTo>
                  <a:lnTo>
                    <a:pt x="143065" y="118903"/>
                  </a:lnTo>
                  <a:lnTo>
                    <a:pt x="176024" y="123660"/>
                  </a:lnTo>
                  <a:lnTo>
                    <a:pt x="207681" y="130571"/>
                  </a:lnTo>
                  <a:lnTo>
                    <a:pt x="239336" y="137459"/>
                  </a:lnTo>
                  <a:lnTo>
                    <a:pt x="272288" y="142144"/>
                  </a:lnTo>
                  <a:lnTo>
                    <a:pt x="307188" y="143752"/>
                  </a:lnTo>
                  <a:lnTo>
                    <a:pt x="343244" y="143573"/>
                  </a:lnTo>
                  <a:lnTo>
                    <a:pt x="379588" y="142680"/>
                  </a:lnTo>
                  <a:lnTo>
                    <a:pt x="415353" y="142144"/>
                  </a:lnTo>
                  <a:lnTo>
                    <a:pt x="696849" y="142144"/>
                  </a:lnTo>
                  <a:lnTo>
                    <a:pt x="731712" y="142680"/>
                  </a:lnTo>
                  <a:lnTo>
                    <a:pt x="766111" y="143573"/>
                  </a:lnTo>
                  <a:lnTo>
                    <a:pt x="800486" y="143752"/>
                  </a:lnTo>
                  <a:lnTo>
                    <a:pt x="835279" y="142144"/>
                  </a:lnTo>
                  <a:lnTo>
                    <a:pt x="870751" y="137459"/>
                  </a:lnTo>
                  <a:lnTo>
                    <a:pt x="906557" y="130571"/>
                  </a:lnTo>
                  <a:lnTo>
                    <a:pt x="942506" y="123660"/>
                  </a:lnTo>
                  <a:lnTo>
                    <a:pt x="978407" y="118903"/>
                  </a:lnTo>
                  <a:lnTo>
                    <a:pt x="1014253" y="117850"/>
                  </a:lnTo>
                  <a:lnTo>
                    <a:pt x="1050194" y="118951"/>
                  </a:lnTo>
                  <a:lnTo>
                    <a:pt x="1085992" y="120028"/>
                  </a:lnTo>
                  <a:lnTo>
                    <a:pt x="1121410" y="118903"/>
                  </a:lnTo>
                  <a:lnTo>
                    <a:pt x="1156275" y="114756"/>
                  </a:lnTo>
                  <a:lnTo>
                    <a:pt x="1190688" y="108775"/>
                  </a:lnTo>
                  <a:lnTo>
                    <a:pt x="1225101" y="102080"/>
                  </a:lnTo>
                  <a:lnTo>
                    <a:pt x="1259967" y="95789"/>
                  </a:lnTo>
                  <a:lnTo>
                    <a:pt x="1295491" y="88890"/>
                  </a:lnTo>
                  <a:lnTo>
                    <a:pt x="1331468" y="81264"/>
                  </a:lnTo>
                  <a:lnTo>
                    <a:pt x="1367444" y="75090"/>
                  </a:lnTo>
                  <a:lnTo>
                    <a:pt x="1402969" y="72548"/>
                  </a:lnTo>
                  <a:lnTo>
                    <a:pt x="1437832" y="76715"/>
                  </a:lnTo>
                  <a:lnTo>
                    <a:pt x="1472231" y="85597"/>
                  </a:lnTo>
                  <a:lnTo>
                    <a:pt x="1506606" y="93765"/>
                  </a:lnTo>
                  <a:lnTo>
                    <a:pt x="1541399" y="95789"/>
                  </a:lnTo>
                  <a:lnTo>
                    <a:pt x="1576871" y="88491"/>
                  </a:lnTo>
                  <a:lnTo>
                    <a:pt x="1612677" y="75406"/>
                  </a:lnTo>
                  <a:lnTo>
                    <a:pt x="1648626" y="60892"/>
                  </a:lnTo>
                  <a:lnTo>
                    <a:pt x="1684527" y="49307"/>
                  </a:lnTo>
                  <a:lnTo>
                    <a:pt x="1720588" y="40800"/>
                  </a:lnTo>
                  <a:lnTo>
                    <a:pt x="1756886" y="33353"/>
                  </a:lnTo>
                  <a:lnTo>
                    <a:pt x="1792755" y="28072"/>
                  </a:lnTo>
                  <a:lnTo>
                    <a:pt x="1827530" y="26066"/>
                  </a:lnTo>
                  <a:lnTo>
                    <a:pt x="1860536" y="29162"/>
                  </a:lnTo>
                  <a:lnTo>
                    <a:pt x="1892220" y="36258"/>
                  </a:lnTo>
                  <a:lnTo>
                    <a:pt x="1923881" y="44068"/>
                  </a:lnTo>
                  <a:lnTo>
                    <a:pt x="1956816" y="49307"/>
                  </a:lnTo>
                  <a:lnTo>
                    <a:pt x="1991697" y="51450"/>
                  </a:lnTo>
                  <a:lnTo>
                    <a:pt x="2027745" y="52165"/>
                  </a:lnTo>
                  <a:lnTo>
                    <a:pt x="2064079" y="51450"/>
                  </a:lnTo>
                  <a:lnTo>
                    <a:pt x="2099818" y="49307"/>
                  </a:lnTo>
                  <a:lnTo>
                    <a:pt x="2134683" y="44622"/>
                  </a:lnTo>
                  <a:lnTo>
                    <a:pt x="2169096" y="37734"/>
                  </a:lnTo>
                  <a:lnTo>
                    <a:pt x="2203509" y="30823"/>
                  </a:lnTo>
                  <a:lnTo>
                    <a:pt x="2238375" y="26066"/>
                  </a:lnTo>
                  <a:lnTo>
                    <a:pt x="2273899" y="25013"/>
                  </a:lnTo>
                  <a:lnTo>
                    <a:pt x="2309876" y="26114"/>
                  </a:lnTo>
                  <a:lnTo>
                    <a:pt x="2345852" y="27191"/>
                  </a:lnTo>
                  <a:lnTo>
                    <a:pt x="2381377" y="26066"/>
                  </a:lnTo>
                  <a:lnTo>
                    <a:pt x="2416240" y="21383"/>
                  </a:lnTo>
                  <a:lnTo>
                    <a:pt x="2450639" y="14509"/>
                  </a:lnTo>
                  <a:lnTo>
                    <a:pt x="2485014" y="7635"/>
                  </a:lnTo>
                  <a:lnTo>
                    <a:pt x="2519807" y="2952"/>
                  </a:lnTo>
                  <a:lnTo>
                    <a:pt x="2555279" y="738"/>
                  </a:lnTo>
                  <a:lnTo>
                    <a:pt x="2591085" y="0"/>
                  </a:lnTo>
                  <a:lnTo>
                    <a:pt x="2627034" y="738"/>
                  </a:lnTo>
                  <a:lnTo>
                    <a:pt x="2662936" y="2952"/>
                  </a:lnTo>
                  <a:lnTo>
                    <a:pt x="2698781" y="7635"/>
                  </a:lnTo>
                  <a:lnTo>
                    <a:pt x="2734722" y="14509"/>
                  </a:lnTo>
                  <a:lnTo>
                    <a:pt x="2770520" y="21383"/>
                  </a:lnTo>
                  <a:lnTo>
                    <a:pt x="2805938" y="26066"/>
                  </a:lnTo>
                  <a:lnTo>
                    <a:pt x="2840801" y="27191"/>
                  </a:lnTo>
                  <a:lnTo>
                    <a:pt x="2875200" y="26114"/>
                  </a:lnTo>
                  <a:lnTo>
                    <a:pt x="2909575" y="25013"/>
                  </a:lnTo>
                  <a:lnTo>
                    <a:pt x="2944367" y="26066"/>
                  </a:lnTo>
                  <a:lnTo>
                    <a:pt x="3015980" y="34829"/>
                  </a:lnTo>
                  <a:lnTo>
                    <a:pt x="3087497" y="49307"/>
                  </a:lnTo>
                  <a:lnTo>
                    <a:pt x="3156712" y="72501"/>
                  </a:lnTo>
                  <a:lnTo>
                    <a:pt x="3191117" y="85222"/>
                  </a:lnTo>
                  <a:lnTo>
                    <a:pt x="3225927" y="95789"/>
                  </a:lnTo>
                  <a:lnTo>
                    <a:pt x="3297205" y="110251"/>
                  </a:lnTo>
                  <a:lnTo>
                    <a:pt x="3369055" y="118903"/>
                  </a:lnTo>
                  <a:lnTo>
                    <a:pt x="3405008" y="119475"/>
                  </a:lnTo>
                  <a:lnTo>
                    <a:pt x="3441128" y="117474"/>
                  </a:lnTo>
                  <a:lnTo>
                    <a:pt x="3476962" y="116189"/>
                  </a:lnTo>
                  <a:lnTo>
                    <a:pt x="3512058" y="118903"/>
                  </a:lnTo>
                  <a:lnTo>
                    <a:pt x="3545992" y="127791"/>
                  </a:lnTo>
                  <a:lnTo>
                    <a:pt x="3579034" y="140668"/>
                  </a:lnTo>
                  <a:lnTo>
                    <a:pt x="3612052" y="154283"/>
                  </a:lnTo>
                  <a:lnTo>
                    <a:pt x="3645916" y="165385"/>
                  </a:lnTo>
                  <a:lnTo>
                    <a:pt x="3681120" y="172803"/>
                  </a:lnTo>
                  <a:lnTo>
                    <a:pt x="3717147" y="178434"/>
                  </a:lnTo>
                  <a:lnTo>
                    <a:pt x="3753340" y="183352"/>
                  </a:lnTo>
                  <a:lnTo>
                    <a:pt x="3789045" y="188626"/>
                  </a:lnTo>
                  <a:lnTo>
                    <a:pt x="3823837" y="193827"/>
                  </a:lnTo>
                  <a:lnTo>
                    <a:pt x="3858212" y="198707"/>
                  </a:lnTo>
                  <a:lnTo>
                    <a:pt x="3892611" y="204325"/>
                  </a:lnTo>
                  <a:lnTo>
                    <a:pt x="3927475" y="211740"/>
                  </a:lnTo>
                  <a:lnTo>
                    <a:pt x="3962999" y="222289"/>
                  </a:lnTo>
                  <a:lnTo>
                    <a:pt x="3998976" y="234981"/>
                  </a:lnTo>
                  <a:lnTo>
                    <a:pt x="4034952" y="247673"/>
                  </a:lnTo>
                  <a:lnTo>
                    <a:pt x="4070477" y="258222"/>
                  </a:lnTo>
                  <a:lnTo>
                    <a:pt x="4105340" y="265640"/>
                  </a:lnTo>
                  <a:lnTo>
                    <a:pt x="4139739" y="271271"/>
                  </a:lnTo>
                  <a:lnTo>
                    <a:pt x="4174114" y="276189"/>
                  </a:lnTo>
                  <a:lnTo>
                    <a:pt x="4208907" y="281463"/>
                  </a:lnTo>
                  <a:lnTo>
                    <a:pt x="4244379" y="287754"/>
                  </a:lnTo>
                  <a:lnTo>
                    <a:pt x="4280185" y="294449"/>
                  </a:lnTo>
                  <a:lnTo>
                    <a:pt x="4316134" y="300430"/>
                  </a:lnTo>
                  <a:lnTo>
                    <a:pt x="4352036" y="304577"/>
                  </a:lnTo>
                  <a:lnTo>
                    <a:pt x="4387881" y="306238"/>
                  </a:lnTo>
                  <a:lnTo>
                    <a:pt x="4423822" y="306054"/>
                  </a:lnTo>
                  <a:lnTo>
                    <a:pt x="4459620" y="305131"/>
                  </a:lnTo>
                  <a:lnTo>
                    <a:pt x="4495038" y="304577"/>
                  </a:lnTo>
                  <a:lnTo>
                    <a:pt x="4529903" y="304041"/>
                  </a:lnTo>
                  <a:lnTo>
                    <a:pt x="4564316" y="303148"/>
                  </a:lnTo>
                  <a:lnTo>
                    <a:pt x="4598729" y="302970"/>
                  </a:lnTo>
                  <a:lnTo>
                    <a:pt x="4633595" y="304577"/>
                  </a:lnTo>
                  <a:lnTo>
                    <a:pt x="4669119" y="308780"/>
                  </a:lnTo>
                  <a:lnTo>
                    <a:pt x="4705096" y="314769"/>
                  </a:lnTo>
                  <a:lnTo>
                    <a:pt x="4741072" y="321472"/>
                  </a:lnTo>
                  <a:lnTo>
                    <a:pt x="4776597" y="327818"/>
                  </a:lnTo>
                  <a:lnTo>
                    <a:pt x="4811460" y="334164"/>
                  </a:lnTo>
                  <a:lnTo>
                    <a:pt x="4845859" y="340868"/>
                  </a:lnTo>
                  <a:lnTo>
                    <a:pt x="4880234" y="346856"/>
                  </a:lnTo>
                  <a:lnTo>
                    <a:pt x="4915027" y="351059"/>
                  </a:lnTo>
                  <a:lnTo>
                    <a:pt x="4950499" y="352667"/>
                  </a:lnTo>
                  <a:lnTo>
                    <a:pt x="4986305" y="352488"/>
                  </a:lnTo>
                  <a:lnTo>
                    <a:pt x="5022254" y="351595"/>
                  </a:lnTo>
                  <a:lnTo>
                    <a:pt x="5058156" y="351059"/>
                  </a:lnTo>
                  <a:lnTo>
                    <a:pt x="5330444" y="351059"/>
                  </a:lnTo>
                  <a:lnTo>
                    <a:pt x="5365325" y="351595"/>
                  </a:lnTo>
                  <a:lnTo>
                    <a:pt x="5401373" y="352488"/>
                  </a:lnTo>
                  <a:lnTo>
                    <a:pt x="5437707" y="352667"/>
                  </a:lnTo>
                  <a:lnTo>
                    <a:pt x="5473446" y="351059"/>
                  </a:lnTo>
                  <a:lnTo>
                    <a:pt x="5508311" y="346303"/>
                  </a:lnTo>
                  <a:lnTo>
                    <a:pt x="5542724" y="339391"/>
                  </a:lnTo>
                  <a:lnTo>
                    <a:pt x="5577137" y="332503"/>
                  </a:lnTo>
                  <a:lnTo>
                    <a:pt x="5612003" y="327818"/>
                  </a:lnTo>
                  <a:lnTo>
                    <a:pt x="5647527" y="326747"/>
                  </a:lnTo>
                  <a:lnTo>
                    <a:pt x="5683504" y="327818"/>
                  </a:lnTo>
                  <a:lnTo>
                    <a:pt x="5719480" y="328890"/>
                  </a:lnTo>
                  <a:lnTo>
                    <a:pt x="5755005" y="327818"/>
                  </a:lnTo>
                  <a:lnTo>
                    <a:pt x="5789868" y="323669"/>
                  </a:lnTo>
                  <a:lnTo>
                    <a:pt x="5824267" y="317674"/>
                  </a:lnTo>
                  <a:lnTo>
                    <a:pt x="5858642" y="310941"/>
                  </a:lnTo>
                  <a:lnTo>
                    <a:pt x="5893434" y="304577"/>
                  </a:lnTo>
                  <a:lnTo>
                    <a:pt x="5928907" y="297697"/>
                  </a:lnTo>
                  <a:lnTo>
                    <a:pt x="5964713" y="290115"/>
                  </a:lnTo>
                  <a:lnTo>
                    <a:pt x="6000662" y="283985"/>
                  </a:lnTo>
                  <a:lnTo>
                    <a:pt x="6036564" y="281463"/>
                  </a:lnTo>
                  <a:lnTo>
                    <a:pt x="6072409" y="285075"/>
                  </a:lnTo>
                  <a:lnTo>
                    <a:pt x="6108350" y="293020"/>
                  </a:lnTo>
                  <a:lnTo>
                    <a:pt x="6144148" y="300966"/>
                  </a:lnTo>
                  <a:lnTo>
                    <a:pt x="6179566" y="304577"/>
                  </a:lnTo>
                  <a:lnTo>
                    <a:pt x="6248828" y="297354"/>
                  </a:lnTo>
                  <a:lnTo>
                    <a:pt x="6317996" y="281463"/>
                  </a:lnTo>
                  <a:lnTo>
                    <a:pt x="6389274" y="259651"/>
                  </a:lnTo>
                  <a:lnTo>
                    <a:pt x="6425223" y="247138"/>
                  </a:lnTo>
                  <a:lnTo>
                    <a:pt x="6461125" y="234981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1050" y="2909792"/>
              <a:ext cx="6461125" cy="1195705"/>
            </a:xfrm>
            <a:custGeom>
              <a:avLst/>
              <a:gdLst/>
              <a:ahLst/>
              <a:cxnLst/>
              <a:rect l="l" t="t" r="r" b="b"/>
              <a:pathLst>
                <a:path w="6461125" h="1195704">
                  <a:moveTo>
                    <a:pt x="0" y="1193831"/>
                  </a:moveTo>
                  <a:lnTo>
                    <a:pt x="36091" y="1194367"/>
                  </a:lnTo>
                  <a:lnTo>
                    <a:pt x="72399" y="1195260"/>
                  </a:lnTo>
                  <a:lnTo>
                    <a:pt x="108274" y="1195439"/>
                  </a:lnTo>
                  <a:lnTo>
                    <a:pt x="143065" y="1193831"/>
                  </a:lnTo>
                  <a:lnTo>
                    <a:pt x="176024" y="1189146"/>
                  </a:lnTo>
                  <a:lnTo>
                    <a:pt x="207681" y="1182258"/>
                  </a:lnTo>
                  <a:lnTo>
                    <a:pt x="239336" y="1175347"/>
                  </a:lnTo>
                  <a:lnTo>
                    <a:pt x="272288" y="1170590"/>
                  </a:lnTo>
                  <a:lnTo>
                    <a:pt x="307188" y="1168447"/>
                  </a:lnTo>
                  <a:lnTo>
                    <a:pt x="343244" y="1167733"/>
                  </a:lnTo>
                  <a:lnTo>
                    <a:pt x="379588" y="1168447"/>
                  </a:lnTo>
                  <a:lnTo>
                    <a:pt x="415353" y="1170590"/>
                  </a:lnTo>
                  <a:lnTo>
                    <a:pt x="450182" y="1175883"/>
                  </a:lnTo>
                  <a:lnTo>
                    <a:pt x="484576" y="1183687"/>
                  </a:lnTo>
                  <a:lnTo>
                    <a:pt x="518982" y="1190753"/>
                  </a:lnTo>
                  <a:lnTo>
                    <a:pt x="553847" y="1193831"/>
                  </a:lnTo>
                  <a:lnTo>
                    <a:pt x="589371" y="1191843"/>
                  </a:lnTo>
                  <a:lnTo>
                    <a:pt x="625348" y="1186592"/>
                  </a:lnTo>
                  <a:lnTo>
                    <a:pt x="696849" y="1170590"/>
                  </a:lnTo>
                  <a:lnTo>
                    <a:pt x="766111" y="1147413"/>
                  </a:lnTo>
                  <a:lnTo>
                    <a:pt x="800486" y="1134729"/>
                  </a:lnTo>
                  <a:lnTo>
                    <a:pt x="835279" y="1124235"/>
                  </a:lnTo>
                  <a:lnTo>
                    <a:pt x="870751" y="1118389"/>
                  </a:lnTo>
                  <a:lnTo>
                    <a:pt x="906557" y="1115472"/>
                  </a:lnTo>
                  <a:lnTo>
                    <a:pt x="942506" y="1111126"/>
                  </a:lnTo>
                  <a:lnTo>
                    <a:pt x="1014253" y="1083238"/>
                  </a:lnTo>
                  <a:lnTo>
                    <a:pt x="1050194" y="1060386"/>
                  </a:lnTo>
                  <a:lnTo>
                    <a:pt x="1085992" y="1034629"/>
                  </a:lnTo>
                  <a:lnTo>
                    <a:pt x="1121410" y="1008157"/>
                  </a:lnTo>
                  <a:lnTo>
                    <a:pt x="1156275" y="981323"/>
                  </a:lnTo>
                  <a:lnTo>
                    <a:pt x="1190688" y="953023"/>
                  </a:lnTo>
                  <a:lnTo>
                    <a:pt x="1225101" y="923272"/>
                  </a:lnTo>
                  <a:lnTo>
                    <a:pt x="1259967" y="892079"/>
                  </a:lnTo>
                  <a:lnTo>
                    <a:pt x="1295491" y="858901"/>
                  </a:lnTo>
                  <a:lnTo>
                    <a:pt x="1331468" y="823912"/>
                  </a:lnTo>
                  <a:lnTo>
                    <a:pt x="1367444" y="788209"/>
                  </a:lnTo>
                  <a:lnTo>
                    <a:pt x="1402969" y="752887"/>
                  </a:lnTo>
                  <a:lnTo>
                    <a:pt x="1437832" y="715867"/>
                  </a:lnTo>
                  <a:lnTo>
                    <a:pt x="1472231" y="677417"/>
                  </a:lnTo>
                  <a:lnTo>
                    <a:pt x="1506606" y="641873"/>
                  </a:lnTo>
                  <a:lnTo>
                    <a:pt x="1541399" y="613568"/>
                  </a:lnTo>
                  <a:lnTo>
                    <a:pt x="1576871" y="593842"/>
                  </a:lnTo>
                  <a:lnTo>
                    <a:pt x="1612677" y="580247"/>
                  </a:lnTo>
                  <a:lnTo>
                    <a:pt x="1684527" y="567213"/>
                  </a:lnTo>
                  <a:lnTo>
                    <a:pt x="1720588" y="567541"/>
                  </a:lnTo>
                  <a:lnTo>
                    <a:pt x="1792755" y="581340"/>
                  </a:lnTo>
                  <a:lnTo>
                    <a:pt x="1860536" y="601483"/>
                  </a:lnTo>
                  <a:lnTo>
                    <a:pt x="1892220" y="615060"/>
                  </a:lnTo>
                  <a:lnTo>
                    <a:pt x="1923881" y="627923"/>
                  </a:lnTo>
                  <a:lnTo>
                    <a:pt x="1956816" y="636809"/>
                  </a:lnTo>
                  <a:lnTo>
                    <a:pt x="1991697" y="641703"/>
                  </a:lnTo>
                  <a:lnTo>
                    <a:pt x="2027745" y="644048"/>
                  </a:lnTo>
                  <a:lnTo>
                    <a:pt x="2064079" y="642774"/>
                  </a:lnTo>
                  <a:lnTo>
                    <a:pt x="2099818" y="636809"/>
                  </a:lnTo>
                  <a:lnTo>
                    <a:pt x="2134683" y="623774"/>
                  </a:lnTo>
                  <a:lnTo>
                    <a:pt x="2169096" y="604916"/>
                  </a:lnTo>
                  <a:lnTo>
                    <a:pt x="2203509" y="584606"/>
                  </a:lnTo>
                  <a:lnTo>
                    <a:pt x="2238375" y="567213"/>
                  </a:lnTo>
                  <a:lnTo>
                    <a:pt x="2273899" y="554485"/>
                  </a:lnTo>
                  <a:lnTo>
                    <a:pt x="2309876" y="543972"/>
                  </a:lnTo>
                  <a:lnTo>
                    <a:pt x="2345852" y="533459"/>
                  </a:lnTo>
                  <a:lnTo>
                    <a:pt x="2381377" y="520731"/>
                  </a:lnTo>
                  <a:lnTo>
                    <a:pt x="2416240" y="504428"/>
                  </a:lnTo>
                  <a:lnTo>
                    <a:pt x="2450639" y="485933"/>
                  </a:lnTo>
                  <a:lnTo>
                    <a:pt x="2485014" y="467439"/>
                  </a:lnTo>
                  <a:lnTo>
                    <a:pt x="2519807" y="451135"/>
                  </a:lnTo>
                  <a:lnTo>
                    <a:pt x="2555279" y="440088"/>
                  </a:lnTo>
                  <a:lnTo>
                    <a:pt x="2591085" y="432292"/>
                  </a:lnTo>
                  <a:lnTo>
                    <a:pt x="2627034" y="422328"/>
                  </a:lnTo>
                  <a:lnTo>
                    <a:pt x="2662936" y="404780"/>
                  </a:lnTo>
                  <a:lnTo>
                    <a:pt x="2698781" y="376457"/>
                  </a:lnTo>
                  <a:lnTo>
                    <a:pt x="2734722" y="340883"/>
                  </a:lnTo>
                  <a:lnTo>
                    <a:pt x="2770520" y="302428"/>
                  </a:lnTo>
                  <a:lnTo>
                    <a:pt x="2805938" y="265461"/>
                  </a:lnTo>
                  <a:lnTo>
                    <a:pt x="2840801" y="228443"/>
                  </a:lnTo>
                  <a:lnTo>
                    <a:pt x="2875200" y="190007"/>
                  </a:lnTo>
                  <a:lnTo>
                    <a:pt x="2909575" y="154501"/>
                  </a:lnTo>
                  <a:lnTo>
                    <a:pt x="2944367" y="126269"/>
                  </a:lnTo>
                  <a:lnTo>
                    <a:pt x="2979965" y="108648"/>
                  </a:lnTo>
                  <a:lnTo>
                    <a:pt x="3015980" y="98647"/>
                  </a:lnTo>
                  <a:lnTo>
                    <a:pt x="3051970" y="90836"/>
                  </a:lnTo>
                  <a:lnTo>
                    <a:pt x="3087497" y="79787"/>
                  </a:lnTo>
                  <a:lnTo>
                    <a:pt x="3122306" y="62394"/>
                  </a:lnTo>
                  <a:lnTo>
                    <a:pt x="3156712" y="42084"/>
                  </a:lnTo>
                  <a:lnTo>
                    <a:pt x="3191117" y="23227"/>
                  </a:lnTo>
                  <a:lnTo>
                    <a:pt x="3225927" y="10191"/>
                  </a:lnTo>
                  <a:lnTo>
                    <a:pt x="3261399" y="3083"/>
                  </a:lnTo>
                  <a:lnTo>
                    <a:pt x="3297205" y="0"/>
                  </a:lnTo>
                  <a:lnTo>
                    <a:pt x="3333154" y="2012"/>
                  </a:lnTo>
                  <a:lnTo>
                    <a:pt x="3369055" y="10191"/>
                  </a:lnTo>
                  <a:lnTo>
                    <a:pt x="3405008" y="27965"/>
                  </a:lnTo>
                  <a:lnTo>
                    <a:pt x="3441128" y="53705"/>
                  </a:lnTo>
                  <a:lnTo>
                    <a:pt x="3476962" y="80897"/>
                  </a:lnTo>
                  <a:lnTo>
                    <a:pt x="3512058" y="103028"/>
                  </a:lnTo>
                  <a:lnTo>
                    <a:pt x="3545903" y="112450"/>
                  </a:lnTo>
                  <a:lnTo>
                    <a:pt x="3578987" y="114680"/>
                  </a:lnTo>
                  <a:lnTo>
                    <a:pt x="3612070" y="122674"/>
                  </a:lnTo>
                  <a:lnTo>
                    <a:pt x="3645916" y="149383"/>
                  </a:lnTo>
                  <a:lnTo>
                    <a:pt x="3669262" y="184275"/>
                  </a:lnTo>
                  <a:lnTo>
                    <a:pt x="3693070" y="231072"/>
                  </a:lnTo>
                  <a:lnTo>
                    <a:pt x="3717147" y="284305"/>
                  </a:lnTo>
                  <a:lnTo>
                    <a:pt x="3741297" y="338500"/>
                  </a:lnTo>
                  <a:lnTo>
                    <a:pt x="3765328" y="388187"/>
                  </a:lnTo>
                  <a:lnTo>
                    <a:pt x="3789045" y="427894"/>
                  </a:lnTo>
                  <a:lnTo>
                    <a:pt x="3823837" y="469427"/>
                  </a:lnTo>
                  <a:lnTo>
                    <a:pt x="3858212" y="498982"/>
                  </a:lnTo>
                  <a:lnTo>
                    <a:pt x="3892611" y="522013"/>
                  </a:lnTo>
                  <a:lnTo>
                    <a:pt x="3927475" y="543972"/>
                  </a:lnTo>
                  <a:lnTo>
                    <a:pt x="3962999" y="565741"/>
                  </a:lnTo>
                  <a:lnTo>
                    <a:pt x="3998976" y="584580"/>
                  </a:lnTo>
                  <a:lnTo>
                    <a:pt x="4034952" y="600515"/>
                  </a:lnTo>
                  <a:lnTo>
                    <a:pt x="4105340" y="622111"/>
                  </a:lnTo>
                  <a:lnTo>
                    <a:pt x="4174114" y="630481"/>
                  </a:lnTo>
                  <a:lnTo>
                    <a:pt x="4208907" y="636809"/>
                  </a:lnTo>
                  <a:lnTo>
                    <a:pt x="4244379" y="647858"/>
                  </a:lnTo>
                  <a:lnTo>
                    <a:pt x="4280185" y="661479"/>
                  </a:lnTo>
                  <a:lnTo>
                    <a:pt x="4316134" y="674385"/>
                  </a:lnTo>
                  <a:lnTo>
                    <a:pt x="4352036" y="683291"/>
                  </a:lnTo>
                  <a:lnTo>
                    <a:pt x="4387881" y="684863"/>
                  </a:lnTo>
                  <a:lnTo>
                    <a:pt x="4423822" y="681767"/>
                  </a:lnTo>
                  <a:lnTo>
                    <a:pt x="4459620" y="679434"/>
                  </a:lnTo>
                  <a:lnTo>
                    <a:pt x="4495038" y="683291"/>
                  </a:lnTo>
                  <a:lnTo>
                    <a:pt x="4529903" y="697398"/>
                  </a:lnTo>
                  <a:lnTo>
                    <a:pt x="4564316" y="718042"/>
                  </a:lnTo>
                  <a:lnTo>
                    <a:pt x="4598729" y="738709"/>
                  </a:lnTo>
                  <a:lnTo>
                    <a:pt x="4633595" y="752887"/>
                  </a:lnTo>
                  <a:lnTo>
                    <a:pt x="4669119" y="758299"/>
                  </a:lnTo>
                  <a:lnTo>
                    <a:pt x="4705096" y="758650"/>
                  </a:lnTo>
                  <a:lnTo>
                    <a:pt x="4741072" y="756120"/>
                  </a:lnTo>
                  <a:lnTo>
                    <a:pt x="4776597" y="752887"/>
                  </a:lnTo>
                  <a:lnTo>
                    <a:pt x="4811460" y="748684"/>
                  </a:lnTo>
                  <a:lnTo>
                    <a:pt x="4845859" y="742695"/>
                  </a:lnTo>
                  <a:lnTo>
                    <a:pt x="4880234" y="735992"/>
                  </a:lnTo>
                  <a:lnTo>
                    <a:pt x="4915027" y="729646"/>
                  </a:lnTo>
                  <a:lnTo>
                    <a:pt x="4950499" y="722747"/>
                  </a:lnTo>
                  <a:lnTo>
                    <a:pt x="4986305" y="715121"/>
                  </a:lnTo>
                  <a:lnTo>
                    <a:pt x="5022254" y="708947"/>
                  </a:lnTo>
                  <a:lnTo>
                    <a:pt x="5058156" y="706405"/>
                  </a:lnTo>
                  <a:lnTo>
                    <a:pt x="5094216" y="707858"/>
                  </a:lnTo>
                  <a:lnTo>
                    <a:pt x="5130514" y="712215"/>
                  </a:lnTo>
                  <a:lnTo>
                    <a:pt x="5166383" y="719478"/>
                  </a:lnTo>
                  <a:lnTo>
                    <a:pt x="5201158" y="729646"/>
                  </a:lnTo>
                  <a:lnTo>
                    <a:pt x="5234164" y="745432"/>
                  </a:lnTo>
                  <a:lnTo>
                    <a:pt x="5265848" y="765921"/>
                  </a:lnTo>
                  <a:lnTo>
                    <a:pt x="5297509" y="785671"/>
                  </a:lnTo>
                  <a:lnTo>
                    <a:pt x="5330444" y="799242"/>
                  </a:lnTo>
                  <a:lnTo>
                    <a:pt x="5365325" y="803636"/>
                  </a:lnTo>
                  <a:lnTo>
                    <a:pt x="5401373" y="802195"/>
                  </a:lnTo>
                  <a:lnTo>
                    <a:pt x="5437707" y="799278"/>
                  </a:lnTo>
                  <a:lnTo>
                    <a:pt x="5473446" y="799242"/>
                  </a:lnTo>
                  <a:lnTo>
                    <a:pt x="5508311" y="803999"/>
                  </a:lnTo>
                  <a:lnTo>
                    <a:pt x="5542724" y="810910"/>
                  </a:lnTo>
                  <a:lnTo>
                    <a:pt x="5577137" y="817798"/>
                  </a:lnTo>
                  <a:lnTo>
                    <a:pt x="5612003" y="822483"/>
                  </a:lnTo>
                  <a:lnTo>
                    <a:pt x="5647527" y="824626"/>
                  </a:lnTo>
                  <a:lnTo>
                    <a:pt x="5683504" y="825341"/>
                  </a:lnTo>
                  <a:lnTo>
                    <a:pt x="5719480" y="824626"/>
                  </a:lnTo>
                  <a:lnTo>
                    <a:pt x="5755005" y="822483"/>
                  </a:lnTo>
                  <a:lnTo>
                    <a:pt x="5789868" y="817244"/>
                  </a:lnTo>
                  <a:lnTo>
                    <a:pt x="5824267" y="809434"/>
                  </a:lnTo>
                  <a:lnTo>
                    <a:pt x="5858642" y="802338"/>
                  </a:lnTo>
                  <a:lnTo>
                    <a:pt x="5893434" y="799242"/>
                  </a:lnTo>
                  <a:lnTo>
                    <a:pt x="5928907" y="801248"/>
                  </a:lnTo>
                  <a:lnTo>
                    <a:pt x="5964713" y="806529"/>
                  </a:lnTo>
                  <a:lnTo>
                    <a:pt x="6000662" y="813976"/>
                  </a:lnTo>
                  <a:lnTo>
                    <a:pt x="6036564" y="822483"/>
                  </a:lnTo>
                  <a:lnTo>
                    <a:pt x="6072409" y="833532"/>
                  </a:lnTo>
                  <a:lnTo>
                    <a:pt x="6108350" y="847153"/>
                  </a:lnTo>
                  <a:lnTo>
                    <a:pt x="6144148" y="860059"/>
                  </a:lnTo>
                  <a:lnTo>
                    <a:pt x="6179566" y="868965"/>
                  </a:lnTo>
                  <a:lnTo>
                    <a:pt x="6214429" y="868912"/>
                  </a:lnTo>
                  <a:lnTo>
                    <a:pt x="6248828" y="863107"/>
                  </a:lnTo>
                  <a:lnTo>
                    <a:pt x="6283203" y="860232"/>
                  </a:lnTo>
                  <a:lnTo>
                    <a:pt x="6317996" y="868965"/>
                  </a:lnTo>
                  <a:lnTo>
                    <a:pt x="6353468" y="893929"/>
                  </a:lnTo>
                  <a:lnTo>
                    <a:pt x="6389274" y="929798"/>
                  </a:lnTo>
                  <a:lnTo>
                    <a:pt x="6425223" y="970049"/>
                  </a:lnTo>
                  <a:lnTo>
                    <a:pt x="6461125" y="1008157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89120" y="2751582"/>
              <a:ext cx="78105" cy="2304415"/>
            </a:xfrm>
            <a:custGeom>
              <a:avLst/>
              <a:gdLst/>
              <a:ahLst/>
              <a:cxnLst/>
              <a:rect l="l" t="t" r="r" b="b"/>
              <a:pathLst>
                <a:path w="78104" h="2304415">
                  <a:moveTo>
                    <a:pt x="51815" y="2200401"/>
                  </a:moveTo>
                  <a:lnTo>
                    <a:pt x="25907" y="2200401"/>
                  </a:lnTo>
                  <a:lnTo>
                    <a:pt x="25907" y="2304034"/>
                  </a:lnTo>
                  <a:lnTo>
                    <a:pt x="51815" y="2304034"/>
                  </a:lnTo>
                  <a:lnTo>
                    <a:pt x="51815" y="2200401"/>
                  </a:lnTo>
                  <a:close/>
                </a:path>
                <a:path w="78104" h="2304415">
                  <a:moveTo>
                    <a:pt x="51815" y="2019045"/>
                  </a:moveTo>
                  <a:lnTo>
                    <a:pt x="25907" y="2019045"/>
                  </a:lnTo>
                  <a:lnTo>
                    <a:pt x="25907" y="2122678"/>
                  </a:lnTo>
                  <a:lnTo>
                    <a:pt x="51815" y="2122678"/>
                  </a:lnTo>
                  <a:lnTo>
                    <a:pt x="51815" y="2019045"/>
                  </a:lnTo>
                  <a:close/>
                </a:path>
                <a:path w="78104" h="2304415">
                  <a:moveTo>
                    <a:pt x="51815" y="1837689"/>
                  </a:moveTo>
                  <a:lnTo>
                    <a:pt x="25907" y="1837689"/>
                  </a:lnTo>
                  <a:lnTo>
                    <a:pt x="25907" y="1941321"/>
                  </a:lnTo>
                  <a:lnTo>
                    <a:pt x="51815" y="1941321"/>
                  </a:lnTo>
                  <a:lnTo>
                    <a:pt x="51815" y="1837689"/>
                  </a:lnTo>
                  <a:close/>
                </a:path>
                <a:path w="78104" h="2304415">
                  <a:moveTo>
                    <a:pt x="51815" y="1656333"/>
                  </a:moveTo>
                  <a:lnTo>
                    <a:pt x="25907" y="1656333"/>
                  </a:lnTo>
                  <a:lnTo>
                    <a:pt x="25907" y="1759965"/>
                  </a:lnTo>
                  <a:lnTo>
                    <a:pt x="51815" y="1759965"/>
                  </a:lnTo>
                  <a:lnTo>
                    <a:pt x="51815" y="1656333"/>
                  </a:lnTo>
                  <a:close/>
                </a:path>
                <a:path w="78104" h="2304415">
                  <a:moveTo>
                    <a:pt x="51815" y="1474977"/>
                  </a:moveTo>
                  <a:lnTo>
                    <a:pt x="25907" y="1474977"/>
                  </a:lnTo>
                  <a:lnTo>
                    <a:pt x="25907" y="1578609"/>
                  </a:lnTo>
                  <a:lnTo>
                    <a:pt x="51815" y="1578609"/>
                  </a:lnTo>
                  <a:lnTo>
                    <a:pt x="51815" y="1474977"/>
                  </a:lnTo>
                  <a:close/>
                </a:path>
                <a:path w="78104" h="2304415">
                  <a:moveTo>
                    <a:pt x="51815" y="1293621"/>
                  </a:moveTo>
                  <a:lnTo>
                    <a:pt x="25907" y="1293621"/>
                  </a:lnTo>
                  <a:lnTo>
                    <a:pt x="25907" y="1397253"/>
                  </a:lnTo>
                  <a:lnTo>
                    <a:pt x="51815" y="1397253"/>
                  </a:lnTo>
                  <a:lnTo>
                    <a:pt x="51815" y="1293621"/>
                  </a:lnTo>
                  <a:close/>
                </a:path>
                <a:path w="78104" h="2304415">
                  <a:moveTo>
                    <a:pt x="51815" y="1112265"/>
                  </a:moveTo>
                  <a:lnTo>
                    <a:pt x="25907" y="1112265"/>
                  </a:lnTo>
                  <a:lnTo>
                    <a:pt x="25907" y="1215897"/>
                  </a:lnTo>
                  <a:lnTo>
                    <a:pt x="51815" y="1215897"/>
                  </a:lnTo>
                  <a:lnTo>
                    <a:pt x="51815" y="1112265"/>
                  </a:lnTo>
                  <a:close/>
                </a:path>
                <a:path w="78104" h="2304415">
                  <a:moveTo>
                    <a:pt x="51815" y="930909"/>
                  </a:moveTo>
                  <a:lnTo>
                    <a:pt x="25907" y="930909"/>
                  </a:lnTo>
                  <a:lnTo>
                    <a:pt x="25907" y="1034541"/>
                  </a:lnTo>
                  <a:lnTo>
                    <a:pt x="51815" y="1034541"/>
                  </a:lnTo>
                  <a:lnTo>
                    <a:pt x="51815" y="930909"/>
                  </a:lnTo>
                  <a:close/>
                </a:path>
                <a:path w="78104" h="2304415">
                  <a:moveTo>
                    <a:pt x="51815" y="749553"/>
                  </a:moveTo>
                  <a:lnTo>
                    <a:pt x="25907" y="749553"/>
                  </a:lnTo>
                  <a:lnTo>
                    <a:pt x="25907" y="853185"/>
                  </a:lnTo>
                  <a:lnTo>
                    <a:pt x="51815" y="853185"/>
                  </a:lnTo>
                  <a:lnTo>
                    <a:pt x="51815" y="749553"/>
                  </a:lnTo>
                  <a:close/>
                </a:path>
                <a:path w="78104" h="2304415">
                  <a:moveTo>
                    <a:pt x="51815" y="568197"/>
                  </a:moveTo>
                  <a:lnTo>
                    <a:pt x="25907" y="568197"/>
                  </a:lnTo>
                  <a:lnTo>
                    <a:pt x="25907" y="671829"/>
                  </a:lnTo>
                  <a:lnTo>
                    <a:pt x="51815" y="671829"/>
                  </a:lnTo>
                  <a:lnTo>
                    <a:pt x="51815" y="568197"/>
                  </a:lnTo>
                  <a:close/>
                </a:path>
                <a:path w="78104" h="2304415">
                  <a:moveTo>
                    <a:pt x="51815" y="386841"/>
                  </a:moveTo>
                  <a:lnTo>
                    <a:pt x="25907" y="386841"/>
                  </a:lnTo>
                  <a:lnTo>
                    <a:pt x="25907" y="490473"/>
                  </a:lnTo>
                  <a:lnTo>
                    <a:pt x="51815" y="490473"/>
                  </a:lnTo>
                  <a:lnTo>
                    <a:pt x="51815" y="386841"/>
                  </a:lnTo>
                  <a:close/>
                </a:path>
                <a:path w="78104" h="2304415">
                  <a:moveTo>
                    <a:pt x="51815" y="205485"/>
                  </a:moveTo>
                  <a:lnTo>
                    <a:pt x="25907" y="205485"/>
                  </a:lnTo>
                  <a:lnTo>
                    <a:pt x="25907" y="309117"/>
                  </a:lnTo>
                  <a:lnTo>
                    <a:pt x="51815" y="309117"/>
                  </a:lnTo>
                  <a:lnTo>
                    <a:pt x="51815" y="205485"/>
                  </a:lnTo>
                  <a:close/>
                </a:path>
                <a:path w="78104" h="2304415">
                  <a:moveTo>
                    <a:pt x="51815" y="64769"/>
                  </a:moveTo>
                  <a:lnTo>
                    <a:pt x="25907" y="64769"/>
                  </a:lnTo>
                  <a:lnTo>
                    <a:pt x="25907" y="127762"/>
                  </a:lnTo>
                  <a:lnTo>
                    <a:pt x="51815" y="127762"/>
                  </a:lnTo>
                  <a:lnTo>
                    <a:pt x="51815" y="64769"/>
                  </a:lnTo>
                  <a:close/>
                </a:path>
                <a:path w="78104" h="2304415">
                  <a:moveTo>
                    <a:pt x="38862" y="0"/>
                  </a:moveTo>
                  <a:lnTo>
                    <a:pt x="0" y="77723"/>
                  </a:lnTo>
                  <a:lnTo>
                    <a:pt x="25907" y="77723"/>
                  </a:lnTo>
                  <a:lnTo>
                    <a:pt x="25907" y="64769"/>
                  </a:lnTo>
                  <a:lnTo>
                    <a:pt x="71247" y="64769"/>
                  </a:lnTo>
                  <a:lnTo>
                    <a:pt x="38862" y="0"/>
                  </a:lnTo>
                  <a:close/>
                </a:path>
                <a:path w="78104" h="2304415">
                  <a:moveTo>
                    <a:pt x="71247" y="64769"/>
                  </a:moveTo>
                  <a:lnTo>
                    <a:pt x="51815" y="64769"/>
                  </a:lnTo>
                  <a:lnTo>
                    <a:pt x="51815" y="77723"/>
                  </a:lnTo>
                  <a:lnTo>
                    <a:pt x="77724" y="77723"/>
                  </a:lnTo>
                  <a:lnTo>
                    <a:pt x="71247" y="64769"/>
                  </a:lnTo>
                  <a:close/>
                </a:path>
              </a:pathLst>
            </a:custGeom>
            <a:solidFill>
              <a:srgbClr val="C00000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04850" y="4950333"/>
            <a:ext cx="12318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4850" y="4486147"/>
            <a:ext cx="12318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4850" y="4021963"/>
            <a:ext cx="12318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7865" y="1110234"/>
            <a:ext cx="8456930" cy="292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Takipteki ticari </a:t>
            </a:r>
            <a:r>
              <a:rPr sz="1800" spc="-10" dirty="0">
                <a:solidFill>
                  <a:srgbClr val="1F308D"/>
                </a:solidFill>
                <a:latin typeface="Tahoma"/>
                <a:cs typeface="Tahoma"/>
              </a:rPr>
              <a:t>kredilerin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oranı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%5,0’e gerilerken, tüketici kredilerinin oranı</a:t>
            </a:r>
            <a:r>
              <a:rPr sz="1800" spc="23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%2,2’ye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yükseldi</a:t>
            </a:r>
            <a:endParaRPr sz="1800">
              <a:latin typeface="Tahoma"/>
              <a:cs typeface="Tahoma"/>
            </a:endParaRPr>
          </a:p>
          <a:p>
            <a:pPr marR="97790" algn="ctr">
              <a:lnSpc>
                <a:spcPct val="100000"/>
              </a:lnSpc>
              <a:spcBef>
                <a:spcPts val="174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Takipteki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kredi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oranları*, % , Ocak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– Kasım</a:t>
            </a:r>
            <a:r>
              <a:rPr sz="1600" b="1" spc="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  <a:p>
            <a:pPr marL="3644265" marR="2343150">
              <a:lnSpc>
                <a:spcPts val="1680"/>
              </a:lnSpc>
              <a:spcBef>
                <a:spcPts val="1125"/>
              </a:spcBef>
            </a:pPr>
            <a:r>
              <a:rPr sz="1450" i="1" spc="-30" dirty="0">
                <a:solidFill>
                  <a:srgbClr val="C00000"/>
                </a:solidFill>
                <a:latin typeface="Tahoma"/>
                <a:cs typeface="Tahoma"/>
              </a:rPr>
              <a:t>Sorunlu </a:t>
            </a:r>
            <a:r>
              <a:rPr sz="1450" i="1" spc="-25" dirty="0">
                <a:solidFill>
                  <a:srgbClr val="C00000"/>
                </a:solidFill>
                <a:latin typeface="Tahoma"/>
                <a:cs typeface="Tahoma"/>
              </a:rPr>
              <a:t>kredilerin takip </a:t>
            </a:r>
            <a:r>
              <a:rPr sz="1450" i="1" spc="-30" dirty="0">
                <a:solidFill>
                  <a:srgbClr val="C00000"/>
                </a:solidFill>
                <a:latin typeface="Tahoma"/>
                <a:cs typeface="Tahoma"/>
              </a:rPr>
              <a:t>süresini  uzatan düzenleme**</a:t>
            </a:r>
            <a:endParaRPr sz="1450">
              <a:latin typeface="Tahoma"/>
              <a:cs typeface="Tahoma"/>
            </a:endParaRPr>
          </a:p>
          <a:p>
            <a:pPr marL="22225">
              <a:lnSpc>
                <a:spcPts val="1175"/>
              </a:lnSpc>
            </a:pP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Tahoma"/>
              <a:cs typeface="Tahoma"/>
            </a:endParaRPr>
          </a:p>
          <a:p>
            <a:pPr marL="11938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8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ahoma"/>
              <a:cs typeface="Tahoma"/>
            </a:endParaRPr>
          </a:p>
          <a:p>
            <a:pPr marL="11938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6</a:t>
            </a:r>
            <a:endParaRPr sz="1400">
              <a:latin typeface="Tahoma"/>
              <a:cs typeface="Tahoma"/>
            </a:endParaRPr>
          </a:p>
          <a:p>
            <a:pPr marL="6988175">
              <a:lnSpc>
                <a:spcPct val="100000"/>
              </a:lnSpc>
              <a:spcBef>
                <a:spcPts val="215"/>
              </a:spcBef>
            </a:pP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Ticari</a:t>
            </a:r>
            <a:r>
              <a:rPr sz="1400" b="1" spc="-2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C000"/>
                </a:solidFill>
                <a:latin typeface="Tahoma"/>
                <a:cs typeface="Tahoma"/>
              </a:rPr>
              <a:t>krediler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211" y="5183504"/>
            <a:ext cx="6703059" cy="63500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  <a:p>
            <a:pPr marL="12700" marR="5080" indent="53340" algn="just">
              <a:lnSpc>
                <a:spcPts val="221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May-18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  <a:p>
            <a:pPr marR="5715" algn="r">
              <a:lnSpc>
                <a:spcPct val="100000"/>
              </a:lnSpc>
              <a:spcBef>
                <a:spcPts val="415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  <a:p>
            <a:pPr marL="12700" marR="5080" indent="69215" algn="r">
              <a:lnSpc>
                <a:spcPct val="131700"/>
              </a:lnSpc>
              <a:spcBef>
                <a:spcPts val="10"/>
              </a:spcBef>
            </a:pPr>
            <a:r>
              <a:rPr sz="1400" dirty="0">
                <a:latin typeface="Tahoma"/>
                <a:cs typeface="Tahoma"/>
              </a:rPr>
              <a:t>Ka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Ka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K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Oc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-1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Ka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73493" y="4148429"/>
            <a:ext cx="1536065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Toplam kediler  </a:t>
            </a:r>
            <a:r>
              <a:rPr sz="1400" b="1" spc="-5" dirty="0">
                <a:solidFill>
                  <a:srgbClr val="A80000"/>
                </a:solidFill>
                <a:latin typeface="Tahoma"/>
                <a:cs typeface="Tahoma"/>
              </a:rPr>
              <a:t>Tüketici</a:t>
            </a:r>
            <a:r>
              <a:rPr sz="1400" b="1" spc="-30" dirty="0">
                <a:solidFill>
                  <a:srgbClr val="A80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A80000"/>
                </a:solidFill>
                <a:latin typeface="Tahoma"/>
                <a:cs typeface="Tahoma"/>
              </a:rPr>
              <a:t>kredileri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975" y="938911"/>
            <a:ext cx="8236584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Aralık </a:t>
            </a:r>
            <a:r>
              <a:rPr dirty="0"/>
              <a:t>ayında karşılıksız </a:t>
            </a:r>
            <a:r>
              <a:rPr spc="-5" dirty="0"/>
              <a:t>çek oranlarında düşük </a:t>
            </a:r>
            <a:r>
              <a:rPr dirty="0"/>
              <a:t>düzeyler korundu  </a:t>
            </a:r>
            <a:r>
              <a:rPr sz="1800" b="0" spc="-5" dirty="0">
                <a:latin typeface="Tahoma"/>
                <a:cs typeface="Tahoma"/>
              </a:rPr>
              <a:t>Karşılıksız çek </a:t>
            </a:r>
            <a:r>
              <a:rPr sz="1800" b="0" dirty="0">
                <a:latin typeface="Tahoma"/>
                <a:cs typeface="Tahoma"/>
              </a:rPr>
              <a:t>dönüşüm </a:t>
            </a:r>
            <a:r>
              <a:rPr sz="1800" b="0" spc="-5" dirty="0">
                <a:latin typeface="Tahoma"/>
                <a:cs typeface="Tahoma"/>
              </a:rPr>
              <a:t>oranları </a:t>
            </a:r>
            <a:r>
              <a:rPr sz="1800" b="0" dirty="0">
                <a:latin typeface="Tahoma"/>
                <a:cs typeface="Tahoma"/>
              </a:rPr>
              <a:t>adet </a:t>
            </a:r>
            <a:r>
              <a:rPr sz="1800" b="0" spc="-5" dirty="0">
                <a:latin typeface="Tahoma"/>
                <a:cs typeface="Tahoma"/>
              </a:rPr>
              <a:t>olarak %0,9, tutar olarak %1,0 seviyesinde  gerçekleşti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98424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41196" y="2017902"/>
            <a:ext cx="62642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Karşılıksız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çek dönüşüm oranı*,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% 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Aralık</a:t>
            </a:r>
            <a:r>
              <a:rPr sz="1600" b="1" spc="4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07" y="5876645"/>
            <a:ext cx="89712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TCMB,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hesaplamaları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200" spc="-5" dirty="0">
                <a:latin typeface="Tahoma"/>
                <a:cs typeface="Tahoma"/>
              </a:rPr>
              <a:t>*Karşılıksız </a:t>
            </a:r>
            <a:r>
              <a:rPr sz="1200" dirty="0">
                <a:latin typeface="Tahoma"/>
                <a:cs typeface="Tahoma"/>
              </a:rPr>
              <a:t>çek dönüşüm </a:t>
            </a:r>
            <a:r>
              <a:rPr sz="1200" spc="-5" dirty="0">
                <a:latin typeface="Tahoma"/>
                <a:cs typeface="Tahoma"/>
              </a:rPr>
              <a:t>oranları, takas odalarına ibraz </a:t>
            </a:r>
            <a:r>
              <a:rPr sz="1200" dirty="0">
                <a:latin typeface="Tahoma"/>
                <a:cs typeface="Tahoma"/>
              </a:rPr>
              <a:t>edilen </a:t>
            </a:r>
            <a:r>
              <a:rPr sz="1200" spc="-5" dirty="0">
                <a:latin typeface="Tahoma"/>
                <a:cs typeface="Tahoma"/>
              </a:rPr>
              <a:t>ve karşılıksız kalan </a:t>
            </a:r>
            <a:r>
              <a:rPr sz="1200" dirty="0">
                <a:latin typeface="Tahoma"/>
                <a:cs typeface="Tahoma"/>
              </a:rPr>
              <a:t>çek </a:t>
            </a:r>
            <a:r>
              <a:rPr sz="1200" spc="-5" dirty="0">
                <a:latin typeface="Tahoma"/>
                <a:cs typeface="Tahoma"/>
              </a:rPr>
              <a:t>adet ve tutarının toplam takasa </a:t>
            </a:r>
            <a:r>
              <a:rPr sz="1200" spc="-10" dirty="0">
                <a:latin typeface="Tahoma"/>
                <a:cs typeface="Tahoma"/>
              </a:rPr>
              <a:t>ibraz </a:t>
            </a:r>
            <a:r>
              <a:rPr sz="1200" spc="-5" dirty="0">
                <a:latin typeface="Tahoma"/>
                <a:cs typeface="Tahoma"/>
              </a:rPr>
              <a:t>edilen çek  </a:t>
            </a:r>
            <a:r>
              <a:rPr sz="1200" dirty="0">
                <a:latin typeface="Tahoma"/>
                <a:cs typeface="Tahoma"/>
              </a:rPr>
              <a:t>adet </a:t>
            </a:r>
            <a:r>
              <a:rPr sz="1200" spc="-5" dirty="0">
                <a:latin typeface="Tahoma"/>
                <a:cs typeface="Tahoma"/>
              </a:rPr>
              <a:t>ve tutarı </a:t>
            </a:r>
            <a:r>
              <a:rPr sz="1200" dirty="0">
                <a:latin typeface="Tahoma"/>
                <a:cs typeface="Tahoma"/>
              </a:rPr>
              <a:t>içindeki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oranıdır.</a:t>
            </a:r>
            <a:endParaRPr sz="1200">
              <a:latin typeface="Tahoma"/>
              <a:cs typeface="Tahoma"/>
            </a:endParaRPr>
          </a:p>
          <a:p>
            <a:pPr marL="12700" marR="2857500">
              <a:lnSpc>
                <a:spcPct val="100000"/>
              </a:lnSpc>
            </a:pPr>
            <a:r>
              <a:rPr sz="1200" dirty="0">
                <a:latin typeface="Tahoma"/>
                <a:cs typeface="Tahoma"/>
              </a:rPr>
              <a:t>** </a:t>
            </a:r>
            <a:r>
              <a:rPr sz="1200" spc="-10" dirty="0">
                <a:latin typeface="Tahoma"/>
                <a:cs typeface="Tahoma"/>
              </a:rPr>
              <a:t>Mayıs </a:t>
            </a:r>
            <a:r>
              <a:rPr sz="1200" spc="-5" dirty="0">
                <a:latin typeface="Tahoma"/>
                <a:cs typeface="Tahoma"/>
              </a:rPr>
              <a:t>ayında karşılıksız </a:t>
            </a:r>
            <a:r>
              <a:rPr sz="1200" dirty="0">
                <a:latin typeface="Tahoma"/>
                <a:cs typeface="Tahoma"/>
              </a:rPr>
              <a:t>çek işlemlerine </a:t>
            </a:r>
            <a:r>
              <a:rPr sz="1200" spc="-5" dirty="0">
                <a:latin typeface="Tahoma"/>
                <a:cs typeface="Tahoma"/>
              </a:rPr>
              <a:t>ilişkin düzenleme nedeniyle veri </a:t>
            </a:r>
            <a:r>
              <a:rPr sz="1200" spc="-15" dirty="0">
                <a:latin typeface="Tahoma"/>
                <a:cs typeface="Tahoma"/>
              </a:rPr>
              <a:t>açıklanmamıştır.  </a:t>
            </a:r>
            <a:r>
              <a:rPr sz="1200" u="sng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ahoma"/>
                <a:cs typeface="Tahoma"/>
                <a:hlinkClick r:id="rId2"/>
              </a:rPr>
              <a:t>https://www.resmigazete.gov.tr/eskiler/2021/04/20210430M1-1.htm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379" y="2430779"/>
            <a:ext cx="8582025" cy="2826385"/>
            <a:chOff x="373379" y="2430779"/>
            <a:chExt cx="8582025" cy="2826385"/>
          </a:xfrm>
        </p:grpSpPr>
        <p:sp>
          <p:nvSpPr>
            <p:cNvPr id="8" name="object 8"/>
            <p:cNvSpPr/>
            <p:nvPr/>
          </p:nvSpPr>
          <p:spPr>
            <a:xfrm>
              <a:off x="472439" y="4344923"/>
              <a:ext cx="99060" cy="883919"/>
            </a:xfrm>
            <a:custGeom>
              <a:avLst/>
              <a:gdLst/>
              <a:ahLst/>
              <a:cxnLst/>
              <a:rect l="l" t="t" r="r" b="b"/>
              <a:pathLst>
                <a:path w="99059" h="883920">
                  <a:moveTo>
                    <a:pt x="99059" y="0"/>
                  </a:moveTo>
                  <a:lnTo>
                    <a:pt x="0" y="0"/>
                  </a:lnTo>
                  <a:lnTo>
                    <a:pt x="0" y="883919"/>
                  </a:lnTo>
                  <a:lnTo>
                    <a:pt x="99059" y="883919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3379" y="2435351"/>
              <a:ext cx="59690" cy="2794000"/>
            </a:xfrm>
            <a:custGeom>
              <a:avLst/>
              <a:gdLst/>
              <a:ahLst/>
              <a:cxnLst/>
              <a:rect l="l" t="t" r="r" b="b"/>
              <a:pathLst>
                <a:path w="59690" h="2794000">
                  <a:moveTo>
                    <a:pt x="59436" y="2793492"/>
                  </a:moveTo>
                  <a:lnTo>
                    <a:pt x="59436" y="0"/>
                  </a:lnTo>
                </a:path>
                <a:path w="59690" h="2794000">
                  <a:moveTo>
                    <a:pt x="0" y="2793492"/>
                  </a:moveTo>
                  <a:lnTo>
                    <a:pt x="59436" y="2793492"/>
                  </a:lnTo>
                </a:path>
                <a:path w="59690" h="2794000">
                  <a:moveTo>
                    <a:pt x="0" y="2328672"/>
                  </a:moveTo>
                  <a:lnTo>
                    <a:pt x="59436" y="2328672"/>
                  </a:lnTo>
                </a:path>
                <a:path w="59690" h="2794000">
                  <a:moveTo>
                    <a:pt x="0" y="1862328"/>
                  </a:moveTo>
                  <a:lnTo>
                    <a:pt x="59436" y="1862328"/>
                  </a:lnTo>
                </a:path>
                <a:path w="59690" h="2794000">
                  <a:moveTo>
                    <a:pt x="0" y="1397508"/>
                  </a:moveTo>
                  <a:lnTo>
                    <a:pt x="59436" y="1397508"/>
                  </a:lnTo>
                </a:path>
                <a:path w="59690" h="2794000">
                  <a:moveTo>
                    <a:pt x="0" y="931163"/>
                  </a:moveTo>
                  <a:lnTo>
                    <a:pt x="59436" y="931163"/>
                  </a:lnTo>
                </a:path>
                <a:path w="59690" h="2794000">
                  <a:moveTo>
                    <a:pt x="0" y="464820"/>
                  </a:moveTo>
                  <a:lnTo>
                    <a:pt x="59436" y="464820"/>
                  </a:lnTo>
                </a:path>
                <a:path w="59690" h="2794000">
                  <a:moveTo>
                    <a:pt x="0" y="0"/>
                  </a:moveTo>
                  <a:lnTo>
                    <a:pt x="5943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0748" y="3040379"/>
              <a:ext cx="8265159" cy="2188845"/>
            </a:xfrm>
            <a:custGeom>
              <a:avLst/>
              <a:gdLst/>
              <a:ahLst/>
              <a:cxnLst/>
              <a:rect l="l" t="t" r="r" b="b"/>
              <a:pathLst>
                <a:path w="8265159" h="2188845">
                  <a:moveTo>
                    <a:pt x="97536" y="1350264"/>
                  </a:moveTo>
                  <a:lnTo>
                    <a:pt x="0" y="1350264"/>
                  </a:lnTo>
                  <a:lnTo>
                    <a:pt x="0" y="2188464"/>
                  </a:lnTo>
                  <a:lnTo>
                    <a:pt x="97536" y="2188464"/>
                  </a:lnTo>
                  <a:lnTo>
                    <a:pt x="97536" y="1350264"/>
                  </a:lnTo>
                  <a:close/>
                </a:path>
                <a:path w="8265159" h="2188845">
                  <a:moveTo>
                    <a:pt x="275844" y="1350264"/>
                  </a:moveTo>
                  <a:lnTo>
                    <a:pt x="176784" y="1350264"/>
                  </a:lnTo>
                  <a:lnTo>
                    <a:pt x="176784" y="2188464"/>
                  </a:lnTo>
                  <a:lnTo>
                    <a:pt x="275844" y="2188464"/>
                  </a:lnTo>
                  <a:lnTo>
                    <a:pt x="275844" y="1350264"/>
                  </a:lnTo>
                  <a:close/>
                </a:path>
                <a:path w="8265159" h="2188845">
                  <a:moveTo>
                    <a:pt x="452628" y="1257300"/>
                  </a:moveTo>
                  <a:lnTo>
                    <a:pt x="355092" y="1257300"/>
                  </a:lnTo>
                  <a:lnTo>
                    <a:pt x="355092" y="2188464"/>
                  </a:lnTo>
                  <a:lnTo>
                    <a:pt x="452628" y="2188464"/>
                  </a:lnTo>
                  <a:lnTo>
                    <a:pt x="452628" y="1257300"/>
                  </a:lnTo>
                  <a:close/>
                </a:path>
                <a:path w="8265159" h="2188845">
                  <a:moveTo>
                    <a:pt x="630936" y="1257300"/>
                  </a:moveTo>
                  <a:lnTo>
                    <a:pt x="531876" y="1257300"/>
                  </a:lnTo>
                  <a:lnTo>
                    <a:pt x="531876" y="2188464"/>
                  </a:lnTo>
                  <a:lnTo>
                    <a:pt x="630936" y="2188464"/>
                  </a:lnTo>
                  <a:lnTo>
                    <a:pt x="630936" y="1257300"/>
                  </a:lnTo>
                  <a:close/>
                </a:path>
                <a:path w="8265159" h="2188845">
                  <a:moveTo>
                    <a:pt x="807720" y="1257300"/>
                  </a:moveTo>
                  <a:lnTo>
                    <a:pt x="710184" y="1257300"/>
                  </a:lnTo>
                  <a:lnTo>
                    <a:pt x="710184" y="2188464"/>
                  </a:lnTo>
                  <a:lnTo>
                    <a:pt x="807720" y="2188464"/>
                  </a:lnTo>
                  <a:lnTo>
                    <a:pt x="807720" y="1257300"/>
                  </a:lnTo>
                  <a:close/>
                </a:path>
                <a:path w="8265159" h="2188845">
                  <a:moveTo>
                    <a:pt x="986028" y="1071372"/>
                  </a:moveTo>
                  <a:lnTo>
                    <a:pt x="886968" y="1071372"/>
                  </a:lnTo>
                  <a:lnTo>
                    <a:pt x="886968" y="2188464"/>
                  </a:lnTo>
                  <a:lnTo>
                    <a:pt x="986028" y="2188464"/>
                  </a:lnTo>
                  <a:lnTo>
                    <a:pt x="986028" y="1071372"/>
                  </a:lnTo>
                  <a:close/>
                </a:path>
                <a:path w="8265159" h="2188845">
                  <a:moveTo>
                    <a:pt x="1162812" y="885444"/>
                  </a:moveTo>
                  <a:lnTo>
                    <a:pt x="1065276" y="885444"/>
                  </a:lnTo>
                  <a:lnTo>
                    <a:pt x="1065276" y="2188464"/>
                  </a:lnTo>
                  <a:lnTo>
                    <a:pt x="1162812" y="2188464"/>
                  </a:lnTo>
                  <a:lnTo>
                    <a:pt x="1162812" y="885444"/>
                  </a:lnTo>
                  <a:close/>
                </a:path>
                <a:path w="8265159" h="2188845">
                  <a:moveTo>
                    <a:pt x="1341120" y="745236"/>
                  </a:moveTo>
                  <a:lnTo>
                    <a:pt x="1242060" y="745236"/>
                  </a:lnTo>
                  <a:lnTo>
                    <a:pt x="1242060" y="2188464"/>
                  </a:lnTo>
                  <a:lnTo>
                    <a:pt x="1341120" y="2188464"/>
                  </a:lnTo>
                  <a:lnTo>
                    <a:pt x="1341120" y="745236"/>
                  </a:lnTo>
                  <a:close/>
                </a:path>
                <a:path w="8265159" h="2188845">
                  <a:moveTo>
                    <a:pt x="1517904" y="326136"/>
                  </a:moveTo>
                  <a:lnTo>
                    <a:pt x="1420368" y="326136"/>
                  </a:lnTo>
                  <a:lnTo>
                    <a:pt x="1420368" y="2188464"/>
                  </a:lnTo>
                  <a:lnTo>
                    <a:pt x="1517904" y="2188464"/>
                  </a:lnTo>
                  <a:lnTo>
                    <a:pt x="1517904" y="326136"/>
                  </a:lnTo>
                  <a:close/>
                </a:path>
                <a:path w="8265159" h="2188845">
                  <a:moveTo>
                    <a:pt x="1696212" y="92964"/>
                  </a:moveTo>
                  <a:lnTo>
                    <a:pt x="1597152" y="92964"/>
                  </a:lnTo>
                  <a:lnTo>
                    <a:pt x="1597152" y="2188464"/>
                  </a:lnTo>
                  <a:lnTo>
                    <a:pt x="1696212" y="2188464"/>
                  </a:lnTo>
                  <a:lnTo>
                    <a:pt x="1696212" y="92964"/>
                  </a:lnTo>
                  <a:close/>
                </a:path>
                <a:path w="8265159" h="2188845">
                  <a:moveTo>
                    <a:pt x="1872996" y="0"/>
                  </a:moveTo>
                  <a:lnTo>
                    <a:pt x="1775460" y="0"/>
                  </a:lnTo>
                  <a:lnTo>
                    <a:pt x="1775460" y="2188464"/>
                  </a:lnTo>
                  <a:lnTo>
                    <a:pt x="1872996" y="2188464"/>
                  </a:lnTo>
                  <a:lnTo>
                    <a:pt x="1872996" y="0"/>
                  </a:lnTo>
                  <a:close/>
                </a:path>
                <a:path w="8265159" h="2188845">
                  <a:moveTo>
                    <a:pt x="2051304" y="140208"/>
                  </a:moveTo>
                  <a:lnTo>
                    <a:pt x="1952244" y="140208"/>
                  </a:lnTo>
                  <a:lnTo>
                    <a:pt x="1952244" y="2188464"/>
                  </a:lnTo>
                  <a:lnTo>
                    <a:pt x="2051304" y="2188464"/>
                  </a:lnTo>
                  <a:lnTo>
                    <a:pt x="2051304" y="140208"/>
                  </a:lnTo>
                  <a:close/>
                </a:path>
                <a:path w="8265159" h="2188845">
                  <a:moveTo>
                    <a:pt x="2228088" y="278892"/>
                  </a:moveTo>
                  <a:lnTo>
                    <a:pt x="2130552" y="278892"/>
                  </a:lnTo>
                  <a:lnTo>
                    <a:pt x="2130552" y="2188464"/>
                  </a:lnTo>
                  <a:lnTo>
                    <a:pt x="2228088" y="2188464"/>
                  </a:lnTo>
                  <a:lnTo>
                    <a:pt x="2228088" y="278892"/>
                  </a:lnTo>
                  <a:close/>
                </a:path>
                <a:path w="8265159" h="2188845">
                  <a:moveTo>
                    <a:pt x="2406396" y="652272"/>
                  </a:moveTo>
                  <a:lnTo>
                    <a:pt x="2307336" y="652272"/>
                  </a:lnTo>
                  <a:lnTo>
                    <a:pt x="2307336" y="2188464"/>
                  </a:lnTo>
                  <a:lnTo>
                    <a:pt x="2406396" y="2188464"/>
                  </a:lnTo>
                  <a:lnTo>
                    <a:pt x="2406396" y="652272"/>
                  </a:lnTo>
                  <a:close/>
                </a:path>
                <a:path w="8265159" h="2188845">
                  <a:moveTo>
                    <a:pt x="2583180" y="419100"/>
                  </a:moveTo>
                  <a:lnTo>
                    <a:pt x="2485644" y="419100"/>
                  </a:lnTo>
                  <a:lnTo>
                    <a:pt x="2485644" y="2188464"/>
                  </a:lnTo>
                  <a:lnTo>
                    <a:pt x="2583180" y="2188464"/>
                  </a:lnTo>
                  <a:lnTo>
                    <a:pt x="2583180" y="419100"/>
                  </a:lnTo>
                  <a:close/>
                </a:path>
                <a:path w="8265159" h="2188845">
                  <a:moveTo>
                    <a:pt x="2761488" y="605028"/>
                  </a:moveTo>
                  <a:lnTo>
                    <a:pt x="2662428" y="605028"/>
                  </a:lnTo>
                  <a:lnTo>
                    <a:pt x="2662428" y="2188464"/>
                  </a:lnTo>
                  <a:lnTo>
                    <a:pt x="2761488" y="2188464"/>
                  </a:lnTo>
                  <a:lnTo>
                    <a:pt x="2761488" y="605028"/>
                  </a:lnTo>
                  <a:close/>
                </a:path>
                <a:path w="8265159" h="2188845">
                  <a:moveTo>
                    <a:pt x="2938272" y="1071372"/>
                  </a:moveTo>
                  <a:lnTo>
                    <a:pt x="2840736" y="1071372"/>
                  </a:lnTo>
                  <a:lnTo>
                    <a:pt x="2840736" y="2188464"/>
                  </a:lnTo>
                  <a:lnTo>
                    <a:pt x="2938272" y="2188464"/>
                  </a:lnTo>
                  <a:lnTo>
                    <a:pt x="2938272" y="1071372"/>
                  </a:lnTo>
                  <a:close/>
                </a:path>
                <a:path w="8265159" h="2188845">
                  <a:moveTo>
                    <a:pt x="3116580" y="652272"/>
                  </a:moveTo>
                  <a:lnTo>
                    <a:pt x="3017520" y="652272"/>
                  </a:lnTo>
                  <a:lnTo>
                    <a:pt x="3017520" y="2188464"/>
                  </a:lnTo>
                  <a:lnTo>
                    <a:pt x="3116580" y="2188464"/>
                  </a:lnTo>
                  <a:lnTo>
                    <a:pt x="3116580" y="652272"/>
                  </a:lnTo>
                  <a:close/>
                </a:path>
                <a:path w="8265159" h="2188845">
                  <a:moveTo>
                    <a:pt x="3293364" y="1117092"/>
                  </a:moveTo>
                  <a:lnTo>
                    <a:pt x="3195828" y="1117092"/>
                  </a:lnTo>
                  <a:lnTo>
                    <a:pt x="3195828" y="2188464"/>
                  </a:lnTo>
                  <a:lnTo>
                    <a:pt x="3293364" y="2188464"/>
                  </a:lnTo>
                  <a:lnTo>
                    <a:pt x="3293364" y="1117092"/>
                  </a:lnTo>
                  <a:close/>
                </a:path>
                <a:path w="8265159" h="2188845">
                  <a:moveTo>
                    <a:pt x="3471672" y="885444"/>
                  </a:moveTo>
                  <a:lnTo>
                    <a:pt x="3372612" y="885444"/>
                  </a:lnTo>
                  <a:lnTo>
                    <a:pt x="3372612" y="2188464"/>
                  </a:lnTo>
                  <a:lnTo>
                    <a:pt x="3471672" y="2188464"/>
                  </a:lnTo>
                  <a:lnTo>
                    <a:pt x="3471672" y="885444"/>
                  </a:lnTo>
                  <a:close/>
                </a:path>
                <a:path w="8265159" h="2188845">
                  <a:moveTo>
                    <a:pt x="3648456" y="1164336"/>
                  </a:moveTo>
                  <a:lnTo>
                    <a:pt x="3550920" y="1164336"/>
                  </a:lnTo>
                  <a:lnTo>
                    <a:pt x="3550920" y="2188464"/>
                  </a:lnTo>
                  <a:lnTo>
                    <a:pt x="3648456" y="2188464"/>
                  </a:lnTo>
                  <a:lnTo>
                    <a:pt x="3648456" y="1164336"/>
                  </a:lnTo>
                  <a:close/>
                </a:path>
                <a:path w="8265159" h="2188845">
                  <a:moveTo>
                    <a:pt x="3826764" y="1443228"/>
                  </a:moveTo>
                  <a:lnTo>
                    <a:pt x="3727704" y="1443228"/>
                  </a:lnTo>
                  <a:lnTo>
                    <a:pt x="3727704" y="2188464"/>
                  </a:lnTo>
                  <a:lnTo>
                    <a:pt x="3826764" y="2188464"/>
                  </a:lnTo>
                  <a:lnTo>
                    <a:pt x="3826764" y="1443228"/>
                  </a:lnTo>
                  <a:close/>
                </a:path>
                <a:path w="8265159" h="2188845">
                  <a:moveTo>
                    <a:pt x="4003548" y="1257300"/>
                  </a:moveTo>
                  <a:lnTo>
                    <a:pt x="3906012" y="1257300"/>
                  </a:lnTo>
                  <a:lnTo>
                    <a:pt x="3906012" y="2188464"/>
                  </a:lnTo>
                  <a:lnTo>
                    <a:pt x="4003548" y="2188464"/>
                  </a:lnTo>
                  <a:lnTo>
                    <a:pt x="4003548" y="1257300"/>
                  </a:lnTo>
                  <a:close/>
                </a:path>
                <a:path w="8265159" h="2188845">
                  <a:moveTo>
                    <a:pt x="4181856" y="1536192"/>
                  </a:moveTo>
                  <a:lnTo>
                    <a:pt x="4082796" y="1536192"/>
                  </a:lnTo>
                  <a:lnTo>
                    <a:pt x="4082796" y="2188464"/>
                  </a:lnTo>
                  <a:lnTo>
                    <a:pt x="4181856" y="2188464"/>
                  </a:lnTo>
                  <a:lnTo>
                    <a:pt x="4181856" y="1536192"/>
                  </a:lnTo>
                  <a:close/>
                </a:path>
                <a:path w="8265159" h="2188845">
                  <a:moveTo>
                    <a:pt x="4358640" y="1630680"/>
                  </a:moveTo>
                  <a:lnTo>
                    <a:pt x="4261104" y="1630680"/>
                  </a:lnTo>
                  <a:lnTo>
                    <a:pt x="4261104" y="2188464"/>
                  </a:lnTo>
                  <a:lnTo>
                    <a:pt x="4358640" y="2188464"/>
                  </a:lnTo>
                  <a:lnTo>
                    <a:pt x="4358640" y="1630680"/>
                  </a:lnTo>
                  <a:close/>
                </a:path>
                <a:path w="8265159" h="2188845">
                  <a:moveTo>
                    <a:pt x="4536948" y="1397508"/>
                  </a:moveTo>
                  <a:lnTo>
                    <a:pt x="4437888" y="1397508"/>
                  </a:lnTo>
                  <a:lnTo>
                    <a:pt x="4437888" y="2188464"/>
                  </a:lnTo>
                  <a:lnTo>
                    <a:pt x="4536948" y="2188464"/>
                  </a:lnTo>
                  <a:lnTo>
                    <a:pt x="4536948" y="1397508"/>
                  </a:lnTo>
                  <a:close/>
                </a:path>
                <a:path w="8265159" h="2188845">
                  <a:moveTo>
                    <a:pt x="4713732" y="1071372"/>
                  </a:moveTo>
                  <a:lnTo>
                    <a:pt x="4616196" y="1071372"/>
                  </a:lnTo>
                  <a:lnTo>
                    <a:pt x="4616196" y="2188464"/>
                  </a:lnTo>
                  <a:lnTo>
                    <a:pt x="4713732" y="2188464"/>
                  </a:lnTo>
                  <a:lnTo>
                    <a:pt x="4713732" y="1071372"/>
                  </a:lnTo>
                  <a:close/>
                </a:path>
                <a:path w="8265159" h="2188845">
                  <a:moveTo>
                    <a:pt x="4892040" y="1397508"/>
                  </a:moveTo>
                  <a:lnTo>
                    <a:pt x="4792980" y="1397508"/>
                  </a:lnTo>
                  <a:lnTo>
                    <a:pt x="4792980" y="2188464"/>
                  </a:lnTo>
                  <a:lnTo>
                    <a:pt x="4892040" y="2188464"/>
                  </a:lnTo>
                  <a:lnTo>
                    <a:pt x="4892040" y="1397508"/>
                  </a:lnTo>
                  <a:close/>
                </a:path>
                <a:path w="8265159" h="2188845">
                  <a:moveTo>
                    <a:pt x="5068824" y="1397508"/>
                  </a:moveTo>
                  <a:lnTo>
                    <a:pt x="4971288" y="1397508"/>
                  </a:lnTo>
                  <a:lnTo>
                    <a:pt x="4971288" y="2188464"/>
                  </a:lnTo>
                  <a:lnTo>
                    <a:pt x="5068824" y="2188464"/>
                  </a:lnTo>
                  <a:lnTo>
                    <a:pt x="5068824" y="1397508"/>
                  </a:lnTo>
                  <a:close/>
                </a:path>
                <a:path w="8265159" h="2188845">
                  <a:moveTo>
                    <a:pt x="5247132" y="1723644"/>
                  </a:moveTo>
                  <a:lnTo>
                    <a:pt x="5148072" y="1723644"/>
                  </a:lnTo>
                  <a:lnTo>
                    <a:pt x="5148072" y="2188464"/>
                  </a:lnTo>
                  <a:lnTo>
                    <a:pt x="5247132" y="2188464"/>
                  </a:lnTo>
                  <a:lnTo>
                    <a:pt x="5247132" y="1723644"/>
                  </a:lnTo>
                  <a:close/>
                </a:path>
                <a:path w="8265159" h="2188845">
                  <a:moveTo>
                    <a:pt x="5423916" y="1583436"/>
                  </a:moveTo>
                  <a:lnTo>
                    <a:pt x="5326380" y="1583436"/>
                  </a:lnTo>
                  <a:lnTo>
                    <a:pt x="5326380" y="2188464"/>
                  </a:lnTo>
                  <a:lnTo>
                    <a:pt x="5423916" y="2188464"/>
                  </a:lnTo>
                  <a:lnTo>
                    <a:pt x="5423916" y="1583436"/>
                  </a:lnTo>
                  <a:close/>
                </a:path>
                <a:path w="8265159" h="2188845">
                  <a:moveTo>
                    <a:pt x="5602224" y="1723644"/>
                  </a:moveTo>
                  <a:lnTo>
                    <a:pt x="5503164" y="1723644"/>
                  </a:lnTo>
                  <a:lnTo>
                    <a:pt x="5503164" y="2188464"/>
                  </a:lnTo>
                  <a:lnTo>
                    <a:pt x="5602224" y="2188464"/>
                  </a:lnTo>
                  <a:lnTo>
                    <a:pt x="5602224" y="1723644"/>
                  </a:lnTo>
                  <a:close/>
                </a:path>
                <a:path w="8265159" h="2188845">
                  <a:moveTo>
                    <a:pt x="5779008" y="1769364"/>
                  </a:moveTo>
                  <a:lnTo>
                    <a:pt x="5681472" y="1769364"/>
                  </a:lnTo>
                  <a:lnTo>
                    <a:pt x="5681472" y="2188464"/>
                  </a:lnTo>
                  <a:lnTo>
                    <a:pt x="5779008" y="2188464"/>
                  </a:lnTo>
                  <a:lnTo>
                    <a:pt x="5779008" y="1769364"/>
                  </a:lnTo>
                  <a:close/>
                </a:path>
                <a:path w="8265159" h="2188845">
                  <a:moveTo>
                    <a:pt x="5957316" y="1769364"/>
                  </a:moveTo>
                  <a:lnTo>
                    <a:pt x="5858256" y="1769364"/>
                  </a:lnTo>
                  <a:lnTo>
                    <a:pt x="5858256" y="2188464"/>
                  </a:lnTo>
                  <a:lnTo>
                    <a:pt x="5957316" y="2188464"/>
                  </a:lnTo>
                  <a:lnTo>
                    <a:pt x="5957316" y="1769364"/>
                  </a:lnTo>
                  <a:close/>
                </a:path>
                <a:path w="8265159" h="2188845">
                  <a:moveTo>
                    <a:pt x="6134100" y="1723644"/>
                  </a:moveTo>
                  <a:lnTo>
                    <a:pt x="6036564" y="1723644"/>
                  </a:lnTo>
                  <a:lnTo>
                    <a:pt x="6036564" y="2188464"/>
                  </a:lnTo>
                  <a:lnTo>
                    <a:pt x="6134100" y="2188464"/>
                  </a:lnTo>
                  <a:lnTo>
                    <a:pt x="6134100" y="1723644"/>
                  </a:lnTo>
                  <a:close/>
                </a:path>
                <a:path w="8265159" h="2188845">
                  <a:moveTo>
                    <a:pt x="6312408" y="1769364"/>
                  </a:moveTo>
                  <a:lnTo>
                    <a:pt x="6213348" y="1769364"/>
                  </a:lnTo>
                  <a:lnTo>
                    <a:pt x="6213348" y="2188464"/>
                  </a:lnTo>
                  <a:lnTo>
                    <a:pt x="6312408" y="2188464"/>
                  </a:lnTo>
                  <a:lnTo>
                    <a:pt x="6312408" y="1769364"/>
                  </a:lnTo>
                  <a:close/>
                </a:path>
                <a:path w="8265159" h="2188845">
                  <a:moveTo>
                    <a:pt x="6489192" y="1769364"/>
                  </a:moveTo>
                  <a:lnTo>
                    <a:pt x="6391656" y="1769364"/>
                  </a:lnTo>
                  <a:lnTo>
                    <a:pt x="6391656" y="2188464"/>
                  </a:lnTo>
                  <a:lnTo>
                    <a:pt x="6489192" y="2188464"/>
                  </a:lnTo>
                  <a:lnTo>
                    <a:pt x="6489192" y="1769364"/>
                  </a:lnTo>
                  <a:close/>
                </a:path>
                <a:path w="8265159" h="2188845">
                  <a:moveTo>
                    <a:pt x="6667500" y="1769364"/>
                  </a:moveTo>
                  <a:lnTo>
                    <a:pt x="6568440" y="1769364"/>
                  </a:lnTo>
                  <a:lnTo>
                    <a:pt x="6568440" y="2188464"/>
                  </a:lnTo>
                  <a:lnTo>
                    <a:pt x="6667500" y="2188464"/>
                  </a:lnTo>
                  <a:lnTo>
                    <a:pt x="6667500" y="1769364"/>
                  </a:lnTo>
                  <a:close/>
                </a:path>
                <a:path w="8265159" h="2188845">
                  <a:moveTo>
                    <a:pt x="6844284" y="1909572"/>
                  </a:moveTo>
                  <a:lnTo>
                    <a:pt x="6745224" y="1909572"/>
                  </a:lnTo>
                  <a:lnTo>
                    <a:pt x="6745224" y="2188464"/>
                  </a:lnTo>
                  <a:lnTo>
                    <a:pt x="6844284" y="2188464"/>
                  </a:lnTo>
                  <a:lnTo>
                    <a:pt x="6844284" y="1909572"/>
                  </a:lnTo>
                  <a:close/>
                </a:path>
                <a:path w="8265159" h="2188845">
                  <a:moveTo>
                    <a:pt x="7199376" y="1117092"/>
                  </a:moveTo>
                  <a:lnTo>
                    <a:pt x="7100316" y="1117092"/>
                  </a:lnTo>
                  <a:lnTo>
                    <a:pt x="7100316" y="2188464"/>
                  </a:lnTo>
                  <a:lnTo>
                    <a:pt x="7199376" y="2188464"/>
                  </a:lnTo>
                  <a:lnTo>
                    <a:pt x="7199376" y="1117092"/>
                  </a:lnTo>
                  <a:close/>
                </a:path>
                <a:path w="8265159" h="2188845">
                  <a:moveTo>
                    <a:pt x="7377684" y="1630680"/>
                  </a:moveTo>
                  <a:lnTo>
                    <a:pt x="7278624" y="1630680"/>
                  </a:lnTo>
                  <a:lnTo>
                    <a:pt x="7278624" y="2188464"/>
                  </a:lnTo>
                  <a:lnTo>
                    <a:pt x="7377684" y="2188464"/>
                  </a:lnTo>
                  <a:lnTo>
                    <a:pt x="7377684" y="1630680"/>
                  </a:lnTo>
                  <a:close/>
                </a:path>
                <a:path w="8265159" h="2188845">
                  <a:moveTo>
                    <a:pt x="7554468" y="1676400"/>
                  </a:moveTo>
                  <a:lnTo>
                    <a:pt x="7455408" y="1676400"/>
                  </a:lnTo>
                  <a:lnTo>
                    <a:pt x="7455408" y="2188464"/>
                  </a:lnTo>
                  <a:lnTo>
                    <a:pt x="7554468" y="2188464"/>
                  </a:lnTo>
                  <a:lnTo>
                    <a:pt x="7554468" y="1676400"/>
                  </a:lnTo>
                  <a:close/>
                </a:path>
                <a:path w="8265159" h="2188845">
                  <a:moveTo>
                    <a:pt x="7732776" y="1723644"/>
                  </a:moveTo>
                  <a:lnTo>
                    <a:pt x="7633716" y="1723644"/>
                  </a:lnTo>
                  <a:lnTo>
                    <a:pt x="7633716" y="2188464"/>
                  </a:lnTo>
                  <a:lnTo>
                    <a:pt x="7732776" y="2188464"/>
                  </a:lnTo>
                  <a:lnTo>
                    <a:pt x="7732776" y="1723644"/>
                  </a:lnTo>
                  <a:close/>
                </a:path>
                <a:path w="8265159" h="2188845">
                  <a:moveTo>
                    <a:pt x="7909560" y="1723644"/>
                  </a:moveTo>
                  <a:lnTo>
                    <a:pt x="7810500" y="1723644"/>
                  </a:lnTo>
                  <a:lnTo>
                    <a:pt x="7810500" y="2188464"/>
                  </a:lnTo>
                  <a:lnTo>
                    <a:pt x="7909560" y="2188464"/>
                  </a:lnTo>
                  <a:lnTo>
                    <a:pt x="7909560" y="1723644"/>
                  </a:lnTo>
                  <a:close/>
                </a:path>
                <a:path w="8265159" h="2188845">
                  <a:moveTo>
                    <a:pt x="8087868" y="1769364"/>
                  </a:moveTo>
                  <a:lnTo>
                    <a:pt x="7988808" y="1769364"/>
                  </a:lnTo>
                  <a:lnTo>
                    <a:pt x="7988808" y="2188464"/>
                  </a:lnTo>
                  <a:lnTo>
                    <a:pt x="8087868" y="2188464"/>
                  </a:lnTo>
                  <a:lnTo>
                    <a:pt x="8087868" y="1769364"/>
                  </a:lnTo>
                  <a:close/>
                </a:path>
                <a:path w="8265159" h="2188845">
                  <a:moveTo>
                    <a:pt x="8264652" y="1769364"/>
                  </a:moveTo>
                  <a:lnTo>
                    <a:pt x="8165592" y="1769364"/>
                  </a:lnTo>
                  <a:lnTo>
                    <a:pt x="8165592" y="2188464"/>
                  </a:lnTo>
                  <a:lnTo>
                    <a:pt x="8264652" y="2188464"/>
                  </a:lnTo>
                  <a:lnTo>
                    <a:pt x="8264652" y="1769364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2815" y="5228844"/>
              <a:ext cx="8522335" cy="0"/>
            </a:xfrm>
            <a:custGeom>
              <a:avLst/>
              <a:gdLst/>
              <a:ahLst/>
              <a:cxnLst/>
              <a:rect l="l" t="t" r="r" b="b"/>
              <a:pathLst>
                <a:path w="8522335">
                  <a:moveTo>
                    <a:pt x="0" y="0"/>
                  </a:moveTo>
                  <a:lnTo>
                    <a:pt x="8522208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2160" y="2790285"/>
              <a:ext cx="8344534" cy="2447925"/>
            </a:xfrm>
            <a:custGeom>
              <a:avLst/>
              <a:gdLst/>
              <a:ahLst/>
              <a:cxnLst/>
              <a:rect l="l" t="t" r="r" b="b"/>
              <a:pathLst>
                <a:path w="8344534" h="2447925">
                  <a:moveTo>
                    <a:pt x="0" y="1367948"/>
                  </a:moveTo>
                  <a:lnTo>
                    <a:pt x="44379" y="1394477"/>
                  </a:lnTo>
                  <a:lnTo>
                    <a:pt x="88761" y="1423209"/>
                  </a:lnTo>
                  <a:lnTo>
                    <a:pt x="133146" y="1447583"/>
                  </a:lnTo>
                  <a:lnTo>
                    <a:pt x="177533" y="1461039"/>
                  </a:lnTo>
                  <a:lnTo>
                    <a:pt x="221912" y="1459222"/>
                  </a:lnTo>
                  <a:lnTo>
                    <a:pt x="266295" y="1446498"/>
                  </a:lnTo>
                  <a:lnTo>
                    <a:pt x="310680" y="1429392"/>
                  </a:lnTo>
                  <a:lnTo>
                    <a:pt x="355066" y="1414430"/>
                  </a:lnTo>
                  <a:lnTo>
                    <a:pt x="399451" y="1402810"/>
                  </a:lnTo>
                  <a:lnTo>
                    <a:pt x="443833" y="1391189"/>
                  </a:lnTo>
                  <a:lnTo>
                    <a:pt x="488215" y="1379569"/>
                  </a:lnTo>
                  <a:lnTo>
                    <a:pt x="532599" y="1367948"/>
                  </a:lnTo>
                  <a:lnTo>
                    <a:pt x="576984" y="1355165"/>
                  </a:lnTo>
                  <a:lnTo>
                    <a:pt x="621366" y="1341691"/>
                  </a:lnTo>
                  <a:lnTo>
                    <a:pt x="665748" y="1329693"/>
                  </a:lnTo>
                  <a:lnTo>
                    <a:pt x="710133" y="1321339"/>
                  </a:lnTo>
                  <a:lnTo>
                    <a:pt x="754512" y="1324625"/>
                  </a:lnTo>
                  <a:lnTo>
                    <a:pt x="798895" y="1335913"/>
                  </a:lnTo>
                  <a:lnTo>
                    <a:pt x="843280" y="1339913"/>
                  </a:lnTo>
                  <a:lnTo>
                    <a:pt x="887666" y="1321339"/>
                  </a:lnTo>
                  <a:lnTo>
                    <a:pt x="938393" y="1257784"/>
                  </a:lnTo>
                  <a:lnTo>
                    <a:pt x="963757" y="1213797"/>
                  </a:lnTo>
                  <a:lnTo>
                    <a:pt x="989121" y="1166556"/>
                  </a:lnTo>
                  <a:lnTo>
                    <a:pt x="1014485" y="1119724"/>
                  </a:lnTo>
                  <a:lnTo>
                    <a:pt x="1039848" y="1076964"/>
                  </a:lnTo>
                  <a:lnTo>
                    <a:pt x="1065212" y="1041939"/>
                  </a:lnTo>
                  <a:lnTo>
                    <a:pt x="1100721" y="1005063"/>
                  </a:lnTo>
                  <a:lnTo>
                    <a:pt x="1136230" y="976013"/>
                  </a:lnTo>
                  <a:lnTo>
                    <a:pt x="1171740" y="951432"/>
                  </a:lnTo>
                  <a:lnTo>
                    <a:pt x="1207249" y="927960"/>
                  </a:lnTo>
                  <a:lnTo>
                    <a:pt x="1242758" y="902239"/>
                  </a:lnTo>
                  <a:lnTo>
                    <a:pt x="1273915" y="884382"/>
                  </a:lnTo>
                  <a:lnTo>
                    <a:pt x="1311600" y="868043"/>
                  </a:lnTo>
                  <a:lnTo>
                    <a:pt x="1351462" y="846662"/>
                  </a:lnTo>
                  <a:lnTo>
                    <a:pt x="1389147" y="813681"/>
                  </a:lnTo>
                  <a:lnTo>
                    <a:pt x="1420304" y="762539"/>
                  </a:lnTo>
                  <a:lnTo>
                    <a:pt x="1445668" y="686378"/>
                  </a:lnTo>
                  <a:lnTo>
                    <a:pt x="1458350" y="638065"/>
                  </a:lnTo>
                  <a:lnTo>
                    <a:pt x="1471031" y="584695"/>
                  </a:lnTo>
                  <a:lnTo>
                    <a:pt x="1483713" y="527592"/>
                  </a:lnTo>
                  <a:lnTo>
                    <a:pt x="1496395" y="468078"/>
                  </a:lnTo>
                  <a:lnTo>
                    <a:pt x="1509077" y="407479"/>
                  </a:lnTo>
                  <a:lnTo>
                    <a:pt x="1521759" y="347117"/>
                  </a:lnTo>
                  <a:lnTo>
                    <a:pt x="1534441" y="288315"/>
                  </a:lnTo>
                  <a:lnTo>
                    <a:pt x="1547123" y="232398"/>
                  </a:lnTo>
                  <a:lnTo>
                    <a:pt x="1559804" y="180688"/>
                  </a:lnTo>
                  <a:lnTo>
                    <a:pt x="1572486" y="134509"/>
                  </a:lnTo>
                  <a:lnTo>
                    <a:pt x="1585168" y="95185"/>
                  </a:lnTo>
                  <a:lnTo>
                    <a:pt x="1627690" y="27895"/>
                  </a:lnTo>
                  <a:lnTo>
                    <a:pt x="1666034" y="13361"/>
                  </a:lnTo>
                  <a:lnTo>
                    <a:pt x="1707212" y="12238"/>
                  </a:lnTo>
                  <a:lnTo>
                    <a:pt x="1745556" y="16328"/>
                  </a:lnTo>
                  <a:lnTo>
                    <a:pt x="1775396" y="17430"/>
                  </a:lnTo>
                  <a:lnTo>
                    <a:pt x="1819783" y="8715"/>
                  </a:lnTo>
                  <a:lnTo>
                    <a:pt x="1864169" y="0"/>
                  </a:lnTo>
                  <a:lnTo>
                    <a:pt x="1908556" y="0"/>
                  </a:lnTo>
                  <a:lnTo>
                    <a:pt x="1952942" y="17430"/>
                  </a:lnTo>
                  <a:lnTo>
                    <a:pt x="1982524" y="43326"/>
                  </a:lnTo>
                  <a:lnTo>
                    <a:pt x="2012091" y="79566"/>
                  </a:lnTo>
                  <a:lnTo>
                    <a:pt x="2041652" y="122269"/>
                  </a:lnTo>
                  <a:lnTo>
                    <a:pt x="2071212" y="167554"/>
                  </a:lnTo>
                  <a:lnTo>
                    <a:pt x="2100779" y="211540"/>
                  </a:lnTo>
                  <a:lnTo>
                    <a:pt x="2130361" y="250348"/>
                  </a:lnTo>
                  <a:lnTo>
                    <a:pt x="2159749" y="280076"/>
                  </a:lnTo>
                  <a:lnTo>
                    <a:pt x="2189402" y="303726"/>
                  </a:lnTo>
                  <a:lnTo>
                    <a:pt x="2219182" y="326247"/>
                  </a:lnTo>
                  <a:lnTo>
                    <a:pt x="2248951" y="352588"/>
                  </a:lnTo>
                  <a:lnTo>
                    <a:pt x="2278572" y="387699"/>
                  </a:lnTo>
                  <a:lnTo>
                    <a:pt x="2307907" y="436530"/>
                  </a:lnTo>
                  <a:lnTo>
                    <a:pt x="2324048" y="474360"/>
                  </a:lnTo>
                  <a:lnTo>
                    <a:pt x="2340188" y="522436"/>
                  </a:lnTo>
                  <a:lnTo>
                    <a:pt x="2356329" y="577927"/>
                  </a:lnTo>
                  <a:lnTo>
                    <a:pt x="2372469" y="638000"/>
                  </a:lnTo>
                  <a:lnTo>
                    <a:pt x="2388610" y="699822"/>
                  </a:lnTo>
                  <a:lnTo>
                    <a:pt x="2404750" y="760560"/>
                  </a:lnTo>
                  <a:lnTo>
                    <a:pt x="2420891" y="817382"/>
                  </a:lnTo>
                  <a:lnTo>
                    <a:pt x="2437031" y="867454"/>
                  </a:lnTo>
                  <a:lnTo>
                    <a:pt x="2453172" y="907944"/>
                  </a:lnTo>
                  <a:lnTo>
                    <a:pt x="2485453" y="948848"/>
                  </a:lnTo>
                  <a:lnTo>
                    <a:pt x="2501594" y="942929"/>
                  </a:lnTo>
                  <a:lnTo>
                    <a:pt x="2533875" y="881553"/>
                  </a:lnTo>
                  <a:lnTo>
                    <a:pt x="2550015" y="833654"/>
                  </a:lnTo>
                  <a:lnTo>
                    <a:pt x="2566156" y="779319"/>
                  </a:lnTo>
                  <a:lnTo>
                    <a:pt x="2582296" y="722326"/>
                  </a:lnTo>
                  <a:lnTo>
                    <a:pt x="2598437" y="666455"/>
                  </a:lnTo>
                  <a:lnTo>
                    <a:pt x="2614577" y="615483"/>
                  </a:lnTo>
                  <a:lnTo>
                    <a:pt x="2630718" y="573189"/>
                  </a:lnTo>
                  <a:lnTo>
                    <a:pt x="2646858" y="543351"/>
                  </a:lnTo>
                  <a:lnTo>
                    <a:pt x="2662999" y="529748"/>
                  </a:lnTo>
                  <a:lnTo>
                    <a:pt x="2685192" y="534177"/>
                  </a:lnTo>
                  <a:lnTo>
                    <a:pt x="2729579" y="593279"/>
                  </a:lnTo>
                  <a:lnTo>
                    <a:pt x="2751772" y="640302"/>
                  </a:lnTo>
                  <a:lnTo>
                    <a:pt x="2773965" y="693873"/>
                  </a:lnTo>
                  <a:lnTo>
                    <a:pt x="2796159" y="750169"/>
                  </a:lnTo>
                  <a:lnTo>
                    <a:pt x="2818352" y="805363"/>
                  </a:lnTo>
                  <a:lnTo>
                    <a:pt x="2840545" y="855630"/>
                  </a:lnTo>
                  <a:lnTo>
                    <a:pt x="2858300" y="897547"/>
                  </a:lnTo>
                  <a:lnTo>
                    <a:pt x="2876054" y="946912"/>
                  </a:lnTo>
                  <a:lnTo>
                    <a:pt x="2893809" y="1000931"/>
                  </a:lnTo>
                  <a:lnTo>
                    <a:pt x="2911563" y="1056810"/>
                  </a:lnTo>
                  <a:lnTo>
                    <a:pt x="2929318" y="1111758"/>
                  </a:lnTo>
                  <a:lnTo>
                    <a:pt x="2947073" y="1162978"/>
                  </a:lnTo>
                  <a:lnTo>
                    <a:pt x="2964827" y="1207680"/>
                  </a:lnTo>
                  <a:lnTo>
                    <a:pt x="2982582" y="1243068"/>
                  </a:lnTo>
                  <a:lnTo>
                    <a:pt x="3018091" y="1274730"/>
                  </a:lnTo>
                  <a:lnTo>
                    <a:pt x="3034232" y="1264445"/>
                  </a:lnTo>
                  <a:lnTo>
                    <a:pt x="3066513" y="1194444"/>
                  </a:lnTo>
                  <a:lnTo>
                    <a:pt x="3082653" y="1142913"/>
                  </a:lnTo>
                  <a:lnTo>
                    <a:pt x="3098794" y="1085819"/>
                  </a:lnTo>
                  <a:lnTo>
                    <a:pt x="3114934" y="1027255"/>
                  </a:lnTo>
                  <a:lnTo>
                    <a:pt x="3131075" y="971313"/>
                  </a:lnTo>
                  <a:lnTo>
                    <a:pt x="3147215" y="922087"/>
                  </a:lnTo>
                  <a:lnTo>
                    <a:pt x="3163356" y="883670"/>
                  </a:lnTo>
                  <a:lnTo>
                    <a:pt x="3179496" y="860153"/>
                  </a:lnTo>
                  <a:lnTo>
                    <a:pt x="3195637" y="855630"/>
                  </a:lnTo>
                  <a:lnTo>
                    <a:pt x="3210433" y="870794"/>
                  </a:lnTo>
                  <a:lnTo>
                    <a:pt x="3240024" y="947354"/>
                  </a:lnTo>
                  <a:lnTo>
                    <a:pt x="3254819" y="1002282"/>
                  </a:lnTo>
                  <a:lnTo>
                    <a:pt x="3269615" y="1063998"/>
                  </a:lnTo>
                  <a:lnTo>
                    <a:pt x="3284410" y="1129268"/>
                  </a:lnTo>
                  <a:lnTo>
                    <a:pt x="3299206" y="1194857"/>
                  </a:lnTo>
                  <a:lnTo>
                    <a:pt x="3314001" y="1257534"/>
                  </a:lnTo>
                  <a:lnTo>
                    <a:pt x="3328797" y="1314063"/>
                  </a:lnTo>
                  <a:lnTo>
                    <a:pt x="3343592" y="1361211"/>
                  </a:lnTo>
                  <a:lnTo>
                    <a:pt x="3373183" y="1414430"/>
                  </a:lnTo>
                  <a:lnTo>
                    <a:pt x="3390938" y="1414958"/>
                  </a:lnTo>
                  <a:lnTo>
                    <a:pt x="3408692" y="1396205"/>
                  </a:lnTo>
                  <a:lnTo>
                    <a:pt x="3426447" y="1362642"/>
                  </a:lnTo>
                  <a:lnTo>
                    <a:pt x="3444201" y="1318739"/>
                  </a:lnTo>
                  <a:lnTo>
                    <a:pt x="3461956" y="1268968"/>
                  </a:lnTo>
                  <a:lnTo>
                    <a:pt x="3479711" y="1217798"/>
                  </a:lnTo>
                  <a:lnTo>
                    <a:pt x="3497465" y="1169700"/>
                  </a:lnTo>
                  <a:lnTo>
                    <a:pt x="3515220" y="1129146"/>
                  </a:lnTo>
                  <a:lnTo>
                    <a:pt x="3532974" y="1100605"/>
                  </a:lnTo>
                  <a:lnTo>
                    <a:pt x="3550729" y="1088548"/>
                  </a:lnTo>
                  <a:lnTo>
                    <a:pt x="3576093" y="1096694"/>
                  </a:lnTo>
                  <a:lnTo>
                    <a:pt x="3601456" y="1124245"/>
                  </a:lnTo>
                  <a:lnTo>
                    <a:pt x="3626820" y="1165912"/>
                  </a:lnTo>
                  <a:lnTo>
                    <a:pt x="3652184" y="1216406"/>
                  </a:lnTo>
                  <a:lnTo>
                    <a:pt x="3677548" y="1270436"/>
                  </a:lnTo>
                  <a:lnTo>
                    <a:pt x="3702911" y="1322713"/>
                  </a:lnTo>
                  <a:lnTo>
                    <a:pt x="3728275" y="1367948"/>
                  </a:lnTo>
                  <a:lnTo>
                    <a:pt x="3753639" y="1411917"/>
                  </a:lnTo>
                  <a:lnTo>
                    <a:pt x="3779002" y="1461317"/>
                  </a:lnTo>
                  <a:lnTo>
                    <a:pt x="3804366" y="1512080"/>
                  </a:lnTo>
                  <a:lnTo>
                    <a:pt x="3829730" y="1560134"/>
                  </a:lnTo>
                  <a:lnTo>
                    <a:pt x="3855094" y="1601410"/>
                  </a:lnTo>
                  <a:lnTo>
                    <a:pt x="3880457" y="1631838"/>
                  </a:lnTo>
                  <a:lnTo>
                    <a:pt x="3905821" y="1647348"/>
                  </a:lnTo>
                  <a:lnTo>
                    <a:pt x="3931185" y="1640687"/>
                  </a:lnTo>
                  <a:lnTo>
                    <a:pt x="3956548" y="1613123"/>
                  </a:lnTo>
                  <a:lnTo>
                    <a:pt x="3981912" y="1573207"/>
                  </a:lnTo>
                  <a:lnTo>
                    <a:pt x="4007276" y="1529489"/>
                  </a:lnTo>
                  <a:lnTo>
                    <a:pt x="4032640" y="1490522"/>
                  </a:lnTo>
                  <a:lnTo>
                    <a:pt x="4058003" y="1464855"/>
                  </a:lnTo>
                  <a:lnTo>
                    <a:pt x="4083367" y="1461039"/>
                  </a:lnTo>
                  <a:lnTo>
                    <a:pt x="4105555" y="1478855"/>
                  </a:lnTo>
                  <a:lnTo>
                    <a:pt x="4127734" y="1511960"/>
                  </a:lnTo>
                  <a:lnTo>
                    <a:pt x="4149907" y="1555986"/>
                  </a:lnTo>
                  <a:lnTo>
                    <a:pt x="4172077" y="1606565"/>
                  </a:lnTo>
                  <a:lnTo>
                    <a:pt x="4194246" y="1659329"/>
                  </a:lnTo>
                  <a:lnTo>
                    <a:pt x="4216419" y="1709910"/>
                  </a:lnTo>
                  <a:lnTo>
                    <a:pt x="4238598" y="1753939"/>
                  </a:lnTo>
                  <a:lnTo>
                    <a:pt x="4260786" y="1787048"/>
                  </a:lnTo>
                  <a:lnTo>
                    <a:pt x="4296295" y="1827283"/>
                  </a:lnTo>
                  <a:lnTo>
                    <a:pt x="4331804" y="1861184"/>
                  </a:lnTo>
                  <a:lnTo>
                    <a:pt x="4367314" y="1884276"/>
                  </a:lnTo>
                  <a:lnTo>
                    <a:pt x="4402823" y="1892086"/>
                  </a:lnTo>
                  <a:lnTo>
                    <a:pt x="4438332" y="1880139"/>
                  </a:lnTo>
                  <a:lnTo>
                    <a:pt x="4482719" y="1823718"/>
                  </a:lnTo>
                  <a:lnTo>
                    <a:pt x="4504912" y="1780370"/>
                  </a:lnTo>
                  <a:lnTo>
                    <a:pt x="4527105" y="1731660"/>
                  </a:lnTo>
                  <a:lnTo>
                    <a:pt x="4549298" y="1681135"/>
                  </a:lnTo>
                  <a:lnTo>
                    <a:pt x="4571492" y="1632340"/>
                  </a:lnTo>
                  <a:lnTo>
                    <a:pt x="4593685" y="1588823"/>
                  </a:lnTo>
                  <a:lnTo>
                    <a:pt x="4615878" y="1554130"/>
                  </a:lnTo>
                  <a:lnTo>
                    <a:pt x="4651387" y="1507573"/>
                  </a:lnTo>
                  <a:lnTo>
                    <a:pt x="4686896" y="1464741"/>
                  </a:lnTo>
                  <a:lnTo>
                    <a:pt x="4722406" y="1431217"/>
                  </a:lnTo>
                  <a:lnTo>
                    <a:pt x="4757915" y="1412585"/>
                  </a:lnTo>
                  <a:lnTo>
                    <a:pt x="4793424" y="1414430"/>
                  </a:lnTo>
                  <a:lnTo>
                    <a:pt x="4818788" y="1435232"/>
                  </a:lnTo>
                  <a:lnTo>
                    <a:pt x="4844151" y="1473265"/>
                  </a:lnTo>
                  <a:lnTo>
                    <a:pt x="4869515" y="1522012"/>
                  </a:lnTo>
                  <a:lnTo>
                    <a:pt x="4894879" y="1574958"/>
                  </a:lnTo>
                  <a:lnTo>
                    <a:pt x="4920243" y="1625587"/>
                  </a:lnTo>
                  <a:lnTo>
                    <a:pt x="4945606" y="1667383"/>
                  </a:lnTo>
                  <a:lnTo>
                    <a:pt x="4970970" y="1693830"/>
                  </a:lnTo>
                  <a:lnTo>
                    <a:pt x="5006479" y="1703175"/>
                  </a:lnTo>
                  <a:lnTo>
                    <a:pt x="5041988" y="1692026"/>
                  </a:lnTo>
                  <a:lnTo>
                    <a:pt x="5077498" y="1671555"/>
                  </a:lnTo>
                  <a:lnTo>
                    <a:pt x="5113007" y="1652938"/>
                  </a:lnTo>
                  <a:lnTo>
                    <a:pt x="5148516" y="1647348"/>
                  </a:lnTo>
                  <a:lnTo>
                    <a:pt x="5192903" y="1664073"/>
                  </a:lnTo>
                  <a:lnTo>
                    <a:pt x="5237289" y="1693894"/>
                  </a:lnTo>
                  <a:lnTo>
                    <a:pt x="5281676" y="1723715"/>
                  </a:lnTo>
                  <a:lnTo>
                    <a:pt x="5326062" y="1740439"/>
                  </a:lnTo>
                  <a:lnTo>
                    <a:pt x="5361571" y="1734848"/>
                  </a:lnTo>
                  <a:lnTo>
                    <a:pt x="5397080" y="1716224"/>
                  </a:lnTo>
                  <a:lnTo>
                    <a:pt x="5432590" y="1695734"/>
                  </a:lnTo>
                  <a:lnTo>
                    <a:pt x="5468099" y="1684547"/>
                  </a:lnTo>
                  <a:lnTo>
                    <a:pt x="5528972" y="1718698"/>
                  </a:lnTo>
                  <a:lnTo>
                    <a:pt x="5554335" y="1756730"/>
                  </a:lnTo>
                  <a:lnTo>
                    <a:pt x="5579699" y="1803038"/>
                  </a:lnTo>
                  <a:lnTo>
                    <a:pt x="5605063" y="1852732"/>
                  </a:lnTo>
                  <a:lnTo>
                    <a:pt x="5630427" y="1900922"/>
                  </a:lnTo>
                  <a:lnTo>
                    <a:pt x="5655790" y="1942718"/>
                  </a:lnTo>
                  <a:lnTo>
                    <a:pt x="5681154" y="1973230"/>
                  </a:lnTo>
                  <a:lnTo>
                    <a:pt x="5725541" y="2003444"/>
                  </a:lnTo>
                  <a:lnTo>
                    <a:pt x="5769927" y="2016918"/>
                  </a:lnTo>
                  <a:lnTo>
                    <a:pt x="5814314" y="2020200"/>
                  </a:lnTo>
                  <a:lnTo>
                    <a:pt x="5858700" y="2019839"/>
                  </a:lnTo>
                  <a:lnTo>
                    <a:pt x="5903087" y="2014753"/>
                  </a:lnTo>
                  <a:lnTo>
                    <a:pt x="5947473" y="2002393"/>
                  </a:lnTo>
                  <a:lnTo>
                    <a:pt x="5991859" y="1987103"/>
                  </a:lnTo>
                  <a:lnTo>
                    <a:pt x="6036246" y="1973230"/>
                  </a:lnTo>
                  <a:lnTo>
                    <a:pt x="6080633" y="1958341"/>
                  </a:lnTo>
                  <a:lnTo>
                    <a:pt x="6125019" y="1941274"/>
                  </a:lnTo>
                  <a:lnTo>
                    <a:pt x="6169406" y="1928564"/>
                  </a:lnTo>
                  <a:lnTo>
                    <a:pt x="6213792" y="1926748"/>
                  </a:lnTo>
                  <a:lnTo>
                    <a:pt x="6258159" y="1943473"/>
                  </a:lnTo>
                  <a:lnTo>
                    <a:pt x="6302502" y="1973294"/>
                  </a:lnTo>
                  <a:lnTo>
                    <a:pt x="6346844" y="2003115"/>
                  </a:lnTo>
                  <a:lnTo>
                    <a:pt x="6391211" y="2019839"/>
                  </a:lnTo>
                  <a:lnTo>
                    <a:pt x="6435598" y="2016914"/>
                  </a:lnTo>
                  <a:lnTo>
                    <a:pt x="6479984" y="2002345"/>
                  </a:lnTo>
                  <a:lnTo>
                    <a:pt x="6524371" y="1984871"/>
                  </a:lnTo>
                  <a:lnTo>
                    <a:pt x="6568757" y="1973230"/>
                  </a:lnTo>
                  <a:lnTo>
                    <a:pt x="6613144" y="1966694"/>
                  </a:lnTo>
                  <a:lnTo>
                    <a:pt x="6657530" y="1961610"/>
                  </a:lnTo>
                  <a:lnTo>
                    <a:pt x="6701917" y="1962336"/>
                  </a:lnTo>
                  <a:lnTo>
                    <a:pt x="6746303" y="1973230"/>
                  </a:lnTo>
                  <a:lnTo>
                    <a:pt x="6781812" y="1989283"/>
                  </a:lnTo>
                  <a:lnTo>
                    <a:pt x="6817321" y="2010152"/>
                  </a:lnTo>
                  <a:lnTo>
                    <a:pt x="6852831" y="2036964"/>
                  </a:lnTo>
                  <a:lnTo>
                    <a:pt x="6888340" y="2070848"/>
                  </a:lnTo>
                  <a:lnTo>
                    <a:pt x="6923849" y="2112930"/>
                  </a:lnTo>
                  <a:lnTo>
                    <a:pt x="6953440" y="2173186"/>
                  </a:lnTo>
                  <a:lnTo>
                    <a:pt x="6968235" y="2215161"/>
                  </a:lnTo>
                  <a:lnTo>
                    <a:pt x="6983031" y="2261262"/>
                  </a:lnTo>
                  <a:lnTo>
                    <a:pt x="6997826" y="2308657"/>
                  </a:lnTo>
                  <a:lnTo>
                    <a:pt x="7012622" y="2354516"/>
                  </a:lnTo>
                  <a:lnTo>
                    <a:pt x="7027417" y="2396010"/>
                  </a:lnTo>
                  <a:lnTo>
                    <a:pt x="7042213" y="2430308"/>
                  </a:lnTo>
                  <a:lnTo>
                    <a:pt x="7052816" y="2447702"/>
                  </a:lnTo>
                </a:path>
                <a:path w="8344534" h="2447925">
                  <a:moveTo>
                    <a:pt x="7095705" y="2447702"/>
                  </a:moveTo>
                  <a:lnTo>
                    <a:pt x="7116834" y="2388449"/>
                  </a:lnTo>
                  <a:lnTo>
                    <a:pt x="7132273" y="2309866"/>
                  </a:lnTo>
                  <a:lnTo>
                    <a:pt x="7139992" y="2261934"/>
                  </a:lnTo>
                  <a:lnTo>
                    <a:pt x="7147711" y="2209253"/>
                  </a:lnTo>
                  <a:lnTo>
                    <a:pt x="7155431" y="2152579"/>
                  </a:lnTo>
                  <a:lnTo>
                    <a:pt x="7163150" y="2092672"/>
                  </a:lnTo>
                  <a:lnTo>
                    <a:pt x="7170870" y="2030289"/>
                  </a:lnTo>
                  <a:lnTo>
                    <a:pt x="7178589" y="1966187"/>
                  </a:lnTo>
                  <a:lnTo>
                    <a:pt x="7186308" y="1901125"/>
                  </a:lnTo>
                  <a:lnTo>
                    <a:pt x="7194028" y="1835861"/>
                  </a:lnTo>
                  <a:lnTo>
                    <a:pt x="7201747" y="1771152"/>
                  </a:lnTo>
                  <a:lnTo>
                    <a:pt x="7209466" y="1707756"/>
                  </a:lnTo>
                  <a:lnTo>
                    <a:pt x="7217186" y="1646432"/>
                  </a:lnTo>
                  <a:lnTo>
                    <a:pt x="7224905" y="1587936"/>
                  </a:lnTo>
                  <a:lnTo>
                    <a:pt x="7232625" y="1533027"/>
                  </a:lnTo>
                  <a:lnTo>
                    <a:pt x="7240344" y="1482463"/>
                  </a:lnTo>
                  <a:lnTo>
                    <a:pt x="7248063" y="1437002"/>
                  </a:lnTo>
                  <a:lnTo>
                    <a:pt x="7255783" y="1397401"/>
                  </a:lnTo>
                  <a:lnTo>
                    <a:pt x="7271222" y="1338812"/>
                  </a:lnTo>
                  <a:lnTo>
                    <a:pt x="7290777" y="1309138"/>
                  </a:lnTo>
                  <a:lnTo>
                    <a:pt x="7302614" y="1311629"/>
                  </a:lnTo>
                  <a:lnTo>
                    <a:pt x="7326287" y="1353235"/>
                  </a:lnTo>
                  <a:lnTo>
                    <a:pt x="7349959" y="1431258"/>
                  </a:lnTo>
                  <a:lnTo>
                    <a:pt x="7361796" y="1479270"/>
                  </a:lnTo>
                  <a:lnTo>
                    <a:pt x="7373632" y="1530799"/>
                  </a:lnTo>
                  <a:lnTo>
                    <a:pt x="7385469" y="1583982"/>
                  </a:lnTo>
                  <a:lnTo>
                    <a:pt x="7397305" y="1636958"/>
                  </a:lnTo>
                  <a:lnTo>
                    <a:pt x="7409141" y="1687863"/>
                  </a:lnTo>
                  <a:lnTo>
                    <a:pt x="7420978" y="1734835"/>
                  </a:lnTo>
                  <a:lnTo>
                    <a:pt x="7432814" y="1776012"/>
                  </a:lnTo>
                  <a:lnTo>
                    <a:pt x="7456487" y="1833530"/>
                  </a:lnTo>
                  <a:lnTo>
                    <a:pt x="7489095" y="1867504"/>
                  </a:lnTo>
                  <a:lnTo>
                    <a:pt x="7526024" y="1881538"/>
                  </a:lnTo>
                  <a:lnTo>
                    <a:pt x="7564404" y="1883246"/>
                  </a:lnTo>
                  <a:lnTo>
                    <a:pt x="7601365" y="1880242"/>
                  </a:lnTo>
                  <a:lnTo>
                    <a:pt x="7634033" y="1880139"/>
                  </a:lnTo>
                  <a:lnTo>
                    <a:pt x="7678420" y="1881229"/>
                  </a:lnTo>
                  <a:lnTo>
                    <a:pt x="7722806" y="1877234"/>
                  </a:lnTo>
                  <a:lnTo>
                    <a:pt x="7767193" y="1874692"/>
                  </a:lnTo>
                  <a:lnTo>
                    <a:pt x="7811579" y="1880139"/>
                  </a:lnTo>
                  <a:lnTo>
                    <a:pt x="7855966" y="1900132"/>
                  </a:lnTo>
                  <a:lnTo>
                    <a:pt x="7900352" y="1929590"/>
                  </a:lnTo>
                  <a:lnTo>
                    <a:pt x="7944739" y="1957595"/>
                  </a:lnTo>
                  <a:lnTo>
                    <a:pt x="7989125" y="1973230"/>
                  </a:lnTo>
                  <a:lnTo>
                    <a:pt x="8033511" y="1969236"/>
                  </a:lnTo>
                  <a:lnTo>
                    <a:pt x="8077898" y="1952894"/>
                  </a:lnTo>
                  <a:lnTo>
                    <a:pt x="8122284" y="1935100"/>
                  </a:lnTo>
                  <a:lnTo>
                    <a:pt x="8166671" y="1926748"/>
                  </a:lnTo>
                  <a:lnTo>
                    <a:pt x="8211058" y="1931832"/>
                  </a:lnTo>
                  <a:lnTo>
                    <a:pt x="8255444" y="1944179"/>
                  </a:lnTo>
                  <a:lnTo>
                    <a:pt x="8299831" y="1959431"/>
                  </a:lnTo>
                  <a:lnTo>
                    <a:pt x="8344217" y="197323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00115" y="2654807"/>
              <a:ext cx="251460" cy="187960"/>
            </a:xfrm>
            <a:custGeom>
              <a:avLst/>
              <a:gdLst/>
              <a:ahLst/>
              <a:cxnLst/>
              <a:rect l="l" t="t" r="r" b="b"/>
              <a:pathLst>
                <a:path w="251460" h="187960">
                  <a:moveTo>
                    <a:pt x="251460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51460" y="187451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20689" y="3012185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7073" y="3238245"/>
            <a:ext cx="123189" cy="2102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4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3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2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1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073" y="2771978"/>
            <a:ext cx="12318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7073" y="2306574"/>
            <a:ext cx="12318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5774" y="5267959"/>
            <a:ext cx="8554720" cy="68516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 marR="5080" indent="179070" algn="r">
              <a:lnSpc>
                <a:spcPct val="97100"/>
              </a:lnSpc>
              <a:spcBef>
                <a:spcPts val="140"/>
              </a:spcBef>
            </a:pPr>
            <a:r>
              <a:rPr sz="1200" dirty="0">
                <a:latin typeface="Tahoma"/>
                <a:cs typeface="Tahoma"/>
              </a:rPr>
              <a:t>Oc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Şu</a:t>
            </a:r>
            <a:r>
              <a:rPr sz="1200" spc="-5" dirty="0">
                <a:latin typeface="Tahoma"/>
                <a:cs typeface="Tahoma"/>
              </a:rPr>
              <a:t>b-</a:t>
            </a:r>
            <a:r>
              <a:rPr sz="1200" dirty="0">
                <a:latin typeface="Tahoma"/>
                <a:cs typeface="Tahoma"/>
              </a:rPr>
              <a:t>18  M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15" dirty="0">
                <a:latin typeface="Tahoma"/>
                <a:cs typeface="Tahoma"/>
              </a:rPr>
              <a:t>r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Ni</a:t>
            </a:r>
            <a:r>
              <a:rPr sz="1200" spc="5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M</a:t>
            </a:r>
            <a:r>
              <a:rPr sz="1200" spc="-20" dirty="0">
                <a:latin typeface="Tahoma"/>
                <a:cs typeface="Tahoma"/>
              </a:rPr>
              <a:t>ay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H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20" dirty="0">
                <a:latin typeface="Tahoma"/>
                <a:cs typeface="Tahoma"/>
              </a:rPr>
              <a:t>z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</a:t>
            </a:r>
            <a:r>
              <a:rPr sz="1200" spc="-12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em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Ağu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Ey</a:t>
            </a:r>
            <a:r>
              <a:rPr sz="1200" spc="-5" dirty="0">
                <a:latin typeface="Tahoma"/>
                <a:cs typeface="Tahoma"/>
              </a:rPr>
              <a:t>l-</a:t>
            </a:r>
            <a:r>
              <a:rPr sz="1200" dirty="0">
                <a:latin typeface="Tahoma"/>
                <a:cs typeface="Tahoma"/>
              </a:rPr>
              <a:t>18  Eki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</a:t>
            </a:r>
            <a:r>
              <a:rPr sz="1200" spc="-25" dirty="0">
                <a:latin typeface="Tahoma"/>
                <a:cs typeface="Tahoma"/>
              </a:rPr>
              <a:t>K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A</a:t>
            </a:r>
            <a:r>
              <a:rPr sz="1200" spc="-20" dirty="0">
                <a:latin typeface="Tahoma"/>
                <a:cs typeface="Tahoma"/>
              </a:rPr>
              <a:t>r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Oc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Şu</a:t>
            </a:r>
            <a:r>
              <a:rPr sz="1200" spc="-5" dirty="0">
                <a:latin typeface="Tahoma"/>
                <a:cs typeface="Tahoma"/>
              </a:rPr>
              <a:t>b-</a:t>
            </a:r>
            <a:r>
              <a:rPr sz="1200" dirty="0">
                <a:latin typeface="Tahoma"/>
                <a:cs typeface="Tahoma"/>
              </a:rPr>
              <a:t>19  M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15" dirty="0">
                <a:latin typeface="Tahoma"/>
                <a:cs typeface="Tahoma"/>
              </a:rPr>
              <a:t>r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Ni</a:t>
            </a:r>
            <a:r>
              <a:rPr sz="1200" spc="5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M</a:t>
            </a:r>
            <a:r>
              <a:rPr sz="1200" spc="-25" dirty="0">
                <a:latin typeface="Tahoma"/>
                <a:cs typeface="Tahoma"/>
              </a:rPr>
              <a:t>a</a:t>
            </a:r>
            <a:r>
              <a:rPr sz="1200" spc="-20" dirty="0">
                <a:latin typeface="Tahoma"/>
                <a:cs typeface="Tahoma"/>
              </a:rPr>
              <a:t>y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H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20" dirty="0">
                <a:latin typeface="Tahoma"/>
                <a:cs typeface="Tahoma"/>
              </a:rPr>
              <a:t>z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</a:t>
            </a:r>
            <a:r>
              <a:rPr sz="1200" spc="-12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em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Ağu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Eyl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Eki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</a:t>
            </a:r>
            <a:r>
              <a:rPr sz="1200" spc="-25" dirty="0">
                <a:latin typeface="Tahoma"/>
                <a:cs typeface="Tahoma"/>
              </a:rPr>
              <a:t>K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A</a:t>
            </a:r>
            <a:r>
              <a:rPr sz="1200" spc="-20" dirty="0">
                <a:latin typeface="Tahoma"/>
                <a:cs typeface="Tahoma"/>
              </a:rPr>
              <a:t>r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Oc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Şu</a:t>
            </a:r>
            <a:r>
              <a:rPr sz="1200" spc="-5" dirty="0">
                <a:latin typeface="Tahoma"/>
                <a:cs typeface="Tahoma"/>
              </a:rPr>
              <a:t>b-</a:t>
            </a:r>
            <a:r>
              <a:rPr sz="1200" dirty="0">
                <a:latin typeface="Tahoma"/>
                <a:cs typeface="Tahoma"/>
              </a:rPr>
              <a:t>20  M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15" dirty="0">
                <a:latin typeface="Tahoma"/>
                <a:cs typeface="Tahoma"/>
              </a:rPr>
              <a:t>r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Ni</a:t>
            </a:r>
            <a:r>
              <a:rPr sz="1200" spc="5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M</a:t>
            </a:r>
            <a:r>
              <a:rPr sz="1200" spc="-20" dirty="0">
                <a:latin typeface="Tahoma"/>
                <a:cs typeface="Tahoma"/>
              </a:rPr>
              <a:t>ay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H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20" dirty="0">
                <a:latin typeface="Tahoma"/>
                <a:cs typeface="Tahoma"/>
              </a:rPr>
              <a:t>z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</a:t>
            </a:r>
            <a:r>
              <a:rPr sz="1200" spc="-12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em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A</a:t>
            </a:r>
            <a:r>
              <a:rPr sz="1200" spc="-10" dirty="0">
                <a:latin typeface="Tahoma"/>
                <a:cs typeface="Tahoma"/>
              </a:rPr>
              <a:t>ğ</a:t>
            </a:r>
            <a:r>
              <a:rPr sz="1200" dirty="0">
                <a:latin typeface="Tahoma"/>
                <a:cs typeface="Tahoma"/>
              </a:rPr>
              <a:t>u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Eyl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Eki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</a:t>
            </a:r>
            <a:r>
              <a:rPr sz="1200" spc="-25" dirty="0">
                <a:latin typeface="Tahoma"/>
                <a:cs typeface="Tahoma"/>
              </a:rPr>
              <a:t>K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A</a:t>
            </a:r>
            <a:r>
              <a:rPr sz="1200" spc="-20" dirty="0">
                <a:latin typeface="Tahoma"/>
                <a:cs typeface="Tahoma"/>
              </a:rPr>
              <a:t>r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Oc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  Şu</a:t>
            </a:r>
            <a:r>
              <a:rPr sz="1200" spc="-5" dirty="0">
                <a:latin typeface="Tahoma"/>
                <a:cs typeface="Tahoma"/>
              </a:rPr>
              <a:t>b-</a:t>
            </a:r>
            <a:r>
              <a:rPr sz="1200" dirty="0">
                <a:latin typeface="Tahoma"/>
                <a:cs typeface="Tahoma"/>
              </a:rPr>
              <a:t>21  M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15" dirty="0">
                <a:latin typeface="Tahoma"/>
                <a:cs typeface="Tahoma"/>
              </a:rPr>
              <a:t>r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  Ni</a:t>
            </a:r>
            <a:r>
              <a:rPr sz="1200" spc="5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  M</a:t>
            </a:r>
            <a:r>
              <a:rPr sz="1200" spc="-20" dirty="0">
                <a:latin typeface="Tahoma"/>
                <a:cs typeface="Tahoma"/>
              </a:rPr>
              <a:t>a</a:t>
            </a:r>
            <a:r>
              <a:rPr sz="1200" spc="-25" dirty="0">
                <a:latin typeface="Tahoma"/>
                <a:cs typeface="Tahoma"/>
              </a:rPr>
              <a:t>y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</a:t>
            </a:r>
            <a:r>
              <a:rPr sz="1200" spc="5" dirty="0">
                <a:latin typeface="Tahoma"/>
                <a:cs typeface="Tahoma"/>
              </a:rPr>
              <a:t>1</a:t>
            </a:r>
            <a:r>
              <a:rPr sz="1200" dirty="0">
                <a:latin typeface="Tahoma"/>
                <a:cs typeface="Tahoma"/>
              </a:rPr>
              <a:t>**  H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20" dirty="0">
                <a:latin typeface="Tahoma"/>
                <a:cs typeface="Tahoma"/>
              </a:rPr>
              <a:t>z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  </a:t>
            </a:r>
            <a:r>
              <a:rPr sz="1200" spc="-12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em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  Ağu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  Eyl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  Eki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  </a:t>
            </a:r>
            <a:r>
              <a:rPr sz="1200" spc="-25" dirty="0">
                <a:latin typeface="Tahoma"/>
                <a:cs typeface="Tahoma"/>
              </a:rPr>
              <a:t>K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  A</a:t>
            </a:r>
            <a:r>
              <a:rPr sz="1200" spc="-20" dirty="0">
                <a:latin typeface="Tahoma"/>
                <a:cs typeface="Tahoma"/>
              </a:rPr>
              <a:t>r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90691" y="2586075"/>
            <a:ext cx="2882265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spc="-10" dirty="0">
                <a:latin typeface="Tahoma"/>
                <a:cs typeface="Tahoma"/>
              </a:rPr>
              <a:t>Karşılıksız </a:t>
            </a:r>
            <a:r>
              <a:rPr sz="1400" dirty="0">
                <a:latin typeface="Tahoma"/>
                <a:cs typeface="Tahoma"/>
              </a:rPr>
              <a:t>çek </a:t>
            </a:r>
            <a:r>
              <a:rPr sz="1400" spc="-5" dirty="0">
                <a:latin typeface="Tahoma"/>
                <a:cs typeface="Tahoma"/>
              </a:rPr>
              <a:t>dönüşüm </a:t>
            </a:r>
            <a:r>
              <a:rPr sz="1400" spc="-10" dirty="0">
                <a:latin typeface="Tahoma"/>
                <a:cs typeface="Tahoma"/>
              </a:rPr>
              <a:t>oranı </a:t>
            </a:r>
            <a:r>
              <a:rPr sz="1400" dirty="0">
                <a:latin typeface="Tahoma"/>
                <a:cs typeface="Tahoma"/>
              </a:rPr>
              <a:t>(adet)  </a:t>
            </a:r>
            <a:r>
              <a:rPr sz="1400" spc="-10" dirty="0">
                <a:latin typeface="Tahoma"/>
                <a:cs typeface="Tahoma"/>
              </a:rPr>
              <a:t>Karşılıksız </a:t>
            </a:r>
            <a:r>
              <a:rPr sz="1400" dirty="0">
                <a:latin typeface="Tahoma"/>
                <a:cs typeface="Tahoma"/>
              </a:rPr>
              <a:t>çek </a:t>
            </a:r>
            <a:r>
              <a:rPr sz="1400" spc="-5" dirty="0">
                <a:latin typeface="Tahoma"/>
                <a:cs typeface="Tahoma"/>
              </a:rPr>
              <a:t>dönüşüm </a:t>
            </a:r>
            <a:r>
              <a:rPr sz="1400" spc="-10" dirty="0">
                <a:latin typeface="Tahoma"/>
                <a:cs typeface="Tahoma"/>
              </a:rPr>
              <a:t>oranı</a:t>
            </a:r>
            <a:r>
              <a:rPr sz="1400" spc="-5" dirty="0">
                <a:latin typeface="Tahoma"/>
                <a:cs typeface="Tahoma"/>
              </a:rPr>
              <a:t> (tutar)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572" y="0"/>
            <a:ext cx="9149080" cy="6884034"/>
            <a:chOff x="-4572" y="0"/>
            <a:chExt cx="9149080" cy="6884034"/>
          </a:xfrm>
        </p:grpSpPr>
        <p:sp>
          <p:nvSpPr>
            <p:cNvPr id="3" name="object 3"/>
            <p:cNvSpPr/>
            <p:nvPr/>
          </p:nvSpPr>
          <p:spPr>
            <a:xfrm>
              <a:off x="0" y="537972"/>
              <a:ext cx="9143935" cy="1478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183" y="67056"/>
              <a:ext cx="1214616" cy="4312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343662" y="0"/>
                  </a:moveTo>
                  <a:lnTo>
                    <a:pt x="0" y="0"/>
                  </a:lnTo>
                  <a:lnTo>
                    <a:pt x="0" y="318528"/>
                  </a:lnTo>
                  <a:lnTo>
                    <a:pt x="0" y="518160"/>
                  </a:lnTo>
                  <a:lnTo>
                    <a:pt x="0" y="999744"/>
                  </a:lnTo>
                  <a:lnTo>
                    <a:pt x="343662" y="999744"/>
                  </a:lnTo>
                  <a:lnTo>
                    <a:pt x="343662" y="518160"/>
                  </a:lnTo>
                  <a:lnTo>
                    <a:pt x="343662" y="318528"/>
                  </a:lnTo>
                  <a:lnTo>
                    <a:pt x="343662" y="0"/>
                  </a:lnTo>
                  <a:close/>
                </a:path>
                <a:path w="9133840" h="1000125">
                  <a:moveTo>
                    <a:pt x="576834" y="0"/>
                  </a:moveTo>
                  <a:lnTo>
                    <a:pt x="538734" y="0"/>
                  </a:lnTo>
                  <a:lnTo>
                    <a:pt x="538734" y="318528"/>
                  </a:lnTo>
                  <a:lnTo>
                    <a:pt x="538734" y="518160"/>
                  </a:lnTo>
                  <a:lnTo>
                    <a:pt x="538734" y="999744"/>
                  </a:lnTo>
                  <a:lnTo>
                    <a:pt x="576834" y="999744"/>
                  </a:lnTo>
                  <a:lnTo>
                    <a:pt x="576834" y="518160"/>
                  </a:lnTo>
                  <a:lnTo>
                    <a:pt x="576834" y="318528"/>
                  </a:lnTo>
                  <a:lnTo>
                    <a:pt x="576834" y="0"/>
                  </a:lnTo>
                  <a:close/>
                </a:path>
                <a:path w="9133840" h="1000125">
                  <a:moveTo>
                    <a:pt x="9133332" y="0"/>
                  </a:moveTo>
                  <a:lnTo>
                    <a:pt x="770382" y="0"/>
                  </a:lnTo>
                  <a:lnTo>
                    <a:pt x="770382" y="318528"/>
                  </a:lnTo>
                  <a:lnTo>
                    <a:pt x="770382" y="518160"/>
                  </a:lnTo>
                  <a:lnTo>
                    <a:pt x="770382" y="999744"/>
                  </a:lnTo>
                  <a:lnTo>
                    <a:pt x="3653028" y="999744"/>
                  </a:lnTo>
                  <a:lnTo>
                    <a:pt x="3653028" y="518160"/>
                  </a:lnTo>
                  <a:lnTo>
                    <a:pt x="3653028" y="318528"/>
                  </a:lnTo>
                  <a:lnTo>
                    <a:pt x="8887955" y="318528"/>
                  </a:lnTo>
                  <a:lnTo>
                    <a:pt x="8887955" y="518160"/>
                  </a:lnTo>
                  <a:lnTo>
                    <a:pt x="8887955" y="999744"/>
                  </a:lnTo>
                  <a:lnTo>
                    <a:pt x="9133332" y="999744"/>
                  </a:lnTo>
                  <a:lnTo>
                    <a:pt x="9133332" y="518160"/>
                  </a:lnTo>
                  <a:lnTo>
                    <a:pt x="9133332" y="318528"/>
                  </a:lnTo>
                  <a:lnTo>
                    <a:pt x="9133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0" y="999744"/>
                  </a:moveTo>
                  <a:lnTo>
                    <a:pt x="9133332" y="999744"/>
                  </a:lnTo>
                  <a:lnTo>
                    <a:pt x="9133332" y="0"/>
                  </a:lnTo>
                  <a:lnTo>
                    <a:pt x="0" y="0"/>
                  </a:lnTo>
                  <a:lnTo>
                    <a:pt x="0" y="9997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45051" y="518160"/>
              <a:ext cx="1792224" cy="6370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1950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5072" y="6858000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0" y="6858000"/>
                  </a:moveTo>
                  <a:lnTo>
                    <a:pt x="195072" y="6858000"/>
                  </a:lnTo>
                  <a:lnTo>
                    <a:pt x="19507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1935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3548" y="6858000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0" y="6858000"/>
                  </a:moveTo>
                  <a:lnTo>
                    <a:pt x="193548" y="6858000"/>
                  </a:lnTo>
                  <a:lnTo>
                    <a:pt x="19354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43927" y="463296"/>
              <a:ext cx="1621535" cy="7635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20739" y="449579"/>
              <a:ext cx="775715" cy="7757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53027" y="316992"/>
              <a:ext cx="5234940" cy="1092835"/>
            </a:xfrm>
            <a:custGeom>
              <a:avLst/>
              <a:gdLst/>
              <a:ahLst/>
              <a:cxnLst/>
              <a:rect l="l" t="t" r="r" b="b"/>
              <a:pathLst>
                <a:path w="5234940" h="1092835">
                  <a:moveTo>
                    <a:pt x="5234939" y="0"/>
                  </a:moveTo>
                  <a:lnTo>
                    <a:pt x="0" y="0"/>
                  </a:lnTo>
                  <a:lnTo>
                    <a:pt x="0" y="1092707"/>
                  </a:lnTo>
                  <a:lnTo>
                    <a:pt x="5234939" y="1092707"/>
                  </a:lnTo>
                  <a:lnTo>
                    <a:pt x="5234939" y="0"/>
                  </a:lnTo>
                  <a:close/>
                </a:path>
              </a:pathLst>
            </a:custGeom>
            <a:solidFill>
              <a:srgbClr val="FFFFFF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02537" y="2594755"/>
            <a:ext cx="6094730" cy="317246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E60000"/>
              </a:buClr>
              <a:buSzPct val="85416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400" spc="-5" dirty="0">
                <a:latin typeface="Tahoma"/>
                <a:cs typeface="Tahoma"/>
              </a:rPr>
              <a:t>Gayri Safi Yurt İçi Hasıla </a:t>
            </a:r>
            <a:r>
              <a:rPr sz="2400" dirty="0">
                <a:latin typeface="Tahoma"/>
                <a:cs typeface="Tahoma"/>
              </a:rPr>
              <a:t>(GSYH)</a:t>
            </a:r>
            <a:r>
              <a:rPr sz="2400" spc="2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büyümesi</a:t>
            </a:r>
            <a:endParaRPr sz="2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80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Üretim ve harcama </a:t>
            </a:r>
            <a:r>
              <a:rPr sz="2000" spc="-5" dirty="0">
                <a:latin typeface="Tahoma"/>
                <a:cs typeface="Tahoma"/>
              </a:rPr>
              <a:t>yönünden</a:t>
            </a:r>
            <a:r>
              <a:rPr sz="2000" spc="-19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katkılar</a:t>
            </a:r>
            <a:endParaRPr sz="20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E60000"/>
              </a:buClr>
              <a:buSzPct val="85416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400" dirty="0">
                <a:latin typeface="Tahoma"/>
                <a:cs typeface="Tahoma"/>
              </a:rPr>
              <a:t>Üretim</a:t>
            </a:r>
            <a:endParaRPr sz="2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84"/>
              </a:spcBef>
            </a:pPr>
            <a:r>
              <a:rPr sz="180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80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ahoma"/>
                <a:cs typeface="Tahoma"/>
              </a:rPr>
              <a:t>Sanayi </a:t>
            </a:r>
            <a:r>
              <a:rPr sz="2000" dirty="0">
                <a:latin typeface="Tahoma"/>
                <a:cs typeface="Tahoma"/>
              </a:rPr>
              <a:t>Üretim </a:t>
            </a:r>
            <a:r>
              <a:rPr sz="2000" spc="-5" dirty="0">
                <a:latin typeface="Tahoma"/>
                <a:cs typeface="Tahoma"/>
              </a:rPr>
              <a:t>Endeksi</a:t>
            </a:r>
            <a:r>
              <a:rPr sz="2000" spc="-15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(SÜE)</a:t>
            </a:r>
            <a:endParaRPr sz="20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80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ahoma"/>
                <a:cs typeface="Tahoma"/>
              </a:rPr>
              <a:t>Sektörel ciro</a:t>
            </a:r>
            <a:r>
              <a:rPr sz="2000" spc="-11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endeksleri</a:t>
            </a:r>
            <a:endParaRPr sz="20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570"/>
              </a:spcBef>
              <a:buClr>
                <a:srgbClr val="E60000"/>
              </a:buClr>
              <a:buSzPct val="85416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400" spc="-5" dirty="0">
                <a:latin typeface="Tahoma"/>
                <a:cs typeface="Tahoma"/>
              </a:rPr>
              <a:t>Satışlar</a:t>
            </a:r>
            <a:endParaRPr sz="2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89"/>
              </a:spcBef>
            </a:pPr>
            <a:r>
              <a:rPr sz="180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80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ahoma"/>
                <a:cs typeface="Tahoma"/>
              </a:rPr>
              <a:t>Perakende </a:t>
            </a:r>
            <a:r>
              <a:rPr sz="2000" dirty="0">
                <a:latin typeface="Tahoma"/>
                <a:cs typeface="Tahoma"/>
              </a:rPr>
              <a:t>satış hacim</a:t>
            </a:r>
            <a:r>
              <a:rPr sz="2000" spc="-18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endeksi</a:t>
            </a:r>
            <a:endParaRPr sz="20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80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ahoma"/>
                <a:cs typeface="Tahoma"/>
              </a:rPr>
              <a:t>Hizmet sektörü ciro</a:t>
            </a:r>
            <a:r>
              <a:rPr sz="2000" spc="-14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endeksleri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50036" y="1571244"/>
            <a:ext cx="7905115" cy="65087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82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80"/>
              </a:spcBef>
            </a:pPr>
            <a:r>
              <a:rPr sz="3600" spc="-5" dirty="0"/>
              <a:t>Büyüme, </a:t>
            </a:r>
            <a:r>
              <a:rPr sz="3600" dirty="0"/>
              <a:t>Üretim ve</a:t>
            </a:r>
            <a:r>
              <a:rPr sz="3600" spc="-20" dirty="0"/>
              <a:t> </a:t>
            </a:r>
            <a:r>
              <a:rPr sz="3600" dirty="0"/>
              <a:t>Satışlar</a:t>
            </a:r>
            <a:endParaRPr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5575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Aralık ayında </a:t>
            </a:r>
            <a:r>
              <a:rPr dirty="0"/>
              <a:t>mevduat </a:t>
            </a:r>
            <a:r>
              <a:rPr spc="5" dirty="0"/>
              <a:t>faiz </a:t>
            </a:r>
            <a:r>
              <a:rPr spc="-5" dirty="0"/>
              <a:t>oranı 1,04 </a:t>
            </a:r>
            <a:r>
              <a:rPr dirty="0"/>
              <a:t>puan, </a:t>
            </a:r>
            <a:r>
              <a:rPr spc="-5" dirty="0"/>
              <a:t>ticari </a:t>
            </a:r>
            <a:r>
              <a:rPr dirty="0"/>
              <a:t>kredi </a:t>
            </a:r>
            <a:r>
              <a:rPr spc="5" dirty="0"/>
              <a:t>faiz </a:t>
            </a:r>
            <a:r>
              <a:rPr spc="-5" dirty="0"/>
              <a:t>oranı </a:t>
            </a:r>
            <a:r>
              <a:rPr dirty="0"/>
              <a:t>ise  </a:t>
            </a:r>
            <a:r>
              <a:rPr spc="-5" dirty="0"/>
              <a:t>2,99 puan</a:t>
            </a:r>
            <a:r>
              <a:rPr spc="-15" dirty="0"/>
              <a:t> </a:t>
            </a:r>
            <a:r>
              <a:rPr dirty="0"/>
              <a:t>yükseldi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950720"/>
            <a:ext cx="9139555" cy="585470"/>
          </a:xfrm>
          <a:custGeom>
            <a:avLst/>
            <a:gdLst/>
            <a:ahLst/>
            <a:cxnLst/>
            <a:rect l="l" t="t" r="r" b="b"/>
            <a:pathLst>
              <a:path w="9139555" h="585469">
                <a:moveTo>
                  <a:pt x="9139428" y="0"/>
                </a:moveTo>
                <a:lnTo>
                  <a:pt x="0" y="0"/>
                </a:lnTo>
                <a:lnTo>
                  <a:pt x="0" y="585215"/>
                </a:lnTo>
                <a:lnTo>
                  <a:pt x="9139428" y="58521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637" y="6400291"/>
            <a:ext cx="4438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TCMB,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4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hesaplamaları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Tahoma"/>
                <a:cs typeface="Tahoma"/>
              </a:rPr>
              <a:t>*Tüzel kişi Kredili Mevduat Hesabı ve kurumsal kredi kartları</a:t>
            </a:r>
            <a:r>
              <a:rPr sz="1200" spc="11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hariç</a:t>
            </a:r>
            <a:endParaRPr sz="12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91895" y="2665476"/>
            <a:ext cx="6286500" cy="3047365"/>
            <a:chOff x="691895" y="2665476"/>
            <a:chExt cx="6286500" cy="3047365"/>
          </a:xfrm>
        </p:grpSpPr>
        <p:sp>
          <p:nvSpPr>
            <p:cNvPr id="7" name="object 7"/>
            <p:cNvSpPr/>
            <p:nvPr/>
          </p:nvSpPr>
          <p:spPr>
            <a:xfrm>
              <a:off x="691895" y="2670048"/>
              <a:ext cx="6282055" cy="3042920"/>
            </a:xfrm>
            <a:custGeom>
              <a:avLst/>
              <a:gdLst/>
              <a:ahLst/>
              <a:cxnLst/>
              <a:rect l="l" t="t" r="r" b="b"/>
              <a:pathLst>
                <a:path w="6282055" h="3042920">
                  <a:moveTo>
                    <a:pt x="3944112" y="2983991"/>
                  </a:moveTo>
                  <a:lnTo>
                    <a:pt x="3944112" y="3042729"/>
                  </a:lnTo>
                </a:path>
                <a:path w="6282055" h="3042920">
                  <a:moveTo>
                    <a:pt x="1997964" y="2983991"/>
                  </a:moveTo>
                  <a:lnTo>
                    <a:pt x="1997964" y="3042729"/>
                  </a:lnTo>
                </a:path>
                <a:path w="6282055" h="3042920">
                  <a:moveTo>
                    <a:pt x="2776728" y="2983991"/>
                  </a:moveTo>
                  <a:lnTo>
                    <a:pt x="2776728" y="3042729"/>
                  </a:lnTo>
                </a:path>
                <a:path w="6282055" h="3042920">
                  <a:moveTo>
                    <a:pt x="830580" y="2983991"/>
                  </a:moveTo>
                  <a:lnTo>
                    <a:pt x="830580" y="3042729"/>
                  </a:lnTo>
                </a:path>
                <a:path w="6282055" h="3042920">
                  <a:moveTo>
                    <a:pt x="441960" y="2983991"/>
                  </a:moveTo>
                  <a:lnTo>
                    <a:pt x="441960" y="3042729"/>
                  </a:lnTo>
                </a:path>
                <a:path w="6282055" h="3042920">
                  <a:moveTo>
                    <a:pt x="59436" y="2983991"/>
                  </a:moveTo>
                  <a:lnTo>
                    <a:pt x="59436" y="3042729"/>
                  </a:lnTo>
                </a:path>
                <a:path w="6282055" h="3042920">
                  <a:moveTo>
                    <a:pt x="59436" y="2983991"/>
                  </a:moveTo>
                  <a:lnTo>
                    <a:pt x="59436" y="0"/>
                  </a:lnTo>
                </a:path>
                <a:path w="6282055" h="3042920">
                  <a:moveTo>
                    <a:pt x="0" y="2983991"/>
                  </a:moveTo>
                  <a:lnTo>
                    <a:pt x="59436" y="2983991"/>
                  </a:lnTo>
                </a:path>
                <a:path w="6282055" h="3042920">
                  <a:moveTo>
                    <a:pt x="0" y="2558796"/>
                  </a:moveTo>
                  <a:lnTo>
                    <a:pt x="59436" y="2558796"/>
                  </a:lnTo>
                </a:path>
                <a:path w="6282055" h="3042920">
                  <a:moveTo>
                    <a:pt x="0" y="2132076"/>
                  </a:moveTo>
                  <a:lnTo>
                    <a:pt x="59436" y="2132076"/>
                  </a:lnTo>
                </a:path>
                <a:path w="6282055" h="3042920">
                  <a:moveTo>
                    <a:pt x="0" y="1705356"/>
                  </a:moveTo>
                  <a:lnTo>
                    <a:pt x="59436" y="1705356"/>
                  </a:lnTo>
                </a:path>
                <a:path w="6282055" h="3042920">
                  <a:moveTo>
                    <a:pt x="0" y="1278635"/>
                  </a:moveTo>
                  <a:lnTo>
                    <a:pt x="59436" y="1278635"/>
                  </a:lnTo>
                </a:path>
                <a:path w="6282055" h="3042920">
                  <a:moveTo>
                    <a:pt x="0" y="853439"/>
                  </a:moveTo>
                  <a:lnTo>
                    <a:pt x="59436" y="853439"/>
                  </a:lnTo>
                </a:path>
                <a:path w="6282055" h="3042920">
                  <a:moveTo>
                    <a:pt x="0" y="426719"/>
                  </a:moveTo>
                  <a:lnTo>
                    <a:pt x="59436" y="426719"/>
                  </a:lnTo>
                </a:path>
                <a:path w="6282055" h="3042920">
                  <a:moveTo>
                    <a:pt x="0" y="0"/>
                  </a:moveTo>
                  <a:lnTo>
                    <a:pt x="59436" y="0"/>
                  </a:lnTo>
                </a:path>
                <a:path w="6282055" h="3042920">
                  <a:moveTo>
                    <a:pt x="6281928" y="2983991"/>
                  </a:moveTo>
                  <a:lnTo>
                    <a:pt x="6281928" y="3042729"/>
                  </a:lnTo>
                </a:path>
                <a:path w="6282055" h="3042920">
                  <a:moveTo>
                    <a:pt x="5890259" y="2983991"/>
                  </a:moveTo>
                  <a:lnTo>
                    <a:pt x="5890259" y="3042729"/>
                  </a:lnTo>
                </a:path>
                <a:path w="6282055" h="3042920">
                  <a:moveTo>
                    <a:pt x="5497068" y="2983991"/>
                  </a:moveTo>
                  <a:lnTo>
                    <a:pt x="5497068" y="3042729"/>
                  </a:lnTo>
                </a:path>
                <a:path w="6282055" h="3042920">
                  <a:moveTo>
                    <a:pt x="4727448" y="2983991"/>
                  </a:moveTo>
                  <a:lnTo>
                    <a:pt x="4727448" y="3042729"/>
                  </a:lnTo>
                </a:path>
                <a:path w="6282055" h="3042920">
                  <a:moveTo>
                    <a:pt x="1220724" y="2983991"/>
                  </a:moveTo>
                  <a:lnTo>
                    <a:pt x="1220724" y="3042729"/>
                  </a:lnTo>
                </a:path>
                <a:path w="6282055" h="3042920">
                  <a:moveTo>
                    <a:pt x="4335780" y="2983991"/>
                  </a:moveTo>
                  <a:lnTo>
                    <a:pt x="4335780" y="3042729"/>
                  </a:lnTo>
                </a:path>
                <a:path w="6282055" h="3042920">
                  <a:moveTo>
                    <a:pt x="1613916" y="2983991"/>
                  </a:moveTo>
                  <a:lnTo>
                    <a:pt x="1613916" y="3042729"/>
                  </a:lnTo>
                </a:path>
                <a:path w="6282055" h="3042920">
                  <a:moveTo>
                    <a:pt x="3557016" y="2983991"/>
                  </a:moveTo>
                  <a:lnTo>
                    <a:pt x="3557016" y="3042729"/>
                  </a:lnTo>
                </a:path>
                <a:path w="6282055" h="3042920">
                  <a:moveTo>
                    <a:pt x="5109971" y="2983991"/>
                  </a:moveTo>
                  <a:lnTo>
                    <a:pt x="5109971" y="3042729"/>
                  </a:lnTo>
                </a:path>
                <a:path w="6282055" h="3042920">
                  <a:moveTo>
                    <a:pt x="3168396" y="2983991"/>
                  </a:moveTo>
                  <a:lnTo>
                    <a:pt x="3168396" y="3042729"/>
                  </a:lnTo>
                </a:path>
                <a:path w="6282055" h="3042920">
                  <a:moveTo>
                    <a:pt x="2385060" y="2983991"/>
                  </a:moveTo>
                  <a:lnTo>
                    <a:pt x="2385060" y="3042729"/>
                  </a:lnTo>
                </a:path>
                <a:path w="6282055" h="3042920">
                  <a:moveTo>
                    <a:pt x="59436" y="2983991"/>
                  </a:moveTo>
                  <a:lnTo>
                    <a:pt x="6281928" y="2983991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0887" y="4025138"/>
              <a:ext cx="6091555" cy="1439545"/>
            </a:xfrm>
            <a:custGeom>
              <a:avLst/>
              <a:gdLst/>
              <a:ahLst/>
              <a:cxnLst/>
              <a:rect l="l" t="t" r="r" b="b"/>
              <a:pathLst>
                <a:path w="6091555" h="1439545">
                  <a:moveTo>
                    <a:pt x="0" y="1006601"/>
                  </a:moveTo>
                  <a:lnTo>
                    <a:pt x="33311" y="1003782"/>
                  </a:lnTo>
                  <a:lnTo>
                    <a:pt x="66821" y="1000902"/>
                  </a:lnTo>
                  <a:lnTo>
                    <a:pt x="99930" y="998047"/>
                  </a:lnTo>
                  <a:lnTo>
                    <a:pt x="132041" y="995299"/>
                  </a:lnTo>
                  <a:lnTo>
                    <a:pt x="162457" y="992699"/>
                  </a:lnTo>
                  <a:lnTo>
                    <a:pt x="191674" y="990123"/>
                  </a:lnTo>
                  <a:lnTo>
                    <a:pt x="220892" y="987690"/>
                  </a:lnTo>
                  <a:lnTo>
                    <a:pt x="251307" y="985519"/>
                  </a:lnTo>
                  <a:lnTo>
                    <a:pt x="283519" y="984172"/>
                  </a:lnTo>
                  <a:lnTo>
                    <a:pt x="316795" y="983408"/>
                  </a:lnTo>
                  <a:lnTo>
                    <a:pt x="350337" y="982144"/>
                  </a:lnTo>
                  <a:lnTo>
                    <a:pt x="383349" y="979297"/>
                  </a:lnTo>
                  <a:lnTo>
                    <a:pt x="415496" y="978080"/>
                  </a:lnTo>
                  <a:lnTo>
                    <a:pt x="447241" y="977852"/>
                  </a:lnTo>
                  <a:lnTo>
                    <a:pt x="478984" y="972028"/>
                  </a:lnTo>
                  <a:lnTo>
                    <a:pt x="511124" y="954024"/>
                  </a:lnTo>
                  <a:lnTo>
                    <a:pt x="537326" y="925951"/>
                  </a:lnTo>
                  <a:lnTo>
                    <a:pt x="563842" y="887730"/>
                  </a:lnTo>
                  <a:lnTo>
                    <a:pt x="590463" y="845027"/>
                  </a:lnTo>
                  <a:lnTo>
                    <a:pt x="616982" y="803513"/>
                  </a:lnTo>
                  <a:lnTo>
                    <a:pt x="643191" y="768857"/>
                  </a:lnTo>
                  <a:lnTo>
                    <a:pt x="675334" y="735480"/>
                  </a:lnTo>
                  <a:lnTo>
                    <a:pt x="707072" y="707580"/>
                  </a:lnTo>
                  <a:lnTo>
                    <a:pt x="738810" y="683204"/>
                  </a:lnTo>
                  <a:lnTo>
                    <a:pt x="770953" y="660400"/>
                  </a:lnTo>
                  <a:lnTo>
                    <a:pt x="836803" y="640778"/>
                  </a:lnTo>
                  <a:lnTo>
                    <a:pt x="872930" y="624288"/>
                  </a:lnTo>
                  <a:lnTo>
                    <a:pt x="903033" y="587629"/>
                  </a:lnTo>
                  <a:lnTo>
                    <a:pt x="929472" y="514932"/>
                  </a:lnTo>
                  <a:lnTo>
                    <a:pt x="942728" y="467321"/>
                  </a:lnTo>
                  <a:lnTo>
                    <a:pt x="955991" y="415095"/>
                  </a:lnTo>
                  <a:lnTo>
                    <a:pt x="969248" y="360425"/>
                  </a:lnTo>
                  <a:lnTo>
                    <a:pt x="982485" y="305481"/>
                  </a:lnTo>
                  <a:lnTo>
                    <a:pt x="995691" y="252433"/>
                  </a:lnTo>
                  <a:lnTo>
                    <a:pt x="1008851" y="203450"/>
                  </a:lnTo>
                  <a:lnTo>
                    <a:pt x="1021954" y="160704"/>
                  </a:lnTo>
                  <a:lnTo>
                    <a:pt x="1065220" y="72866"/>
                  </a:lnTo>
                  <a:lnTo>
                    <a:pt x="1098931" y="34797"/>
                  </a:lnTo>
                  <a:lnTo>
                    <a:pt x="1132641" y="10921"/>
                  </a:lnTo>
                  <a:lnTo>
                    <a:pt x="1162875" y="0"/>
                  </a:lnTo>
                  <a:lnTo>
                    <a:pt x="1195673" y="5633"/>
                  </a:lnTo>
                  <a:lnTo>
                    <a:pt x="1228852" y="27447"/>
                  </a:lnTo>
                  <a:lnTo>
                    <a:pt x="1262030" y="55667"/>
                  </a:lnTo>
                  <a:lnTo>
                    <a:pt x="1294828" y="80518"/>
                  </a:lnTo>
                  <a:lnTo>
                    <a:pt x="1326971" y="99943"/>
                  </a:lnTo>
                  <a:lnTo>
                    <a:pt x="1358709" y="118951"/>
                  </a:lnTo>
                  <a:lnTo>
                    <a:pt x="1390447" y="138364"/>
                  </a:lnTo>
                  <a:lnTo>
                    <a:pt x="1422590" y="159004"/>
                  </a:lnTo>
                  <a:lnTo>
                    <a:pt x="1455318" y="181326"/>
                  </a:lnTo>
                  <a:lnTo>
                    <a:pt x="1488392" y="204803"/>
                  </a:lnTo>
                  <a:lnTo>
                    <a:pt x="1521585" y="228780"/>
                  </a:lnTo>
                  <a:lnTo>
                    <a:pt x="1554670" y="252603"/>
                  </a:lnTo>
                  <a:lnTo>
                    <a:pt x="1588006" y="277618"/>
                  </a:lnTo>
                  <a:lnTo>
                    <a:pt x="1621520" y="303656"/>
                  </a:lnTo>
                  <a:lnTo>
                    <a:pt x="1654629" y="327790"/>
                  </a:lnTo>
                  <a:lnTo>
                    <a:pt x="1686750" y="347091"/>
                  </a:lnTo>
                  <a:lnTo>
                    <a:pt x="1717170" y="362178"/>
                  </a:lnTo>
                  <a:lnTo>
                    <a:pt x="1746377" y="374157"/>
                  </a:lnTo>
                  <a:lnTo>
                    <a:pt x="1775583" y="380827"/>
                  </a:lnTo>
                  <a:lnTo>
                    <a:pt x="1806003" y="379984"/>
                  </a:lnTo>
                  <a:lnTo>
                    <a:pt x="1871519" y="353631"/>
                  </a:lnTo>
                  <a:lnTo>
                    <a:pt x="1905069" y="331085"/>
                  </a:lnTo>
                  <a:lnTo>
                    <a:pt x="1938083" y="304419"/>
                  </a:lnTo>
                  <a:lnTo>
                    <a:pt x="1970226" y="269325"/>
                  </a:lnTo>
                  <a:lnTo>
                    <a:pt x="2001964" y="226552"/>
                  </a:lnTo>
                  <a:lnTo>
                    <a:pt x="2033702" y="185279"/>
                  </a:lnTo>
                  <a:lnTo>
                    <a:pt x="2065845" y="154686"/>
                  </a:lnTo>
                  <a:lnTo>
                    <a:pt x="2098643" y="136233"/>
                  </a:lnTo>
                  <a:lnTo>
                    <a:pt x="2131822" y="125364"/>
                  </a:lnTo>
                  <a:lnTo>
                    <a:pt x="2165000" y="122235"/>
                  </a:lnTo>
                  <a:lnTo>
                    <a:pt x="2197798" y="127000"/>
                  </a:lnTo>
                  <a:lnTo>
                    <a:pt x="2261743" y="155098"/>
                  </a:lnTo>
                  <a:lnTo>
                    <a:pt x="2293524" y="182828"/>
                  </a:lnTo>
                  <a:lnTo>
                    <a:pt x="2325687" y="224917"/>
                  </a:lnTo>
                  <a:lnTo>
                    <a:pt x="2344326" y="258540"/>
                  </a:lnTo>
                  <a:lnTo>
                    <a:pt x="2363099" y="299952"/>
                  </a:lnTo>
                  <a:lnTo>
                    <a:pt x="2381967" y="346508"/>
                  </a:lnTo>
                  <a:lnTo>
                    <a:pt x="2400893" y="395560"/>
                  </a:lnTo>
                  <a:lnTo>
                    <a:pt x="2419839" y="444464"/>
                  </a:lnTo>
                  <a:lnTo>
                    <a:pt x="2438767" y="490572"/>
                  </a:lnTo>
                  <a:lnTo>
                    <a:pt x="2457640" y="531241"/>
                  </a:lnTo>
                  <a:lnTo>
                    <a:pt x="2484141" y="580600"/>
                  </a:lnTo>
                  <a:lnTo>
                    <a:pt x="2510698" y="625552"/>
                  </a:lnTo>
                  <a:lnTo>
                    <a:pt x="2537211" y="667084"/>
                  </a:lnTo>
                  <a:lnTo>
                    <a:pt x="2563584" y="706184"/>
                  </a:lnTo>
                  <a:lnTo>
                    <a:pt x="2589720" y="743838"/>
                  </a:lnTo>
                  <a:lnTo>
                    <a:pt x="2621863" y="787826"/>
                  </a:lnTo>
                  <a:lnTo>
                    <a:pt x="2653601" y="827897"/>
                  </a:lnTo>
                  <a:lnTo>
                    <a:pt x="2685339" y="865943"/>
                  </a:lnTo>
                  <a:lnTo>
                    <a:pt x="2717482" y="903859"/>
                  </a:lnTo>
                  <a:lnTo>
                    <a:pt x="2750300" y="942726"/>
                  </a:lnTo>
                  <a:lnTo>
                    <a:pt x="2783522" y="981344"/>
                  </a:lnTo>
                  <a:lnTo>
                    <a:pt x="2816744" y="1018176"/>
                  </a:lnTo>
                  <a:lnTo>
                    <a:pt x="2849562" y="1051687"/>
                  </a:lnTo>
                  <a:lnTo>
                    <a:pt x="2881705" y="1081119"/>
                  </a:lnTo>
                  <a:lnTo>
                    <a:pt x="2913443" y="1107408"/>
                  </a:lnTo>
                  <a:lnTo>
                    <a:pt x="2945181" y="1131554"/>
                  </a:lnTo>
                  <a:lnTo>
                    <a:pt x="2977324" y="1154557"/>
                  </a:lnTo>
                  <a:lnTo>
                    <a:pt x="3010034" y="1177303"/>
                  </a:lnTo>
                  <a:lnTo>
                    <a:pt x="3043078" y="1198991"/>
                  </a:lnTo>
                  <a:lnTo>
                    <a:pt x="3076265" y="1218368"/>
                  </a:lnTo>
                  <a:lnTo>
                    <a:pt x="3142577" y="1245991"/>
                  </a:lnTo>
                  <a:lnTo>
                    <a:pt x="3208970" y="1260171"/>
                  </a:lnTo>
                  <a:lnTo>
                    <a:pt x="3272684" y="1264435"/>
                  </a:lnTo>
                  <a:lnTo>
                    <a:pt x="3303190" y="1261872"/>
                  </a:lnTo>
                  <a:lnTo>
                    <a:pt x="3333672" y="1258831"/>
                  </a:lnTo>
                  <a:lnTo>
                    <a:pt x="3364928" y="1257935"/>
                  </a:lnTo>
                  <a:lnTo>
                    <a:pt x="3397424" y="1257355"/>
                  </a:lnTo>
                  <a:lnTo>
                    <a:pt x="3430682" y="1256538"/>
                  </a:lnTo>
                  <a:lnTo>
                    <a:pt x="3464083" y="1260006"/>
                  </a:lnTo>
                  <a:lnTo>
                    <a:pt x="3497008" y="1272286"/>
                  </a:lnTo>
                  <a:lnTo>
                    <a:pt x="3529151" y="1299317"/>
                  </a:lnTo>
                  <a:lnTo>
                    <a:pt x="3560889" y="1337183"/>
                  </a:lnTo>
                  <a:lnTo>
                    <a:pt x="3592627" y="1375334"/>
                  </a:lnTo>
                  <a:lnTo>
                    <a:pt x="3624770" y="1403223"/>
                  </a:lnTo>
                  <a:lnTo>
                    <a:pt x="3657588" y="1417050"/>
                  </a:lnTo>
                  <a:lnTo>
                    <a:pt x="3690810" y="1422781"/>
                  </a:lnTo>
                  <a:lnTo>
                    <a:pt x="3724032" y="1424511"/>
                  </a:lnTo>
                  <a:lnTo>
                    <a:pt x="3756850" y="1426337"/>
                  </a:lnTo>
                  <a:lnTo>
                    <a:pt x="3788993" y="1431907"/>
                  </a:lnTo>
                  <a:lnTo>
                    <a:pt x="3820731" y="1438132"/>
                  </a:lnTo>
                  <a:lnTo>
                    <a:pt x="3852469" y="1439285"/>
                  </a:lnTo>
                  <a:lnTo>
                    <a:pt x="3884612" y="1429639"/>
                  </a:lnTo>
                  <a:lnTo>
                    <a:pt x="3917320" y="1404248"/>
                  </a:lnTo>
                  <a:lnTo>
                    <a:pt x="3950350" y="1367297"/>
                  </a:lnTo>
                  <a:lnTo>
                    <a:pt x="3983499" y="1326751"/>
                  </a:lnTo>
                  <a:lnTo>
                    <a:pt x="4016565" y="1290574"/>
                  </a:lnTo>
                  <a:lnTo>
                    <a:pt x="4049704" y="1259589"/>
                  </a:lnTo>
                  <a:lnTo>
                    <a:pt x="4082891" y="1229963"/>
                  </a:lnTo>
                  <a:lnTo>
                    <a:pt x="4115935" y="1202670"/>
                  </a:lnTo>
                  <a:lnTo>
                    <a:pt x="4148645" y="1178687"/>
                  </a:lnTo>
                  <a:lnTo>
                    <a:pt x="4212526" y="1150477"/>
                  </a:lnTo>
                  <a:lnTo>
                    <a:pt x="4244264" y="1137163"/>
                  </a:lnTo>
                  <a:lnTo>
                    <a:pt x="4276407" y="1114552"/>
                  </a:lnTo>
                  <a:lnTo>
                    <a:pt x="4309225" y="1078704"/>
                  </a:lnTo>
                  <a:lnTo>
                    <a:pt x="4342447" y="1034272"/>
                  </a:lnTo>
                  <a:lnTo>
                    <a:pt x="4375669" y="986482"/>
                  </a:lnTo>
                  <a:lnTo>
                    <a:pt x="4408487" y="940562"/>
                  </a:lnTo>
                  <a:lnTo>
                    <a:pt x="4440630" y="895943"/>
                  </a:lnTo>
                  <a:lnTo>
                    <a:pt x="4472368" y="850503"/>
                  </a:lnTo>
                  <a:lnTo>
                    <a:pt x="4504106" y="807134"/>
                  </a:lnTo>
                  <a:lnTo>
                    <a:pt x="4536249" y="768731"/>
                  </a:lnTo>
                  <a:lnTo>
                    <a:pt x="4568959" y="734452"/>
                  </a:lnTo>
                  <a:lnTo>
                    <a:pt x="4602003" y="703294"/>
                  </a:lnTo>
                  <a:lnTo>
                    <a:pt x="4635190" y="677898"/>
                  </a:lnTo>
                  <a:lnTo>
                    <a:pt x="4701611" y="656953"/>
                  </a:lnTo>
                  <a:lnTo>
                    <a:pt x="4735131" y="663368"/>
                  </a:lnTo>
                  <a:lnTo>
                    <a:pt x="4768270" y="671570"/>
                  </a:lnTo>
                  <a:lnTo>
                    <a:pt x="4800409" y="672973"/>
                  </a:lnTo>
                  <a:lnTo>
                    <a:pt x="4859988" y="653684"/>
                  </a:lnTo>
                  <a:lnTo>
                    <a:pt x="4919662" y="622300"/>
                  </a:lnTo>
                  <a:lnTo>
                    <a:pt x="4951817" y="601821"/>
                  </a:lnTo>
                  <a:lnTo>
                    <a:pt x="4985067" y="577532"/>
                  </a:lnTo>
                  <a:lnTo>
                    <a:pt x="5018603" y="554577"/>
                  </a:lnTo>
                  <a:lnTo>
                    <a:pt x="5051615" y="538099"/>
                  </a:lnTo>
                  <a:lnTo>
                    <a:pt x="5083778" y="530429"/>
                  </a:lnTo>
                  <a:lnTo>
                    <a:pt x="5115560" y="528558"/>
                  </a:lnTo>
                  <a:lnTo>
                    <a:pt x="5147341" y="529330"/>
                  </a:lnTo>
                  <a:lnTo>
                    <a:pt x="5179504" y="529589"/>
                  </a:lnTo>
                  <a:lnTo>
                    <a:pt x="5212302" y="528911"/>
                  </a:lnTo>
                  <a:lnTo>
                    <a:pt x="5245481" y="528923"/>
                  </a:lnTo>
                  <a:lnTo>
                    <a:pt x="5278659" y="529268"/>
                  </a:lnTo>
                  <a:lnTo>
                    <a:pt x="5311457" y="529589"/>
                  </a:lnTo>
                  <a:lnTo>
                    <a:pt x="5343600" y="529947"/>
                  </a:lnTo>
                  <a:lnTo>
                    <a:pt x="5375338" y="530542"/>
                  </a:lnTo>
                  <a:lnTo>
                    <a:pt x="5407076" y="530947"/>
                  </a:lnTo>
                  <a:lnTo>
                    <a:pt x="5439219" y="530732"/>
                  </a:lnTo>
                  <a:lnTo>
                    <a:pt x="5471947" y="529687"/>
                  </a:lnTo>
                  <a:lnTo>
                    <a:pt x="5505021" y="528081"/>
                  </a:lnTo>
                  <a:lnTo>
                    <a:pt x="5538214" y="526214"/>
                  </a:lnTo>
                  <a:lnTo>
                    <a:pt x="5571299" y="524382"/>
                  </a:lnTo>
                  <a:lnTo>
                    <a:pt x="5604438" y="520295"/>
                  </a:lnTo>
                  <a:lnTo>
                    <a:pt x="5637625" y="514540"/>
                  </a:lnTo>
                  <a:lnTo>
                    <a:pt x="5670669" y="512024"/>
                  </a:lnTo>
                  <a:lnTo>
                    <a:pt x="5735522" y="533886"/>
                  </a:lnTo>
                  <a:lnTo>
                    <a:pt x="5767260" y="557799"/>
                  </a:lnTo>
                  <a:lnTo>
                    <a:pt x="5798998" y="585928"/>
                  </a:lnTo>
                  <a:lnTo>
                    <a:pt x="5831141" y="614807"/>
                  </a:lnTo>
                  <a:lnTo>
                    <a:pt x="5863959" y="649595"/>
                  </a:lnTo>
                  <a:lnTo>
                    <a:pt x="5897181" y="690133"/>
                  </a:lnTo>
                  <a:lnTo>
                    <a:pt x="5930403" y="724981"/>
                  </a:lnTo>
                  <a:lnTo>
                    <a:pt x="5963221" y="742695"/>
                  </a:lnTo>
                  <a:lnTo>
                    <a:pt x="5995453" y="736381"/>
                  </a:lnTo>
                  <a:lnTo>
                    <a:pt x="6027340" y="713422"/>
                  </a:lnTo>
                  <a:lnTo>
                    <a:pt x="6059108" y="683795"/>
                  </a:lnTo>
                  <a:lnTo>
                    <a:pt x="6090983" y="657479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0887" y="2907557"/>
              <a:ext cx="6091555" cy="2399030"/>
            </a:xfrm>
            <a:custGeom>
              <a:avLst/>
              <a:gdLst/>
              <a:ahLst/>
              <a:cxnLst/>
              <a:rect l="l" t="t" r="r" b="b"/>
              <a:pathLst>
                <a:path w="6091555" h="2399029">
                  <a:moveTo>
                    <a:pt x="0" y="1789537"/>
                  </a:moveTo>
                  <a:lnTo>
                    <a:pt x="33311" y="1776931"/>
                  </a:lnTo>
                  <a:lnTo>
                    <a:pt x="66821" y="1763550"/>
                  </a:lnTo>
                  <a:lnTo>
                    <a:pt x="99930" y="1751765"/>
                  </a:lnTo>
                  <a:lnTo>
                    <a:pt x="132041" y="1743944"/>
                  </a:lnTo>
                  <a:lnTo>
                    <a:pt x="162457" y="1741115"/>
                  </a:lnTo>
                  <a:lnTo>
                    <a:pt x="191674" y="1741880"/>
                  </a:lnTo>
                  <a:lnTo>
                    <a:pt x="220892" y="1744980"/>
                  </a:lnTo>
                  <a:lnTo>
                    <a:pt x="251307" y="1749151"/>
                  </a:lnTo>
                  <a:lnTo>
                    <a:pt x="283519" y="1756922"/>
                  </a:lnTo>
                  <a:lnTo>
                    <a:pt x="316795" y="1768074"/>
                  </a:lnTo>
                  <a:lnTo>
                    <a:pt x="350337" y="1776940"/>
                  </a:lnTo>
                  <a:lnTo>
                    <a:pt x="412672" y="1773954"/>
                  </a:lnTo>
                  <a:lnTo>
                    <a:pt x="481801" y="1746153"/>
                  </a:lnTo>
                  <a:lnTo>
                    <a:pt x="511124" y="1708892"/>
                  </a:lnTo>
                  <a:lnTo>
                    <a:pt x="540261" y="1630062"/>
                  </a:lnTo>
                  <a:lnTo>
                    <a:pt x="554982" y="1577904"/>
                  </a:lnTo>
                  <a:lnTo>
                    <a:pt x="569756" y="1521224"/>
                  </a:lnTo>
                  <a:lnTo>
                    <a:pt x="584549" y="1463002"/>
                  </a:lnTo>
                  <a:lnTo>
                    <a:pt x="599325" y="1406218"/>
                  </a:lnTo>
                  <a:lnTo>
                    <a:pt x="614047" y="1353853"/>
                  </a:lnTo>
                  <a:lnTo>
                    <a:pt x="628681" y="1308886"/>
                  </a:lnTo>
                  <a:lnTo>
                    <a:pt x="671369" y="1247781"/>
                  </a:lnTo>
                  <a:lnTo>
                    <a:pt x="707072" y="1240278"/>
                  </a:lnTo>
                  <a:lnTo>
                    <a:pt x="742775" y="1230704"/>
                  </a:lnTo>
                  <a:lnTo>
                    <a:pt x="770953" y="1197971"/>
                  </a:lnTo>
                  <a:lnTo>
                    <a:pt x="794701" y="1130463"/>
                  </a:lnTo>
                  <a:lnTo>
                    <a:pt x="806657" y="1088745"/>
                  </a:lnTo>
                  <a:lnTo>
                    <a:pt x="818653" y="1042745"/>
                  </a:lnTo>
                  <a:lnTo>
                    <a:pt x="830683" y="993234"/>
                  </a:lnTo>
                  <a:lnTo>
                    <a:pt x="842736" y="940983"/>
                  </a:lnTo>
                  <a:lnTo>
                    <a:pt x="854804" y="886761"/>
                  </a:lnTo>
                  <a:lnTo>
                    <a:pt x="866876" y="831340"/>
                  </a:lnTo>
                  <a:lnTo>
                    <a:pt x="878945" y="775491"/>
                  </a:lnTo>
                  <a:lnTo>
                    <a:pt x="891000" y="719983"/>
                  </a:lnTo>
                  <a:lnTo>
                    <a:pt x="903033" y="665587"/>
                  </a:lnTo>
                  <a:lnTo>
                    <a:pt x="913186" y="617369"/>
                  </a:lnTo>
                  <a:lnTo>
                    <a:pt x="923360" y="564192"/>
                  </a:lnTo>
                  <a:lnTo>
                    <a:pt x="933550" y="507341"/>
                  </a:lnTo>
                  <a:lnTo>
                    <a:pt x="943748" y="448101"/>
                  </a:lnTo>
                  <a:lnTo>
                    <a:pt x="953951" y="387758"/>
                  </a:lnTo>
                  <a:lnTo>
                    <a:pt x="964150" y="327596"/>
                  </a:lnTo>
                  <a:lnTo>
                    <a:pt x="974342" y="268903"/>
                  </a:lnTo>
                  <a:lnTo>
                    <a:pt x="984519" y="212962"/>
                  </a:lnTo>
                  <a:lnTo>
                    <a:pt x="994676" y="161059"/>
                  </a:lnTo>
                  <a:lnTo>
                    <a:pt x="1004808" y="114480"/>
                  </a:lnTo>
                  <a:lnTo>
                    <a:pt x="1014907" y="74510"/>
                  </a:lnTo>
                  <a:lnTo>
                    <a:pt x="1034986" y="19538"/>
                  </a:lnTo>
                  <a:lnTo>
                    <a:pt x="1053434" y="0"/>
                  </a:lnTo>
                  <a:lnTo>
                    <a:pt x="1071703" y="4307"/>
                  </a:lnTo>
                  <a:lnTo>
                    <a:pt x="1089867" y="27243"/>
                  </a:lnTo>
                  <a:lnTo>
                    <a:pt x="1107994" y="63588"/>
                  </a:lnTo>
                  <a:lnTo>
                    <a:pt x="1126158" y="108124"/>
                  </a:lnTo>
                  <a:lnTo>
                    <a:pt x="1144427" y="155632"/>
                  </a:lnTo>
                  <a:lnTo>
                    <a:pt x="1162875" y="200894"/>
                  </a:lnTo>
                  <a:lnTo>
                    <a:pt x="1177380" y="237956"/>
                  </a:lnTo>
                  <a:lnTo>
                    <a:pt x="1192003" y="281855"/>
                  </a:lnTo>
                  <a:lnTo>
                    <a:pt x="1206709" y="330594"/>
                  </a:lnTo>
                  <a:lnTo>
                    <a:pt x="1221465" y="382178"/>
                  </a:lnTo>
                  <a:lnTo>
                    <a:pt x="1236238" y="434609"/>
                  </a:lnTo>
                  <a:lnTo>
                    <a:pt x="1250994" y="485892"/>
                  </a:lnTo>
                  <a:lnTo>
                    <a:pt x="1265700" y="534029"/>
                  </a:lnTo>
                  <a:lnTo>
                    <a:pt x="1280323" y="577025"/>
                  </a:lnTo>
                  <a:lnTo>
                    <a:pt x="1294828" y="612882"/>
                  </a:lnTo>
                  <a:lnTo>
                    <a:pt x="1326667" y="668244"/>
                  </a:lnTo>
                  <a:lnTo>
                    <a:pt x="1358757" y="704402"/>
                  </a:lnTo>
                  <a:lnTo>
                    <a:pt x="1390822" y="734201"/>
                  </a:lnTo>
                  <a:lnTo>
                    <a:pt x="1422590" y="770489"/>
                  </a:lnTo>
                  <a:lnTo>
                    <a:pt x="1448738" y="806935"/>
                  </a:lnTo>
                  <a:lnTo>
                    <a:pt x="1475135" y="844613"/>
                  </a:lnTo>
                  <a:lnTo>
                    <a:pt x="1501667" y="884387"/>
                  </a:lnTo>
                  <a:lnTo>
                    <a:pt x="1528217" y="927124"/>
                  </a:lnTo>
                  <a:lnTo>
                    <a:pt x="1554670" y="973689"/>
                  </a:lnTo>
                  <a:lnTo>
                    <a:pt x="1576845" y="1019440"/>
                  </a:lnTo>
                  <a:lnTo>
                    <a:pt x="1599186" y="1072237"/>
                  </a:lnTo>
                  <a:lnTo>
                    <a:pt x="1621520" y="1127312"/>
                  </a:lnTo>
                  <a:lnTo>
                    <a:pt x="1643673" y="1179900"/>
                  </a:lnTo>
                  <a:lnTo>
                    <a:pt x="1665475" y="1225235"/>
                  </a:lnTo>
                  <a:lnTo>
                    <a:pt x="1686750" y="1258550"/>
                  </a:lnTo>
                  <a:lnTo>
                    <a:pt x="1716170" y="1284938"/>
                  </a:lnTo>
                  <a:lnTo>
                    <a:pt x="1746377" y="1295634"/>
                  </a:lnTo>
                  <a:lnTo>
                    <a:pt x="1776583" y="1293662"/>
                  </a:lnTo>
                  <a:lnTo>
                    <a:pt x="1838231" y="1256294"/>
                  </a:lnTo>
                  <a:lnTo>
                    <a:pt x="1871519" y="1217101"/>
                  </a:lnTo>
                  <a:lnTo>
                    <a:pt x="1905069" y="1170692"/>
                  </a:lnTo>
                  <a:lnTo>
                    <a:pt x="1938083" y="1123295"/>
                  </a:lnTo>
                  <a:lnTo>
                    <a:pt x="1963843" y="1082964"/>
                  </a:lnTo>
                  <a:lnTo>
                    <a:pt x="1989291" y="1037902"/>
                  </a:lnTo>
                  <a:lnTo>
                    <a:pt x="2014637" y="992280"/>
                  </a:lnTo>
                  <a:lnTo>
                    <a:pt x="2040085" y="950266"/>
                  </a:lnTo>
                  <a:lnTo>
                    <a:pt x="2065845" y="916031"/>
                  </a:lnTo>
                  <a:lnTo>
                    <a:pt x="2098643" y="877028"/>
                  </a:lnTo>
                  <a:lnTo>
                    <a:pt x="2131822" y="841371"/>
                  </a:lnTo>
                  <a:lnTo>
                    <a:pt x="2165000" y="822502"/>
                  </a:lnTo>
                  <a:lnTo>
                    <a:pt x="2197798" y="833862"/>
                  </a:lnTo>
                  <a:lnTo>
                    <a:pt x="2234515" y="895617"/>
                  </a:lnTo>
                  <a:lnTo>
                    <a:pt x="2252679" y="941974"/>
                  </a:lnTo>
                  <a:lnTo>
                    <a:pt x="2270806" y="994827"/>
                  </a:lnTo>
                  <a:lnTo>
                    <a:pt x="2288970" y="1051308"/>
                  </a:lnTo>
                  <a:lnTo>
                    <a:pt x="2307239" y="1108549"/>
                  </a:lnTo>
                  <a:lnTo>
                    <a:pt x="2325687" y="1163681"/>
                  </a:lnTo>
                  <a:lnTo>
                    <a:pt x="2340171" y="1207506"/>
                  </a:lnTo>
                  <a:lnTo>
                    <a:pt x="2354742" y="1255414"/>
                  </a:lnTo>
                  <a:lnTo>
                    <a:pt x="2369380" y="1305884"/>
                  </a:lnTo>
                  <a:lnTo>
                    <a:pt x="2384068" y="1357391"/>
                  </a:lnTo>
                  <a:lnTo>
                    <a:pt x="2398789" y="1408413"/>
                  </a:lnTo>
                  <a:lnTo>
                    <a:pt x="2413524" y="1457428"/>
                  </a:lnTo>
                  <a:lnTo>
                    <a:pt x="2428256" y="1502911"/>
                  </a:lnTo>
                  <a:lnTo>
                    <a:pt x="2442967" y="1543341"/>
                  </a:lnTo>
                  <a:lnTo>
                    <a:pt x="2489690" y="1625545"/>
                  </a:lnTo>
                  <a:lnTo>
                    <a:pt x="2523918" y="1654917"/>
                  </a:lnTo>
                  <a:lnTo>
                    <a:pt x="2558028" y="1677241"/>
                  </a:lnTo>
                  <a:lnTo>
                    <a:pt x="2589720" y="1704447"/>
                  </a:lnTo>
                  <a:lnTo>
                    <a:pt x="2621863" y="1743260"/>
                  </a:lnTo>
                  <a:lnTo>
                    <a:pt x="2653601" y="1785108"/>
                  </a:lnTo>
                  <a:lnTo>
                    <a:pt x="2685339" y="1828409"/>
                  </a:lnTo>
                  <a:lnTo>
                    <a:pt x="2717482" y="1871579"/>
                  </a:lnTo>
                  <a:lnTo>
                    <a:pt x="2750300" y="1917623"/>
                  </a:lnTo>
                  <a:lnTo>
                    <a:pt x="2783522" y="1966178"/>
                  </a:lnTo>
                  <a:lnTo>
                    <a:pt x="2816744" y="2010900"/>
                  </a:lnTo>
                  <a:lnTo>
                    <a:pt x="2849562" y="2045442"/>
                  </a:lnTo>
                  <a:lnTo>
                    <a:pt x="2881705" y="2063877"/>
                  </a:lnTo>
                  <a:lnTo>
                    <a:pt x="2913443" y="2070906"/>
                  </a:lnTo>
                  <a:lnTo>
                    <a:pt x="2945181" y="2076410"/>
                  </a:lnTo>
                  <a:lnTo>
                    <a:pt x="2977324" y="2090273"/>
                  </a:lnTo>
                  <a:lnTo>
                    <a:pt x="3010034" y="2117985"/>
                  </a:lnTo>
                  <a:lnTo>
                    <a:pt x="3043078" y="2153281"/>
                  </a:lnTo>
                  <a:lnTo>
                    <a:pt x="3076265" y="2188696"/>
                  </a:lnTo>
                  <a:lnTo>
                    <a:pt x="3109404" y="2216765"/>
                  </a:lnTo>
                  <a:lnTo>
                    <a:pt x="3142577" y="2236722"/>
                  </a:lnTo>
                  <a:lnTo>
                    <a:pt x="3208970" y="2262110"/>
                  </a:lnTo>
                  <a:lnTo>
                    <a:pt x="3241357" y="2265279"/>
                  </a:lnTo>
                  <a:lnTo>
                    <a:pt x="3272684" y="2256296"/>
                  </a:lnTo>
                  <a:lnTo>
                    <a:pt x="3303190" y="2237419"/>
                  </a:lnTo>
                  <a:lnTo>
                    <a:pt x="3333672" y="2219327"/>
                  </a:lnTo>
                  <a:lnTo>
                    <a:pt x="3397424" y="2221593"/>
                  </a:lnTo>
                  <a:lnTo>
                    <a:pt x="3464083" y="2263190"/>
                  </a:lnTo>
                  <a:lnTo>
                    <a:pt x="3497008" y="2286869"/>
                  </a:lnTo>
                  <a:lnTo>
                    <a:pt x="3529151" y="2313345"/>
                  </a:lnTo>
                  <a:lnTo>
                    <a:pt x="3560889" y="2343892"/>
                  </a:lnTo>
                  <a:lnTo>
                    <a:pt x="3592627" y="2372058"/>
                  </a:lnTo>
                  <a:lnTo>
                    <a:pt x="3624770" y="2391390"/>
                  </a:lnTo>
                  <a:lnTo>
                    <a:pt x="3657588" y="2398651"/>
                  </a:lnTo>
                  <a:lnTo>
                    <a:pt x="3690810" y="2397851"/>
                  </a:lnTo>
                  <a:lnTo>
                    <a:pt x="3724032" y="2393123"/>
                  </a:lnTo>
                  <a:lnTo>
                    <a:pt x="3756850" y="2388596"/>
                  </a:lnTo>
                  <a:lnTo>
                    <a:pt x="3788993" y="2389594"/>
                  </a:lnTo>
                  <a:lnTo>
                    <a:pt x="3820731" y="2392581"/>
                  </a:lnTo>
                  <a:lnTo>
                    <a:pt x="3852469" y="2388114"/>
                  </a:lnTo>
                  <a:lnTo>
                    <a:pt x="3884612" y="2366752"/>
                  </a:lnTo>
                  <a:lnTo>
                    <a:pt x="3928305" y="2298751"/>
                  </a:lnTo>
                  <a:lnTo>
                    <a:pt x="3950350" y="2253357"/>
                  </a:lnTo>
                  <a:lnTo>
                    <a:pt x="3972449" y="2206281"/>
                  </a:lnTo>
                  <a:lnTo>
                    <a:pt x="3994540" y="2161956"/>
                  </a:lnTo>
                  <a:lnTo>
                    <a:pt x="4016565" y="2124817"/>
                  </a:lnTo>
                  <a:lnTo>
                    <a:pt x="4049704" y="2081099"/>
                  </a:lnTo>
                  <a:lnTo>
                    <a:pt x="4082891" y="2044442"/>
                  </a:lnTo>
                  <a:lnTo>
                    <a:pt x="4115935" y="2012285"/>
                  </a:lnTo>
                  <a:lnTo>
                    <a:pt x="4148645" y="1982069"/>
                  </a:lnTo>
                  <a:lnTo>
                    <a:pt x="4180788" y="1955796"/>
                  </a:lnTo>
                  <a:lnTo>
                    <a:pt x="4212526" y="1934000"/>
                  </a:lnTo>
                  <a:lnTo>
                    <a:pt x="4244264" y="1911632"/>
                  </a:lnTo>
                  <a:lnTo>
                    <a:pt x="4276407" y="1883644"/>
                  </a:lnTo>
                  <a:lnTo>
                    <a:pt x="4309225" y="1847535"/>
                  </a:lnTo>
                  <a:lnTo>
                    <a:pt x="4342447" y="1806317"/>
                  </a:lnTo>
                  <a:lnTo>
                    <a:pt x="4375669" y="1763504"/>
                  </a:lnTo>
                  <a:lnTo>
                    <a:pt x="4408487" y="1722608"/>
                  </a:lnTo>
                  <a:lnTo>
                    <a:pt x="4440630" y="1682968"/>
                  </a:lnTo>
                  <a:lnTo>
                    <a:pt x="4472368" y="1643233"/>
                  </a:lnTo>
                  <a:lnTo>
                    <a:pt x="4504106" y="1605879"/>
                  </a:lnTo>
                  <a:lnTo>
                    <a:pt x="4536249" y="1573383"/>
                  </a:lnTo>
                  <a:lnTo>
                    <a:pt x="4568959" y="1544467"/>
                  </a:lnTo>
                  <a:lnTo>
                    <a:pt x="4602003" y="1518456"/>
                  </a:lnTo>
                  <a:lnTo>
                    <a:pt x="4635190" y="1498731"/>
                  </a:lnTo>
                  <a:lnTo>
                    <a:pt x="4668329" y="1488674"/>
                  </a:lnTo>
                  <a:lnTo>
                    <a:pt x="4701611" y="1494483"/>
                  </a:lnTo>
                  <a:lnTo>
                    <a:pt x="4735131" y="1512566"/>
                  </a:lnTo>
                  <a:lnTo>
                    <a:pt x="4768270" y="1531626"/>
                  </a:lnTo>
                  <a:lnTo>
                    <a:pt x="4800409" y="1540363"/>
                  </a:lnTo>
                  <a:lnTo>
                    <a:pt x="4830776" y="1534702"/>
                  </a:lnTo>
                  <a:lnTo>
                    <a:pt x="4859988" y="1521075"/>
                  </a:lnTo>
                  <a:lnTo>
                    <a:pt x="4889224" y="1503662"/>
                  </a:lnTo>
                  <a:lnTo>
                    <a:pt x="4919662" y="1486642"/>
                  </a:lnTo>
                  <a:lnTo>
                    <a:pt x="4951817" y="1469301"/>
                  </a:lnTo>
                  <a:lnTo>
                    <a:pt x="4985067" y="1450019"/>
                  </a:lnTo>
                  <a:lnTo>
                    <a:pt x="5018603" y="1431618"/>
                  </a:lnTo>
                  <a:lnTo>
                    <a:pt x="5083778" y="1406624"/>
                  </a:lnTo>
                  <a:lnTo>
                    <a:pt x="5147341" y="1394274"/>
                  </a:lnTo>
                  <a:lnTo>
                    <a:pt x="5212302" y="1389952"/>
                  </a:lnTo>
                  <a:lnTo>
                    <a:pt x="5245481" y="1390567"/>
                  </a:lnTo>
                  <a:lnTo>
                    <a:pt x="5278659" y="1393658"/>
                  </a:lnTo>
                  <a:lnTo>
                    <a:pt x="5311457" y="1399774"/>
                  </a:lnTo>
                  <a:lnTo>
                    <a:pt x="5343600" y="1412272"/>
                  </a:lnTo>
                  <a:lnTo>
                    <a:pt x="5375338" y="1429746"/>
                  </a:lnTo>
                  <a:lnTo>
                    <a:pt x="5407076" y="1445887"/>
                  </a:lnTo>
                  <a:lnTo>
                    <a:pt x="5439219" y="1454384"/>
                  </a:lnTo>
                  <a:lnTo>
                    <a:pt x="5471947" y="1451191"/>
                  </a:lnTo>
                  <a:lnTo>
                    <a:pt x="5505021" y="1440462"/>
                  </a:lnTo>
                  <a:lnTo>
                    <a:pt x="5538214" y="1428185"/>
                  </a:lnTo>
                  <a:lnTo>
                    <a:pt x="5571299" y="1420348"/>
                  </a:lnTo>
                  <a:lnTo>
                    <a:pt x="5604438" y="1416905"/>
                  </a:lnTo>
                  <a:lnTo>
                    <a:pt x="5637625" y="1415284"/>
                  </a:lnTo>
                  <a:lnTo>
                    <a:pt x="5670669" y="1417401"/>
                  </a:lnTo>
                  <a:lnTo>
                    <a:pt x="5703379" y="1425174"/>
                  </a:lnTo>
                  <a:lnTo>
                    <a:pt x="5735522" y="1440708"/>
                  </a:lnTo>
                  <a:lnTo>
                    <a:pt x="5767260" y="1462385"/>
                  </a:lnTo>
                  <a:lnTo>
                    <a:pt x="5798998" y="1486825"/>
                  </a:lnTo>
                  <a:lnTo>
                    <a:pt x="5831141" y="1510645"/>
                  </a:lnTo>
                  <a:lnTo>
                    <a:pt x="5863959" y="1541740"/>
                  </a:lnTo>
                  <a:lnTo>
                    <a:pt x="5897181" y="1578908"/>
                  </a:lnTo>
                  <a:lnTo>
                    <a:pt x="5930403" y="1605407"/>
                  </a:lnTo>
                  <a:lnTo>
                    <a:pt x="5984759" y="1582077"/>
                  </a:lnTo>
                  <a:lnTo>
                    <a:pt x="6006109" y="1545100"/>
                  </a:lnTo>
                  <a:lnTo>
                    <a:pt x="6027340" y="1498421"/>
                  </a:lnTo>
                  <a:lnTo>
                    <a:pt x="6048518" y="1446896"/>
                  </a:lnTo>
                  <a:lnTo>
                    <a:pt x="6069710" y="1395377"/>
                  </a:lnTo>
                  <a:lnTo>
                    <a:pt x="6090983" y="134872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1691" y="1320495"/>
            <a:ext cx="8583295" cy="2740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Ticari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kredi faiz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oranı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%21,4,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mevduat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faiz oranı %16,4 seviyesi ile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yüzde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36,08</a:t>
            </a:r>
            <a:r>
              <a:rPr sz="1800" spc="16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olan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enflasyon oranının</a:t>
            </a:r>
            <a:r>
              <a:rPr sz="1800" spc="-1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altında</a:t>
            </a:r>
            <a:endParaRPr sz="1800">
              <a:latin typeface="Tahoma"/>
              <a:cs typeface="Tahoma"/>
            </a:endParaRPr>
          </a:p>
          <a:p>
            <a:pPr marL="3094355" marR="908685" indent="-2056130">
              <a:lnSpc>
                <a:spcPct val="100000"/>
              </a:lnSpc>
              <a:spcBef>
                <a:spcPts val="900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Ticari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kredi ve mevduat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faizi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(TL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üzerinden açılan, akım veri), </a:t>
            </a:r>
            <a:r>
              <a:rPr sz="1600" b="1" spc="5" dirty="0">
                <a:solidFill>
                  <a:srgbClr val="FFFFFF"/>
                </a:solidFill>
                <a:latin typeface="Tahoma"/>
                <a:cs typeface="Tahoma"/>
              </a:rPr>
              <a:t>%, 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Aralık</a:t>
            </a:r>
            <a:r>
              <a:rPr sz="1600" b="1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  <a:p>
            <a:pPr marL="168275">
              <a:lnSpc>
                <a:spcPct val="100000"/>
              </a:lnSpc>
              <a:spcBef>
                <a:spcPts val="550"/>
              </a:spcBef>
            </a:pPr>
            <a:r>
              <a:rPr sz="1400" dirty="0">
                <a:latin typeface="Tahoma"/>
                <a:cs typeface="Tahoma"/>
              </a:rPr>
              <a:t>40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ahoma"/>
              <a:cs typeface="Tahoma"/>
            </a:endParaRPr>
          </a:p>
          <a:p>
            <a:pPr marL="168275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35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ahoma"/>
              <a:cs typeface="Tahoma"/>
            </a:endParaRPr>
          </a:p>
          <a:p>
            <a:pPr marL="168275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30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ahoma"/>
              <a:cs typeface="Tahoma"/>
            </a:endParaRPr>
          </a:p>
          <a:p>
            <a:pPr marL="16827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Tahoma"/>
                <a:cs typeface="Tahoma"/>
              </a:rPr>
              <a:t>25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7443" y="5100320"/>
            <a:ext cx="220979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ahoma"/>
              <a:cs typeface="Tahoma"/>
            </a:endParaRPr>
          </a:p>
          <a:p>
            <a:pPr marL="109855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7443" y="4673853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15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7443" y="4247515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0034" y="5759906"/>
            <a:ext cx="2977738" cy="664262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R="5715" algn="r">
              <a:lnSpc>
                <a:spcPct val="100000"/>
              </a:lnSpc>
              <a:spcBef>
                <a:spcPts val="1330"/>
              </a:spcBef>
            </a:pPr>
            <a:r>
              <a:rPr sz="1400" spc="-5" dirty="0">
                <a:latin typeface="Tahoma"/>
                <a:cs typeface="Tahoma"/>
              </a:rPr>
              <a:t>Ni</a:t>
            </a:r>
            <a:r>
              <a:rPr sz="140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130175" marR="5080" indent="-118110" algn="r">
              <a:lnSpc>
                <a:spcPts val="3080"/>
              </a:lnSpc>
              <a:spcBef>
                <a:spcPts val="320"/>
              </a:spcBef>
            </a:pPr>
            <a:r>
              <a:rPr sz="1400" dirty="0">
                <a:latin typeface="Tahoma"/>
                <a:cs typeface="Tahoma"/>
              </a:rPr>
              <a:t>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E</a:t>
            </a:r>
            <a:r>
              <a:rPr sz="1400" spc="-5" dirty="0">
                <a:latin typeface="Tahoma"/>
                <a:cs typeface="Tahoma"/>
              </a:rPr>
              <a:t>k</a:t>
            </a:r>
            <a:r>
              <a:rPr sz="1400" dirty="0">
                <a:latin typeface="Tahoma"/>
                <a:cs typeface="Tahoma"/>
              </a:rPr>
              <a:t>i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R="5080" algn="r">
              <a:lnSpc>
                <a:spcPct val="100000"/>
              </a:lnSpc>
              <a:spcBef>
                <a:spcPts val="1070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</a:t>
            </a:r>
          </a:p>
          <a:p>
            <a:pPr marL="12700" marR="5080" indent="107314" algn="r">
              <a:lnSpc>
                <a:spcPts val="3050"/>
              </a:lnSpc>
              <a:spcBef>
                <a:spcPts val="305"/>
              </a:spcBef>
            </a:pPr>
            <a:r>
              <a:rPr sz="1400" spc="-5" dirty="0">
                <a:latin typeface="Tahoma"/>
                <a:cs typeface="Tahoma"/>
              </a:rPr>
              <a:t>Ni</a:t>
            </a:r>
            <a:r>
              <a:rPr sz="140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</a:t>
            </a:r>
            <a:r>
              <a:rPr sz="1400" spc="-1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</a:t>
            </a:r>
          </a:p>
          <a:p>
            <a:pPr marR="5080" algn="r">
              <a:lnSpc>
                <a:spcPct val="100000"/>
              </a:lnSpc>
              <a:spcBef>
                <a:spcPts val="1075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k</a:t>
            </a:r>
            <a:r>
              <a:rPr sz="1400" dirty="0">
                <a:latin typeface="Tahoma"/>
                <a:cs typeface="Tahoma"/>
              </a:rPr>
              <a:t>i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740570" y="5759906"/>
            <a:ext cx="3365280" cy="822358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</a:t>
            </a:r>
          </a:p>
          <a:p>
            <a:pPr marL="12700" marR="5080" indent="107314" algn="r">
              <a:lnSpc>
                <a:spcPct val="181500"/>
              </a:lnSpc>
            </a:pPr>
            <a:r>
              <a:rPr sz="1400" spc="-5" dirty="0">
                <a:latin typeface="Tahoma"/>
                <a:cs typeface="Tahoma"/>
              </a:rPr>
              <a:t>Ni</a:t>
            </a:r>
            <a:r>
              <a:rPr sz="140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</a:t>
            </a:r>
          </a:p>
          <a:p>
            <a:pPr marL="12700" marR="5080" indent="117475" algn="r">
              <a:lnSpc>
                <a:spcPct val="182500"/>
              </a:lnSpc>
              <a:spcBef>
                <a:spcPts val="20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k</a:t>
            </a:r>
            <a:r>
              <a:rPr sz="1400" dirty="0">
                <a:latin typeface="Tahoma"/>
                <a:cs typeface="Tahoma"/>
              </a:rPr>
              <a:t>i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-5" dirty="0">
                <a:latin typeface="Tahoma"/>
                <a:cs typeface="Tahoma"/>
              </a:rPr>
              <a:t>Ni</a:t>
            </a:r>
            <a:r>
              <a:rPr sz="140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E</a:t>
            </a:r>
            <a:r>
              <a:rPr sz="1400" spc="-5" dirty="0">
                <a:latin typeface="Tahoma"/>
                <a:cs typeface="Tahoma"/>
              </a:rPr>
              <a:t>k</a:t>
            </a:r>
            <a:r>
              <a:rPr sz="1400" dirty="0">
                <a:latin typeface="Tahoma"/>
                <a:cs typeface="Tahoma"/>
              </a:rPr>
              <a:t>i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22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973316" y="4563236"/>
            <a:ext cx="16897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Mevduat </a:t>
            </a:r>
            <a:r>
              <a:rPr sz="1400" b="1" spc="5" dirty="0">
                <a:solidFill>
                  <a:srgbClr val="001F5F"/>
                </a:solidFill>
                <a:latin typeface="Tahoma"/>
                <a:cs typeface="Tahoma"/>
              </a:rPr>
              <a:t>faiz</a:t>
            </a:r>
            <a:r>
              <a:rPr sz="1400" b="1" spc="-5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ahoma"/>
                <a:cs typeface="Tahoma"/>
              </a:rPr>
              <a:t>oranı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73316" y="4136263"/>
            <a:ext cx="2032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A30000"/>
                </a:solidFill>
                <a:latin typeface="Tahoma"/>
                <a:cs typeface="Tahoma"/>
              </a:rPr>
              <a:t>Ticari kredi </a:t>
            </a:r>
            <a:r>
              <a:rPr sz="1400" b="1" spc="5" dirty="0">
                <a:solidFill>
                  <a:srgbClr val="A30000"/>
                </a:solidFill>
                <a:latin typeface="Tahoma"/>
                <a:cs typeface="Tahoma"/>
              </a:rPr>
              <a:t>faiz</a:t>
            </a:r>
            <a:r>
              <a:rPr sz="1400" b="1" spc="-65" dirty="0">
                <a:solidFill>
                  <a:srgbClr val="A30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A30000"/>
                </a:solidFill>
                <a:latin typeface="Tahoma"/>
                <a:cs typeface="Tahoma"/>
              </a:rPr>
              <a:t>oranı*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673" y="825195"/>
            <a:ext cx="7066915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Tüketici kredisi </a:t>
            </a:r>
            <a:r>
              <a:rPr spc="5" dirty="0"/>
              <a:t>faiz </a:t>
            </a:r>
            <a:r>
              <a:rPr spc="-5" dirty="0"/>
              <a:t>oranları </a:t>
            </a:r>
            <a:r>
              <a:rPr dirty="0"/>
              <a:t>%24 </a:t>
            </a:r>
            <a:r>
              <a:rPr spc="-5" dirty="0"/>
              <a:t>seviyesine </a:t>
            </a:r>
            <a:r>
              <a:rPr dirty="0"/>
              <a:t>yükseldi  </a:t>
            </a:r>
            <a:r>
              <a:rPr sz="1800" b="0" spc="-5" dirty="0">
                <a:latin typeface="Tahoma"/>
                <a:cs typeface="Tahoma"/>
              </a:rPr>
              <a:t>Aralık </a:t>
            </a:r>
            <a:r>
              <a:rPr sz="1800" b="0" dirty="0">
                <a:latin typeface="Tahoma"/>
                <a:cs typeface="Tahoma"/>
              </a:rPr>
              <a:t>ayında </a:t>
            </a:r>
            <a:r>
              <a:rPr sz="1800" b="0" spc="-5" dirty="0">
                <a:latin typeface="Tahoma"/>
                <a:cs typeface="Tahoma"/>
              </a:rPr>
              <a:t>faiz oranı taşıt kredilerinde 3,4 </a:t>
            </a:r>
            <a:r>
              <a:rPr sz="1800" b="0" dirty="0">
                <a:latin typeface="Tahoma"/>
                <a:cs typeface="Tahoma"/>
              </a:rPr>
              <a:t>puan, </a:t>
            </a:r>
            <a:r>
              <a:rPr sz="1800" b="0" spc="-5" dirty="0">
                <a:latin typeface="Tahoma"/>
                <a:cs typeface="Tahoma"/>
              </a:rPr>
              <a:t>ihtiyaç kredilerinde  3,1 </a:t>
            </a:r>
            <a:r>
              <a:rPr sz="1800" b="0" dirty="0">
                <a:latin typeface="Tahoma"/>
                <a:cs typeface="Tahoma"/>
              </a:rPr>
              <a:t>puan, </a:t>
            </a:r>
            <a:r>
              <a:rPr sz="1800" b="0" spc="-5" dirty="0">
                <a:latin typeface="Tahoma"/>
                <a:cs typeface="Tahoma"/>
              </a:rPr>
              <a:t>konut kredilerinde 0,2 </a:t>
            </a:r>
            <a:r>
              <a:rPr sz="1800" b="0" dirty="0">
                <a:latin typeface="Tahoma"/>
                <a:cs typeface="Tahoma"/>
              </a:rPr>
              <a:t>puan</a:t>
            </a:r>
            <a:r>
              <a:rPr sz="1800" b="0" spc="50" dirty="0">
                <a:latin typeface="Tahoma"/>
                <a:cs typeface="Tahoma"/>
              </a:rPr>
              <a:t> </a:t>
            </a:r>
            <a:r>
              <a:rPr sz="1800" b="0" dirty="0">
                <a:latin typeface="Tahoma"/>
                <a:cs typeface="Tahoma"/>
              </a:rPr>
              <a:t>arttı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79092"/>
            <a:ext cx="9139555" cy="585470"/>
          </a:xfrm>
          <a:custGeom>
            <a:avLst/>
            <a:gdLst/>
            <a:ahLst/>
            <a:cxnLst/>
            <a:rect l="l" t="t" r="r" b="b"/>
            <a:pathLst>
              <a:path w="9139555" h="585469">
                <a:moveTo>
                  <a:pt x="9139428" y="0"/>
                </a:moveTo>
                <a:lnTo>
                  <a:pt x="0" y="0"/>
                </a:lnTo>
                <a:lnTo>
                  <a:pt x="0" y="585215"/>
                </a:lnTo>
                <a:lnTo>
                  <a:pt x="9139428" y="58521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77416" y="1912747"/>
            <a:ext cx="57943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38935" marR="5080" indent="-162687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Tüketici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kredi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faizleri,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TL üzerinden açılan, akım veri,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%, 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Aralık</a:t>
            </a:r>
            <a:r>
              <a:rPr sz="16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07" y="6586219"/>
            <a:ext cx="2712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TCMB,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4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görselleştirmeleri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5987" y="2627376"/>
            <a:ext cx="8004175" cy="3020060"/>
            <a:chOff x="665987" y="2627376"/>
            <a:chExt cx="8004175" cy="3020060"/>
          </a:xfrm>
        </p:grpSpPr>
        <p:sp>
          <p:nvSpPr>
            <p:cNvPr id="8" name="object 8"/>
            <p:cNvSpPr/>
            <p:nvPr/>
          </p:nvSpPr>
          <p:spPr>
            <a:xfrm>
              <a:off x="665987" y="2631948"/>
              <a:ext cx="7999730" cy="3015615"/>
            </a:xfrm>
            <a:custGeom>
              <a:avLst/>
              <a:gdLst/>
              <a:ahLst/>
              <a:cxnLst/>
              <a:rect l="l" t="t" r="r" b="b"/>
              <a:pathLst>
                <a:path w="7999730" h="3015615">
                  <a:moveTo>
                    <a:pt x="711708" y="2956560"/>
                  </a:moveTo>
                  <a:lnTo>
                    <a:pt x="711708" y="3015297"/>
                  </a:lnTo>
                </a:path>
                <a:path w="7999730" h="3015615">
                  <a:moveTo>
                    <a:pt x="4354068" y="2956560"/>
                  </a:moveTo>
                  <a:lnTo>
                    <a:pt x="4354068" y="3015297"/>
                  </a:lnTo>
                </a:path>
                <a:path w="7999730" h="3015615">
                  <a:moveTo>
                    <a:pt x="7668767" y="2956560"/>
                  </a:moveTo>
                  <a:lnTo>
                    <a:pt x="7668767" y="3015297"/>
                  </a:lnTo>
                </a:path>
                <a:path w="7999730" h="3015615">
                  <a:moveTo>
                    <a:pt x="2365248" y="2956560"/>
                  </a:moveTo>
                  <a:lnTo>
                    <a:pt x="2365248" y="3015297"/>
                  </a:lnTo>
                </a:path>
                <a:path w="7999730" h="3015615">
                  <a:moveTo>
                    <a:pt x="2694432" y="2956560"/>
                  </a:moveTo>
                  <a:lnTo>
                    <a:pt x="2694432" y="3015297"/>
                  </a:lnTo>
                </a:path>
                <a:path w="7999730" h="3015615">
                  <a:moveTo>
                    <a:pt x="3026664" y="2956560"/>
                  </a:moveTo>
                  <a:lnTo>
                    <a:pt x="3026664" y="3015297"/>
                  </a:lnTo>
                </a:path>
                <a:path w="7999730" h="3015615">
                  <a:moveTo>
                    <a:pt x="59436" y="2956560"/>
                  </a:moveTo>
                  <a:lnTo>
                    <a:pt x="59436" y="3015297"/>
                  </a:lnTo>
                </a:path>
                <a:path w="7999730" h="3015615">
                  <a:moveTo>
                    <a:pt x="59436" y="2956560"/>
                  </a:moveTo>
                  <a:lnTo>
                    <a:pt x="59436" y="0"/>
                  </a:lnTo>
                </a:path>
                <a:path w="7999730" h="3015615">
                  <a:moveTo>
                    <a:pt x="0" y="2956560"/>
                  </a:moveTo>
                  <a:lnTo>
                    <a:pt x="59436" y="2956560"/>
                  </a:lnTo>
                </a:path>
                <a:path w="7999730" h="3015615">
                  <a:moveTo>
                    <a:pt x="0" y="2217420"/>
                  </a:moveTo>
                  <a:lnTo>
                    <a:pt x="59436" y="2217420"/>
                  </a:lnTo>
                </a:path>
                <a:path w="7999730" h="3015615">
                  <a:moveTo>
                    <a:pt x="0" y="1478279"/>
                  </a:moveTo>
                  <a:lnTo>
                    <a:pt x="59436" y="1478279"/>
                  </a:lnTo>
                </a:path>
                <a:path w="7999730" h="3015615">
                  <a:moveTo>
                    <a:pt x="0" y="739139"/>
                  </a:moveTo>
                  <a:lnTo>
                    <a:pt x="59436" y="739139"/>
                  </a:lnTo>
                </a:path>
                <a:path w="7999730" h="3015615">
                  <a:moveTo>
                    <a:pt x="0" y="0"/>
                  </a:moveTo>
                  <a:lnTo>
                    <a:pt x="59436" y="0"/>
                  </a:lnTo>
                </a:path>
                <a:path w="7999730" h="3015615">
                  <a:moveTo>
                    <a:pt x="379475" y="2956560"/>
                  </a:moveTo>
                  <a:lnTo>
                    <a:pt x="379475" y="3015297"/>
                  </a:lnTo>
                </a:path>
                <a:path w="7999730" h="3015615">
                  <a:moveTo>
                    <a:pt x="3364991" y="2956560"/>
                  </a:moveTo>
                  <a:lnTo>
                    <a:pt x="3364991" y="3015297"/>
                  </a:lnTo>
                </a:path>
                <a:path w="7999730" h="3015615">
                  <a:moveTo>
                    <a:pt x="1043939" y="2956560"/>
                  </a:moveTo>
                  <a:lnTo>
                    <a:pt x="1043939" y="3015297"/>
                  </a:lnTo>
                </a:path>
                <a:path w="7999730" h="3015615">
                  <a:moveTo>
                    <a:pt x="5686044" y="2956560"/>
                  </a:moveTo>
                  <a:lnTo>
                    <a:pt x="5686044" y="3015297"/>
                  </a:lnTo>
                </a:path>
                <a:path w="7999730" h="3015615">
                  <a:moveTo>
                    <a:pt x="3694176" y="2956560"/>
                  </a:moveTo>
                  <a:lnTo>
                    <a:pt x="3694176" y="3015297"/>
                  </a:lnTo>
                </a:path>
                <a:path w="7999730" h="3015615">
                  <a:moveTo>
                    <a:pt x="5015484" y="2956560"/>
                  </a:moveTo>
                  <a:lnTo>
                    <a:pt x="5015484" y="3015297"/>
                  </a:lnTo>
                </a:path>
                <a:path w="7999730" h="3015615">
                  <a:moveTo>
                    <a:pt x="6669023" y="2956560"/>
                  </a:moveTo>
                  <a:lnTo>
                    <a:pt x="6669023" y="3015297"/>
                  </a:lnTo>
                </a:path>
                <a:path w="7999730" h="3015615">
                  <a:moveTo>
                    <a:pt x="6015228" y="2956560"/>
                  </a:moveTo>
                  <a:lnTo>
                    <a:pt x="6015228" y="3015297"/>
                  </a:lnTo>
                </a:path>
                <a:path w="7999730" h="3015615">
                  <a:moveTo>
                    <a:pt x="5353812" y="2956560"/>
                  </a:moveTo>
                  <a:lnTo>
                    <a:pt x="5353812" y="3015297"/>
                  </a:lnTo>
                </a:path>
                <a:path w="7999730" h="3015615">
                  <a:moveTo>
                    <a:pt x="7336536" y="2956560"/>
                  </a:moveTo>
                  <a:lnTo>
                    <a:pt x="7336536" y="3015297"/>
                  </a:lnTo>
                </a:path>
                <a:path w="7999730" h="3015615">
                  <a:moveTo>
                    <a:pt x="1380744" y="2956560"/>
                  </a:moveTo>
                  <a:lnTo>
                    <a:pt x="1380744" y="3015297"/>
                  </a:lnTo>
                </a:path>
                <a:path w="7999730" h="3015615">
                  <a:moveTo>
                    <a:pt x="4684776" y="2956560"/>
                  </a:moveTo>
                  <a:lnTo>
                    <a:pt x="4684776" y="3015297"/>
                  </a:lnTo>
                </a:path>
                <a:path w="7999730" h="3015615">
                  <a:moveTo>
                    <a:pt x="4026408" y="2956560"/>
                  </a:moveTo>
                  <a:lnTo>
                    <a:pt x="4026408" y="3015297"/>
                  </a:lnTo>
                </a:path>
                <a:path w="7999730" h="3015615">
                  <a:moveTo>
                    <a:pt x="1711452" y="2956560"/>
                  </a:moveTo>
                  <a:lnTo>
                    <a:pt x="1711452" y="3015297"/>
                  </a:lnTo>
                </a:path>
                <a:path w="7999730" h="3015615">
                  <a:moveTo>
                    <a:pt x="6336792" y="2956560"/>
                  </a:moveTo>
                  <a:lnTo>
                    <a:pt x="6336792" y="3015297"/>
                  </a:lnTo>
                </a:path>
                <a:path w="7999730" h="3015615">
                  <a:moveTo>
                    <a:pt x="6999732" y="2956560"/>
                  </a:moveTo>
                  <a:lnTo>
                    <a:pt x="6999732" y="3015297"/>
                  </a:lnTo>
                </a:path>
                <a:path w="7999730" h="3015615">
                  <a:moveTo>
                    <a:pt x="7999476" y="2956560"/>
                  </a:moveTo>
                  <a:lnTo>
                    <a:pt x="7999476" y="3015297"/>
                  </a:lnTo>
                </a:path>
                <a:path w="7999730" h="3015615">
                  <a:moveTo>
                    <a:pt x="2043684" y="2956560"/>
                  </a:moveTo>
                  <a:lnTo>
                    <a:pt x="2043684" y="3015297"/>
                  </a:lnTo>
                </a:path>
                <a:path w="7999730" h="3015615">
                  <a:moveTo>
                    <a:pt x="59436" y="2956560"/>
                  </a:moveTo>
                  <a:lnTo>
                    <a:pt x="7999476" y="29565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5487" y="2803398"/>
              <a:ext cx="7772400" cy="1995170"/>
            </a:xfrm>
            <a:custGeom>
              <a:avLst/>
              <a:gdLst/>
              <a:ahLst/>
              <a:cxnLst/>
              <a:rect l="l" t="t" r="r" b="b"/>
              <a:pathLst>
                <a:path w="7772400" h="1995170">
                  <a:moveTo>
                    <a:pt x="0" y="1409700"/>
                  </a:moveTo>
                  <a:lnTo>
                    <a:pt x="42501" y="1402949"/>
                  </a:lnTo>
                  <a:lnTo>
                    <a:pt x="85259" y="1395507"/>
                  </a:lnTo>
                  <a:lnTo>
                    <a:pt x="127510" y="1389447"/>
                  </a:lnTo>
                  <a:lnTo>
                    <a:pt x="168490" y="1386839"/>
                  </a:lnTo>
                  <a:lnTo>
                    <a:pt x="207298" y="1389757"/>
                  </a:lnTo>
                  <a:lnTo>
                    <a:pt x="244578" y="1396650"/>
                  </a:lnTo>
                  <a:lnTo>
                    <a:pt x="281860" y="1403877"/>
                  </a:lnTo>
                  <a:lnTo>
                    <a:pt x="320675" y="1407795"/>
                  </a:lnTo>
                  <a:lnTo>
                    <a:pt x="361776" y="1406257"/>
                  </a:lnTo>
                  <a:lnTo>
                    <a:pt x="404237" y="1401683"/>
                  </a:lnTo>
                  <a:lnTo>
                    <a:pt x="447037" y="1396990"/>
                  </a:lnTo>
                  <a:lnTo>
                    <a:pt x="489153" y="1395095"/>
                  </a:lnTo>
                  <a:lnTo>
                    <a:pt x="530173" y="1398718"/>
                  </a:lnTo>
                  <a:lnTo>
                    <a:pt x="570685" y="1405604"/>
                  </a:lnTo>
                  <a:lnTo>
                    <a:pt x="611195" y="1411489"/>
                  </a:lnTo>
                  <a:lnTo>
                    <a:pt x="652208" y="1412113"/>
                  </a:lnTo>
                  <a:lnTo>
                    <a:pt x="694078" y="1410527"/>
                  </a:lnTo>
                  <a:lnTo>
                    <a:pt x="736473" y="1407620"/>
                  </a:lnTo>
                  <a:lnTo>
                    <a:pt x="778867" y="1395878"/>
                  </a:lnTo>
                  <a:lnTo>
                    <a:pt x="820737" y="1367789"/>
                  </a:lnTo>
                  <a:lnTo>
                    <a:pt x="848153" y="1337748"/>
                  </a:lnTo>
                  <a:lnTo>
                    <a:pt x="875262" y="1300136"/>
                  </a:lnTo>
                  <a:lnTo>
                    <a:pt x="902223" y="1256379"/>
                  </a:lnTo>
                  <a:lnTo>
                    <a:pt x="929195" y="1207901"/>
                  </a:lnTo>
                  <a:lnTo>
                    <a:pt x="956336" y="1156129"/>
                  </a:lnTo>
                  <a:lnTo>
                    <a:pt x="983805" y="1102487"/>
                  </a:lnTo>
                  <a:lnTo>
                    <a:pt x="1004600" y="1060893"/>
                  </a:lnTo>
                  <a:lnTo>
                    <a:pt x="1025530" y="1017319"/>
                  </a:lnTo>
                  <a:lnTo>
                    <a:pt x="1046565" y="971843"/>
                  </a:lnTo>
                  <a:lnTo>
                    <a:pt x="1067673" y="924544"/>
                  </a:lnTo>
                  <a:lnTo>
                    <a:pt x="1088822" y="875500"/>
                  </a:lnTo>
                  <a:lnTo>
                    <a:pt x="1109981" y="824791"/>
                  </a:lnTo>
                  <a:lnTo>
                    <a:pt x="1131120" y="772496"/>
                  </a:lnTo>
                  <a:lnTo>
                    <a:pt x="1152207" y="718692"/>
                  </a:lnTo>
                  <a:lnTo>
                    <a:pt x="1169075" y="672910"/>
                  </a:lnTo>
                  <a:lnTo>
                    <a:pt x="1185986" y="623539"/>
                  </a:lnTo>
                  <a:lnTo>
                    <a:pt x="1202923" y="571668"/>
                  </a:lnTo>
                  <a:lnTo>
                    <a:pt x="1219869" y="518388"/>
                  </a:lnTo>
                  <a:lnTo>
                    <a:pt x="1236805" y="464788"/>
                  </a:lnTo>
                  <a:lnTo>
                    <a:pt x="1253715" y="411957"/>
                  </a:lnTo>
                  <a:lnTo>
                    <a:pt x="1270580" y="360986"/>
                  </a:lnTo>
                  <a:lnTo>
                    <a:pt x="1287384" y="312963"/>
                  </a:lnTo>
                  <a:lnTo>
                    <a:pt x="1304108" y="268979"/>
                  </a:lnTo>
                  <a:lnTo>
                    <a:pt x="1320736" y="230124"/>
                  </a:lnTo>
                  <a:lnTo>
                    <a:pt x="1348161" y="172067"/>
                  </a:lnTo>
                  <a:lnTo>
                    <a:pt x="1375290" y="119069"/>
                  </a:lnTo>
                  <a:lnTo>
                    <a:pt x="1402270" y="73247"/>
                  </a:lnTo>
                  <a:lnTo>
                    <a:pt x="1429250" y="36717"/>
                  </a:lnTo>
                  <a:lnTo>
                    <a:pt x="1483804" y="0"/>
                  </a:lnTo>
                  <a:lnTo>
                    <a:pt x="1517228" y="10087"/>
                  </a:lnTo>
                  <a:lnTo>
                    <a:pt x="1551037" y="43517"/>
                  </a:lnTo>
                  <a:lnTo>
                    <a:pt x="1584973" y="89949"/>
                  </a:lnTo>
                  <a:lnTo>
                    <a:pt x="1618782" y="139045"/>
                  </a:lnTo>
                  <a:lnTo>
                    <a:pt x="1652206" y="180466"/>
                  </a:lnTo>
                  <a:lnTo>
                    <a:pt x="1685124" y="213414"/>
                  </a:lnTo>
                  <a:lnTo>
                    <a:pt x="1717616" y="244771"/>
                  </a:lnTo>
                  <a:lnTo>
                    <a:pt x="1749955" y="275720"/>
                  </a:lnTo>
                  <a:lnTo>
                    <a:pt x="1782417" y="307442"/>
                  </a:lnTo>
                  <a:lnTo>
                    <a:pt x="1815274" y="341122"/>
                  </a:lnTo>
                  <a:lnTo>
                    <a:pt x="1848626" y="375232"/>
                  </a:lnTo>
                  <a:lnTo>
                    <a:pt x="1882295" y="408903"/>
                  </a:lnTo>
                  <a:lnTo>
                    <a:pt x="1916141" y="444531"/>
                  </a:lnTo>
                  <a:lnTo>
                    <a:pt x="1950024" y="484512"/>
                  </a:lnTo>
                  <a:lnTo>
                    <a:pt x="1983803" y="531240"/>
                  </a:lnTo>
                  <a:lnTo>
                    <a:pt x="2008007" y="570639"/>
                  </a:lnTo>
                  <a:lnTo>
                    <a:pt x="2032410" y="614970"/>
                  </a:lnTo>
                  <a:lnTo>
                    <a:pt x="2056865" y="662509"/>
                  </a:lnTo>
                  <a:lnTo>
                    <a:pt x="2081229" y="711532"/>
                  </a:lnTo>
                  <a:lnTo>
                    <a:pt x="2105358" y="760314"/>
                  </a:lnTo>
                  <a:lnTo>
                    <a:pt x="2129107" y="807133"/>
                  </a:lnTo>
                  <a:lnTo>
                    <a:pt x="2152332" y="850264"/>
                  </a:lnTo>
                  <a:lnTo>
                    <a:pt x="2178454" y="900351"/>
                  </a:lnTo>
                  <a:lnTo>
                    <a:pt x="2203659" y="952721"/>
                  </a:lnTo>
                  <a:lnTo>
                    <a:pt x="2228405" y="1003220"/>
                  </a:lnTo>
                  <a:lnTo>
                    <a:pt x="2253151" y="1047698"/>
                  </a:lnTo>
                  <a:lnTo>
                    <a:pt x="2278356" y="1082001"/>
                  </a:lnTo>
                  <a:lnTo>
                    <a:pt x="2304478" y="1101978"/>
                  </a:lnTo>
                  <a:lnTo>
                    <a:pt x="2337233" y="1104779"/>
                  </a:lnTo>
                  <a:lnTo>
                    <a:pt x="2370987" y="1089419"/>
                  </a:lnTo>
                  <a:lnTo>
                    <a:pt x="2405217" y="1061178"/>
                  </a:lnTo>
                  <a:lnTo>
                    <a:pt x="2439399" y="1025336"/>
                  </a:lnTo>
                  <a:lnTo>
                    <a:pt x="2473007" y="987170"/>
                  </a:lnTo>
                  <a:lnTo>
                    <a:pt x="2500423" y="949832"/>
                  </a:lnTo>
                  <a:lnTo>
                    <a:pt x="2527532" y="903557"/>
                  </a:lnTo>
                  <a:lnTo>
                    <a:pt x="2554493" y="853233"/>
                  </a:lnTo>
                  <a:lnTo>
                    <a:pt x="2581465" y="803745"/>
                  </a:lnTo>
                  <a:lnTo>
                    <a:pt x="2608606" y="759979"/>
                  </a:lnTo>
                  <a:lnTo>
                    <a:pt x="2636075" y="726821"/>
                  </a:lnTo>
                  <a:lnTo>
                    <a:pt x="2677925" y="694650"/>
                  </a:lnTo>
                  <a:lnTo>
                    <a:pt x="2720276" y="675862"/>
                  </a:lnTo>
                  <a:lnTo>
                    <a:pt x="2762627" y="669028"/>
                  </a:lnTo>
                  <a:lnTo>
                    <a:pt x="2804477" y="672718"/>
                  </a:lnTo>
                  <a:lnTo>
                    <a:pt x="2844815" y="684206"/>
                  </a:lnTo>
                  <a:lnTo>
                    <a:pt x="2886011" y="705373"/>
                  </a:lnTo>
                  <a:lnTo>
                    <a:pt x="2927207" y="740852"/>
                  </a:lnTo>
                  <a:lnTo>
                    <a:pt x="2967545" y="795274"/>
                  </a:lnTo>
                  <a:lnTo>
                    <a:pt x="2986027" y="830388"/>
                  </a:lnTo>
                  <a:lnTo>
                    <a:pt x="3004625" y="873452"/>
                  </a:lnTo>
                  <a:lnTo>
                    <a:pt x="3023317" y="922358"/>
                  </a:lnTo>
                  <a:lnTo>
                    <a:pt x="3042077" y="974999"/>
                  </a:lnTo>
                  <a:lnTo>
                    <a:pt x="3060883" y="1029267"/>
                  </a:lnTo>
                  <a:lnTo>
                    <a:pt x="3079710" y="1083056"/>
                  </a:lnTo>
                  <a:lnTo>
                    <a:pt x="3098533" y="1134257"/>
                  </a:lnTo>
                  <a:lnTo>
                    <a:pt x="3117329" y="1180764"/>
                  </a:lnTo>
                  <a:lnTo>
                    <a:pt x="3136074" y="1220470"/>
                  </a:lnTo>
                  <a:lnTo>
                    <a:pt x="3169840" y="1279165"/>
                  </a:lnTo>
                  <a:lnTo>
                    <a:pt x="3203691" y="1328265"/>
                  </a:lnTo>
                  <a:lnTo>
                    <a:pt x="3237499" y="1369544"/>
                  </a:lnTo>
                  <a:lnTo>
                    <a:pt x="3271137" y="1404776"/>
                  </a:lnTo>
                  <a:lnTo>
                    <a:pt x="3304476" y="1435734"/>
                  </a:lnTo>
                  <a:lnTo>
                    <a:pt x="3345547" y="1465373"/>
                  </a:lnTo>
                  <a:lnTo>
                    <a:pt x="3386058" y="1484534"/>
                  </a:lnTo>
                  <a:lnTo>
                    <a:pt x="3426545" y="1499171"/>
                  </a:lnTo>
                  <a:lnTo>
                    <a:pt x="3467544" y="1515237"/>
                  </a:lnTo>
                  <a:lnTo>
                    <a:pt x="3509414" y="1533552"/>
                  </a:lnTo>
                  <a:lnTo>
                    <a:pt x="3551809" y="1551273"/>
                  </a:lnTo>
                  <a:lnTo>
                    <a:pt x="3594203" y="1568565"/>
                  </a:lnTo>
                  <a:lnTo>
                    <a:pt x="3636073" y="1585595"/>
                  </a:lnTo>
                  <a:lnTo>
                    <a:pt x="3677090" y="1602434"/>
                  </a:lnTo>
                  <a:lnTo>
                    <a:pt x="3717607" y="1619059"/>
                  </a:lnTo>
                  <a:lnTo>
                    <a:pt x="3758124" y="1635208"/>
                  </a:lnTo>
                  <a:lnTo>
                    <a:pt x="3799141" y="1650619"/>
                  </a:lnTo>
                  <a:lnTo>
                    <a:pt x="3840868" y="1664956"/>
                  </a:lnTo>
                  <a:lnTo>
                    <a:pt x="3883025" y="1678447"/>
                  </a:lnTo>
                  <a:lnTo>
                    <a:pt x="3925371" y="1691677"/>
                  </a:lnTo>
                  <a:lnTo>
                    <a:pt x="3967670" y="1705228"/>
                  </a:lnTo>
                  <a:lnTo>
                    <a:pt x="4010021" y="1721032"/>
                  </a:lnTo>
                  <a:lnTo>
                    <a:pt x="4052538" y="1738121"/>
                  </a:lnTo>
                  <a:lnTo>
                    <a:pt x="4094722" y="1753020"/>
                  </a:lnTo>
                  <a:lnTo>
                    <a:pt x="4136072" y="1762252"/>
                  </a:lnTo>
                  <a:lnTo>
                    <a:pt x="4175986" y="1759763"/>
                  </a:lnTo>
                  <a:lnTo>
                    <a:pt x="4214876" y="1749107"/>
                  </a:lnTo>
                  <a:lnTo>
                    <a:pt x="4253765" y="1741213"/>
                  </a:lnTo>
                  <a:lnTo>
                    <a:pt x="4293679" y="1747012"/>
                  </a:lnTo>
                  <a:lnTo>
                    <a:pt x="4326775" y="1766614"/>
                  </a:lnTo>
                  <a:lnTo>
                    <a:pt x="4360572" y="1795934"/>
                  </a:lnTo>
                  <a:lnTo>
                    <a:pt x="4394674" y="1830057"/>
                  </a:lnTo>
                  <a:lnTo>
                    <a:pt x="4428685" y="1864071"/>
                  </a:lnTo>
                  <a:lnTo>
                    <a:pt x="4462208" y="1893062"/>
                  </a:lnTo>
                  <a:lnTo>
                    <a:pt x="4503225" y="1925286"/>
                  </a:lnTo>
                  <a:lnTo>
                    <a:pt x="4543742" y="1956546"/>
                  </a:lnTo>
                  <a:lnTo>
                    <a:pt x="4584259" y="1981590"/>
                  </a:lnTo>
                  <a:lnTo>
                    <a:pt x="4625276" y="1995170"/>
                  </a:lnTo>
                  <a:lnTo>
                    <a:pt x="4667146" y="1990969"/>
                  </a:lnTo>
                  <a:lnTo>
                    <a:pt x="4709541" y="1973373"/>
                  </a:lnTo>
                  <a:lnTo>
                    <a:pt x="4751935" y="1953468"/>
                  </a:lnTo>
                  <a:lnTo>
                    <a:pt x="4793805" y="1942338"/>
                  </a:lnTo>
                  <a:lnTo>
                    <a:pt x="4834802" y="1950380"/>
                  </a:lnTo>
                  <a:lnTo>
                    <a:pt x="4875276" y="1969150"/>
                  </a:lnTo>
                  <a:lnTo>
                    <a:pt x="4915749" y="1981753"/>
                  </a:lnTo>
                  <a:lnTo>
                    <a:pt x="4956746" y="1971294"/>
                  </a:lnTo>
                  <a:lnTo>
                    <a:pt x="5012574" y="1907130"/>
                  </a:lnTo>
                  <a:lnTo>
                    <a:pt x="5040725" y="1861232"/>
                  </a:lnTo>
                  <a:lnTo>
                    <a:pt x="5068939" y="1811979"/>
                  </a:lnTo>
                  <a:lnTo>
                    <a:pt x="5097146" y="1763763"/>
                  </a:lnTo>
                  <a:lnTo>
                    <a:pt x="5125275" y="1720977"/>
                  </a:lnTo>
                  <a:lnTo>
                    <a:pt x="5159054" y="1674042"/>
                  </a:lnTo>
                  <a:lnTo>
                    <a:pt x="5192937" y="1627169"/>
                  </a:lnTo>
                  <a:lnTo>
                    <a:pt x="5226783" y="1582491"/>
                  </a:lnTo>
                  <a:lnTo>
                    <a:pt x="5260452" y="1542140"/>
                  </a:lnTo>
                  <a:lnTo>
                    <a:pt x="5293804" y="1508252"/>
                  </a:lnTo>
                  <a:lnTo>
                    <a:pt x="5334821" y="1477990"/>
                  </a:lnTo>
                  <a:lnTo>
                    <a:pt x="5375338" y="1457801"/>
                  </a:lnTo>
                  <a:lnTo>
                    <a:pt x="5415855" y="1440993"/>
                  </a:lnTo>
                  <a:lnTo>
                    <a:pt x="5456872" y="1420876"/>
                  </a:lnTo>
                  <a:lnTo>
                    <a:pt x="5498722" y="1397136"/>
                  </a:lnTo>
                  <a:lnTo>
                    <a:pt x="5541073" y="1372790"/>
                  </a:lnTo>
                  <a:lnTo>
                    <a:pt x="5583424" y="1346420"/>
                  </a:lnTo>
                  <a:lnTo>
                    <a:pt x="5625274" y="1316608"/>
                  </a:lnTo>
                  <a:lnTo>
                    <a:pt x="5666291" y="1278844"/>
                  </a:lnTo>
                  <a:lnTo>
                    <a:pt x="5706808" y="1235281"/>
                  </a:lnTo>
                  <a:lnTo>
                    <a:pt x="5747325" y="1194504"/>
                  </a:lnTo>
                  <a:lnTo>
                    <a:pt x="5788342" y="1165097"/>
                  </a:lnTo>
                  <a:lnTo>
                    <a:pt x="5830087" y="1150774"/>
                  </a:lnTo>
                  <a:lnTo>
                    <a:pt x="5872273" y="1146429"/>
                  </a:lnTo>
                  <a:lnTo>
                    <a:pt x="5914626" y="1147702"/>
                  </a:lnTo>
                  <a:lnTo>
                    <a:pt x="5956871" y="1150239"/>
                  </a:lnTo>
                  <a:lnTo>
                    <a:pt x="5999366" y="1155102"/>
                  </a:lnTo>
                  <a:lnTo>
                    <a:pt x="6042136" y="1163812"/>
                  </a:lnTo>
                  <a:lnTo>
                    <a:pt x="6084405" y="1172973"/>
                  </a:lnTo>
                  <a:lnTo>
                    <a:pt x="6125400" y="1179195"/>
                  </a:lnTo>
                  <a:lnTo>
                    <a:pt x="6164157" y="1183463"/>
                  </a:lnTo>
                  <a:lnTo>
                    <a:pt x="6201425" y="1186957"/>
                  </a:lnTo>
                  <a:lnTo>
                    <a:pt x="6238718" y="1186570"/>
                  </a:lnTo>
                  <a:lnTo>
                    <a:pt x="6277546" y="1179195"/>
                  </a:lnTo>
                  <a:lnTo>
                    <a:pt x="6318666" y="1159865"/>
                  </a:lnTo>
                  <a:lnTo>
                    <a:pt x="6361144" y="1131617"/>
                  </a:lnTo>
                  <a:lnTo>
                    <a:pt x="6403955" y="1103346"/>
                  </a:lnTo>
                  <a:lnTo>
                    <a:pt x="6446075" y="1083945"/>
                  </a:lnTo>
                  <a:lnTo>
                    <a:pt x="6487072" y="1075820"/>
                  </a:lnTo>
                  <a:lnTo>
                    <a:pt x="6527546" y="1074292"/>
                  </a:lnTo>
                  <a:lnTo>
                    <a:pt x="6568019" y="1077337"/>
                  </a:lnTo>
                  <a:lnTo>
                    <a:pt x="6609016" y="1082928"/>
                  </a:lnTo>
                  <a:lnTo>
                    <a:pt x="6650940" y="1092809"/>
                  </a:lnTo>
                  <a:lnTo>
                    <a:pt x="6693328" y="1107297"/>
                  </a:lnTo>
                  <a:lnTo>
                    <a:pt x="6735693" y="1122237"/>
                  </a:lnTo>
                  <a:lnTo>
                    <a:pt x="6777545" y="1133475"/>
                  </a:lnTo>
                  <a:lnTo>
                    <a:pt x="6818562" y="1139838"/>
                  </a:lnTo>
                  <a:lnTo>
                    <a:pt x="6859079" y="1143523"/>
                  </a:lnTo>
                  <a:lnTo>
                    <a:pt x="6899596" y="1145708"/>
                  </a:lnTo>
                  <a:lnTo>
                    <a:pt x="6940613" y="1147571"/>
                  </a:lnTo>
                  <a:lnTo>
                    <a:pt x="6982340" y="1149605"/>
                  </a:lnTo>
                  <a:lnTo>
                    <a:pt x="7024497" y="1151080"/>
                  </a:lnTo>
                  <a:lnTo>
                    <a:pt x="7066843" y="1151626"/>
                  </a:lnTo>
                  <a:lnTo>
                    <a:pt x="7109142" y="1150874"/>
                  </a:lnTo>
                  <a:lnTo>
                    <a:pt x="7151368" y="1147887"/>
                  </a:lnTo>
                  <a:lnTo>
                    <a:pt x="7193676" y="1143079"/>
                  </a:lnTo>
                  <a:lnTo>
                    <a:pt x="7235819" y="1138390"/>
                  </a:lnTo>
                  <a:lnTo>
                    <a:pt x="7277544" y="1135760"/>
                  </a:lnTo>
                  <a:lnTo>
                    <a:pt x="7318561" y="1135802"/>
                  </a:lnTo>
                  <a:lnTo>
                    <a:pt x="7359078" y="1137427"/>
                  </a:lnTo>
                  <a:lnTo>
                    <a:pt x="7399595" y="1140029"/>
                  </a:lnTo>
                  <a:lnTo>
                    <a:pt x="7440612" y="1143000"/>
                  </a:lnTo>
                  <a:lnTo>
                    <a:pt x="7482482" y="1150671"/>
                  </a:lnTo>
                  <a:lnTo>
                    <a:pt x="7524877" y="1161795"/>
                  </a:lnTo>
                  <a:lnTo>
                    <a:pt x="7567271" y="1167681"/>
                  </a:lnTo>
                  <a:lnTo>
                    <a:pt x="7609141" y="1159637"/>
                  </a:lnTo>
                  <a:lnTo>
                    <a:pt x="7642096" y="1138898"/>
                  </a:lnTo>
                  <a:lnTo>
                    <a:pt x="7674752" y="1108302"/>
                  </a:lnTo>
                  <a:lnTo>
                    <a:pt x="7707238" y="1072074"/>
                  </a:lnTo>
                  <a:lnTo>
                    <a:pt x="7739681" y="1034437"/>
                  </a:lnTo>
                  <a:lnTo>
                    <a:pt x="7772209" y="999616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5487" y="2726690"/>
              <a:ext cx="7772400" cy="2077720"/>
            </a:xfrm>
            <a:custGeom>
              <a:avLst/>
              <a:gdLst/>
              <a:ahLst/>
              <a:cxnLst/>
              <a:rect l="l" t="t" r="r" b="b"/>
              <a:pathLst>
                <a:path w="7772400" h="2077720">
                  <a:moveTo>
                    <a:pt x="0" y="1382268"/>
                  </a:moveTo>
                  <a:lnTo>
                    <a:pt x="42501" y="1378382"/>
                  </a:lnTo>
                  <a:lnTo>
                    <a:pt x="85259" y="1373949"/>
                  </a:lnTo>
                  <a:lnTo>
                    <a:pt x="127510" y="1370659"/>
                  </a:lnTo>
                  <a:lnTo>
                    <a:pt x="168490" y="1370203"/>
                  </a:lnTo>
                  <a:lnTo>
                    <a:pt x="207298" y="1374624"/>
                  </a:lnTo>
                  <a:lnTo>
                    <a:pt x="244578" y="1382426"/>
                  </a:lnTo>
                  <a:lnTo>
                    <a:pt x="281860" y="1390276"/>
                  </a:lnTo>
                  <a:lnTo>
                    <a:pt x="320675" y="1394841"/>
                  </a:lnTo>
                  <a:lnTo>
                    <a:pt x="361776" y="1394973"/>
                  </a:lnTo>
                  <a:lnTo>
                    <a:pt x="404237" y="1392475"/>
                  </a:lnTo>
                  <a:lnTo>
                    <a:pt x="447037" y="1388715"/>
                  </a:lnTo>
                  <a:lnTo>
                    <a:pt x="489153" y="1385062"/>
                  </a:lnTo>
                  <a:lnTo>
                    <a:pt x="530173" y="1386228"/>
                  </a:lnTo>
                  <a:lnTo>
                    <a:pt x="570685" y="1390110"/>
                  </a:lnTo>
                  <a:lnTo>
                    <a:pt x="611195" y="1387562"/>
                  </a:lnTo>
                  <a:lnTo>
                    <a:pt x="652208" y="1369441"/>
                  </a:lnTo>
                  <a:lnTo>
                    <a:pt x="708177" y="1309464"/>
                  </a:lnTo>
                  <a:lnTo>
                    <a:pt x="736473" y="1269174"/>
                  </a:lnTo>
                  <a:lnTo>
                    <a:pt x="764768" y="1227191"/>
                  </a:lnTo>
                  <a:lnTo>
                    <a:pt x="792908" y="1187395"/>
                  </a:lnTo>
                  <a:lnTo>
                    <a:pt x="820737" y="1153668"/>
                  </a:lnTo>
                  <a:lnTo>
                    <a:pt x="861736" y="1117381"/>
                  </a:lnTo>
                  <a:lnTo>
                    <a:pt x="902223" y="1089596"/>
                  </a:lnTo>
                  <a:lnTo>
                    <a:pt x="942734" y="1059620"/>
                  </a:lnTo>
                  <a:lnTo>
                    <a:pt x="983805" y="1016762"/>
                  </a:lnTo>
                  <a:lnTo>
                    <a:pt x="1007583" y="986198"/>
                  </a:lnTo>
                  <a:lnTo>
                    <a:pt x="1031531" y="954078"/>
                  </a:lnTo>
                  <a:lnTo>
                    <a:pt x="1055604" y="919293"/>
                  </a:lnTo>
                  <a:lnTo>
                    <a:pt x="1079755" y="880739"/>
                  </a:lnTo>
                  <a:lnTo>
                    <a:pt x="1103937" y="837308"/>
                  </a:lnTo>
                  <a:lnTo>
                    <a:pt x="1128103" y="787895"/>
                  </a:lnTo>
                  <a:lnTo>
                    <a:pt x="1152207" y="731393"/>
                  </a:lnTo>
                  <a:lnTo>
                    <a:pt x="1166260" y="693077"/>
                  </a:lnTo>
                  <a:lnTo>
                    <a:pt x="1180345" y="649387"/>
                  </a:lnTo>
                  <a:lnTo>
                    <a:pt x="1194452" y="601475"/>
                  </a:lnTo>
                  <a:lnTo>
                    <a:pt x="1208571" y="550497"/>
                  </a:lnTo>
                  <a:lnTo>
                    <a:pt x="1222692" y="497607"/>
                  </a:lnTo>
                  <a:lnTo>
                    <a:pt x="1236805" y="443960"/>
                  </a:lnTo>
                  <a:lnTo>
                    <a:pt x="1250899" y="390709"/>
                  </a:lnTo>
                  <a:lnTo>
                    <a:pt x="1264964" y="339010"/>
                  </a:lnTo>
                  <a:lnTo>
                    <a:pt x="1278991" y="290016"/>
                  </a:lnTo>
                  <a:lnTo>
                    <a:pt x="1292968" y="244883"/>
                  </a:lnTo>
                  <a:lnTo>
                    <a:pt x="1306887" y="204764"/>
                  </a:lnTo>
                  <a:lnTo>
                    <a:pt x="1351740" y="111414"/>
                  </a:lnTo>
                  <a:lnTo>
                    <a:pt x="1385159" y="63230"/>
                  </a:lnTo>
                  <a:lnTo>
                    <a:pt x="1419381" y="27665"/>
                  </a:lnTo>
                  <a:lnTo>
                    <a:pt x="1452800" y="6121"/>
                  </a:lnTo>
                  <a:lnTo>
                    <a:pt x="1483804" y="0"/>
                  </a:lnTo>
                  <a:lnTo>
                    <a:pt x="1517228" y="15533"/>
                  </a:lnTo>
                  <a:lnTo>
                    <a:pt x="1551037" y="51604"/>
                  </a:lnTo>
                  <a:lnTo>
                    <a:pt x="1584973" y="99276"/>
                  </a:lnTo>
                  <a:lnTo>
                    <a:pt x="1618782" y="149612"/>
                  </a:lnTo>
                  <a:lnTo>
                    <a:pt x="1652206" y="193675"/>
                  </a:lnTo>
                  <a:lnTo>
                    <a:pt x="1685124" y="231030"/>
                  </a:lnTo>
                  <a:lnTo>
                    <a:pt x="1717616" y="267635"/>
                  </a:lnTo>
                  <a:lnTo>
                    <a:pt x="1749955" y="304143"/>
                  </a:lnTo>
                  <a:lnTo>
                    <a:pt x="1782417" y="341206"/>
                  </a:lnTo>
                  <a:lnTo>
                    <a:pt x="1815274" y="379475"/>
                  </a:lnTo>
                  <a:lnTo>
                    <a:pt x="1848626" y="417276"/>
                  </a:lnTo>
                  <a:lnTo>
                    <a:pt x="1882295" y="454253"/>
                  </a:lnTo>
                  <a:lnTo>
                    <a:pt x="1916141" y="492815"/>
                  </a:lnTo>
                  <a:lnTo>
                    <a:pt x="1950024" y="535371"/>
                  </a:lnTo>
                  <a:lnTo>
                    <a:pt x="1983803" y="584326"/>
                  </a:lnTo>
                  <a:lnTo>
                    <a:pt x="2008007" y="625388"/>
                  </a:lnTo>
                  <a:lnTo>
                    <a:pt x="2032410" y="671577"/>
                  </a:lnTo>
                  <a:lnTo>
                    <a:pt x="2056865" y="720883"/>
                  </a:lnTo>
                  <a:lnTo>
                    <a:pt x="2081229" y="771296"/>
                  </a:lnTo>
                  <a:lnTo>
                    <a:pt x="2105358" y="820804"/>
                  </a:lnTo>
                  <a:lnTo>
                    <a:pt x="2129107" y="867397"/>
                  </a:lnTo>
                  <a:lnTo>
                    <a:pt x="2152332" y="909066"/>
                  </a:lnTo>
                  <a:lnTo>
                    <a:pt x="2178454" y="955780"/>
                  </a:lnTo>
                  <a:lnTo>
                    <a:pt x="2203659" y="1003379"/>
                  </a:lnTo>
                  <a:lnTo>
                    <a:pt x="2228405" y="1047924"/>
                  </a:lnTo>
                  <a:lnTo>
                    <a:pt x="2253151" y="1085473"/>
                  </a:lnTo>
                  <a:lnTo>
                    <a:pt x="2278356" y="1112086"/>
                  </a:lnTo>
                  <a:lnTo>
                    <a:pt x="2304478" y="1123823"/>
                  </a:lnTo>
                  <a:lnTo>
                    <a:pt x="2337233" y="1114014"/>
                  </a:lnTo>
                  <a:lnTo>
                    <a:pt x="2370987" y="1082937"/>
                  </a:lnTo>
                  <a:lnTo>
                    <a:pt x="2405217" y="1038856"/>
                  </a:lnTo>
                  <a:lnTo>
                    <a:pt x="2439399" y="990040"/>
                  </a:lnTo>
                  <a:lnTo>
                    <a:pt x="2473007" y="944753"/>
                  </a:lnTo>
                  <a:lnTo>
                    <a:pt x="2500423" y="906942"/>
                  </a:lnTo>
                  <a:lnTo>
                    <a:pt x="2527532" y="863971"/>
                  </a:lnTo>
                  <a:lnTo>
                    <a:pt x="2554493" y="819610"/>
                  </a:lnTo>
                  <a:lnTo>
                    <a:pt x="2581465" y="777630"/>
                  </a:lnTo>
                  <a:lnTo>
                    <a:pt x="2608606" y="741802"/>
                  </a:lnTo>
                  <a:lnTo>
                    <a:pt x="2636075" y="715899"/>
                  </a:lnTo>
                  <a:lnTo>
                    <a:pt x="2677925" y="695374"/>
                  </a:lnTo>
                  <a:lnTo>
                    <a:pt x="2720276" y="690102"/>
                  </a:lnTo>
                  <a:lnTo>
                    <a:pt x="2762627" y="695950"/>
                  </a:lnTo>
                  <a:lnTo>
                    <a:pt x="2804477" y="708787"/>
                  </a:lnTo>
                  <a:lnTo>
                    <a:pt x="2845494" y="726690"/>
                  </a:lnTo>
                  <a:lnTo>
                    <a:pt x="2886011" y="752094"/>
                  </a:lnTo>
                  <a:lnTo>
                    <a:pt x="2926528" y="787689"/>
                  </a:lnTo>
                  <a:lnTo>
                    <a:pt x="2967545" y="836168"/>
                  </a:lnTo>
                  <a:lnTo>
                    <a:pt x="2991330" y="872554"/>
                  </a:lnTo>
                  <a:lnTo>
                    <a:pt x="3015296" y="916309"/>
                  </a:lnTo>
                  <a:lnTo>
                    <a:pt x="3039394" y="964850"/>
                  </a:lnTo>
                  <a:lnTo>
                    <a:pt x="3063572" y="1015592"/>
                  </a:lnTo>
                  <a:lnTo>
                    <a:pt x="3087778" y="1065952"/>
                  </a:lnTo>
                  <a:lnTo>
                    <a:pt x="3111963" y="1113347"/>
                  </a:lnTo>
                  <a:lnTo>
                    <a:pt x="3136074" y="1155192"/>
                  </a:lnTo>
                  <a:lnTo>
                    <a:pt x="3169840" y="1206170"/>
                  </a:lnTo>
                  <a:lnTo>
                    <a:pt x="3203691" y="1252644"/>
                  </a:lnTo>
                  <a:lnTo>
                    <a:pt x="3237499" y="1295168"/>
                  </a:lnTo>
                  <a:lnTo>
                    <a:pt x="3271137" y="1334296"/>
                  </a:lnTo>
                  <a:lnTo>
                    <a:pt x="3304476" y="1370584"/>
                  </a:lnTo>
                  <a:lnTo>
                    <a:pt x="3345547" y="1410844"/>
                  </a:lnTo>
                  <a:lnTo>
                    <a:pt x="3386058" y="1445402"/>
                  </a:lnTo>
                  <a:lnTo>
                    <a:pt x="3426545" y="1476365"/>
                  </a:lnTo>
                  <a:lnTo>
                    <a:pt x="3467544" y="1505839"/>
                  </a:lnTo>
                  <a:lnTo>
                    <a:pt x="3509414" y="1533961"/>
                  </a:lnTo>
                  <a:lnTo>
                    <a:pt x="3551809" y="1559750"/>
                  </a:lnTo>
                  <a:lnTo>
                    <a:pt x="3594203" y="1583634"/>
                  </a:lnTo>
                  <a:lnTo>
                    <a:pt x="3636073" y="1606042"/>
                  </a:lnTo>
                  <a:lnTo>
                    <a:pt x="3677090" y="1626792"/>
                  </a:lnTo>
                  <a:lnTo>
                    <a:pt x="3717607" y="1645745"/>
                  </a:lnTo>
                  <a:lnTo>
                    <a:pt x="3758124" y="1663388"/>
                  </a:lnTo>
                  <a:lnTo>
                    <a:pt x="3799141" y="1680210"/>
                  </a:lnTo>
                  <a:lnTo>
                    <a:pt x="3840868" y="1695876"/>
                  </a:lnTo>
                  <a:lnTo>
                    <a:pt x="3883025" y="1710293"/>
                  </a:lnTo>
                  <a:lnTo>
                    <a:pt x="3925371" y="1724304"/>
                  </a:lnTo>
                  <a:lnTo>
                    <a:pt x="3967670" y="1738757"/>
                  </a:lnTo>
                  <a:lnTo>
                    <a:pt x="4010021" y="1756042"/>
                  </a:lnTo>
                  <a:lnTo>
                    <a:pt x="4052538" y="1774936"/>
                  </a:lnTo>
                  <a:lnTo>
                    <a:pt x="4094722" y="1791138"/>
                  </a:lnTo>
                  <a:lnTo>
                    <a:pt x="4136072" y="1800352"/>
                  </a:lnTo>
                  <a:lnTo>
                    <a:pt x="4175986" y="1795083"/>
                  </a:lnTo>
                  <a:lnTo>
                    <a:pt x="4214876" y="1779730"/>
                  </a:lnTo>
                  <a:lnTo>
                    <a:pt x="4253765" y="1767830"/>
                  </a:lnTo>
                  <a:lnTo>
                    <a:pt x="4293679" y="1772920"/>
                  </a:lnTo>
                  <a:lnTo>
                    <a:pt x="4326775" y="1795319"/>
                  </a:lnTo>
                  <a:lnTo>
                    <a:pt x="4360572" y="1829557"/>
                  </a:lnTo>
                  <a:lnTo>
                    <a:pt x="4394674" y="1869855"/>
                  </a:lnTo>
                  <a:lnTo>
                    <a:pt x="4428685" y="1910433"/>
                  </a:lnTo>
                  <a:lnTo>
                    <a:pt x="4462208" y="1945513"/>
                  </a:lnTo>
                  <a:lnTo>
                    <a:pt x="4495078" y="1979059"/>
                  </a:lnTo>
                  <a:lnTo>
                    <a:pt x="4527563" y="2014848"/>
                  </a:lnTo>
                  <a:lnTo>
                    <a:pt x="4559921" y="2047047"/>
                  </a:lnTo>
                  <a:lnTo>
                    <a:pt x="4592406" y="2069822"/>
                  </a:lnTo>
                  <a:lnTo>
                    <a:pt x="4625276" y="2077339"/>
                  </a:lnTo>
                  <a:lnTo>
                    <a:pt x="4658714" y="2062346"/>
                  </a:lnTo>
                  <a:lnTo>
                    <a:pt x="4692553" y="2028664"/>
                  </a:lnTo>
                  <a:lnTo>
                    <a:pt x="4726528" y="1987288"/>
                  </a:lnTo>
                  <a:lnTo>
                    <a:pt x="4760367" y="1949217"/>
                  </a:lnTo>
                  <a:lnTo>
                    <a:pt x="4793805" y="1925447"/>
                  </a:lnTo>
                  <a:lnTo>
                    <a:pt x="4826661" y="1923963"/>
                  </a:lnTo>
                  <a:lnTo>
                    <a:pt x="4859116" y="1937506"/>
                  </a:lnTo>
                  <a:lnTo>
                    <a:pt x="4891435" y="1953976"/>
                  </a:lnTo>
                  <a:lnTo>
                    <a:pt x="4923890" y="1961271"/>
                  </a:lnTo>
                  <a:lnTo>
                    <a:pt x="4980571" y="1919194"/>
                  </a:lnTo>
                  <a:lnTo>
                    <a:pt x="5004553" y="1878606"/>
                  </a:lnTo>
                  <a:lnTo>
                    <a:pt x="5028648" y="1829845"/>
                  </a:lnTo>
                  <a:lnTo>
                    <a:pt x="5052813" y="1777229"/>
                  </a:lnTo>
                  <a:lnTo>
                    <a:pt x="5077002" y="1725078"/>
                  </a:lnTo>
                  <a:lnTo>
                    <a:pt x="5101171" y="1677709"/>
                  </a:lnTo>
                  <a:lnTo>
                    <a:pt x="5125275" y="1639443"/>
                  </a:lnTo>
                  <a:lnTo>
                    <a:pt x="5167520" y="1590178"/>
                  </a:lnTo>
                  <a:lnTo>
                    <a:pt x="5209873" y="1552606"/>
                  </a:lnTo>
                  <a:lnTo>
                    <a:pt x="5252059" y="1522321"/>
                  </a:lnTo>
                  <a:lnTo>
                    <a:pt x="5293804" y="1494917"/>
                  </a:lnTo>
                  <a:lnTo>
                    <a:pt x="5334821" y="1472299"/>
                  </a:lnTo>
                  <a:lnTo>
                    <a:pt x="5375338" y="1455801"/>
                  </a:lnTo>
                  <a:lnTo>
                    <a:pt x="5415855" y="1440160"/>
                  </a:lnTo>
                  <a:lnTo>
                    <a:pt x="5456872" y="1420114"/>
                  </a:lnTo>
                  <a:lnTo>
                    <a:pt x="5498722" y="1394073"/>
                  </a:lnTo>
                  <a:lnTo>
                    <a:pt x="5541073" y="1364853"/>
                  </a:lnTo>
                  <a:lnTo>
                    <a:pt x="5583424" y="1334085"/>
                  </a:lnTo>
                  <a:lnTo>
                    <a:pt x="5625274" y="1303401"/>
                  </a:lnTo>
                  <a:lnTo>
                    <a:pt x="5666291" y="1270103"/>
                  </a:lnTo>
                  <a:lnTo>
                    <a:pt x="5706808" y="1234376"/>
                  </a:lnTo>
                  <a:lnTo>
                    <a:pt x="5747325" y="1202174"/>
                  </a:lnTo>
                  <a:lnTo>
                    <a:pt x="5788342" y="1179449"/>
                  </a:lnTo>
                  <a:lnTo>
                    <a:pt x="5830087" y="1169130"/>
                  </a:lnTo>
                  <a:lnTo>
                    <a:pt x="5872273" y="1167669"/>
                  </a:lnTo>
                  <a:lnTo>
                    <a:pt x="5914626" y="1171019"/>
                  </a:lnTo>
                  <a:lnTo>
                    <a:pt x="5956871" y="1175131"/>
                  </a:lnTo>
                  <a:lnTo>
                    <a:pt x="5999366" y="1181179"/>
                  </a:lnTo>
                  <a:lnTo>
                    <a:pt x="6042136" y="1190561"/>
                  </a:lnTo>
                  <a:lnTo>
                    <a:pt x="6084405" y="1199562"/>
                  </a:lnTo>
                  <a:lnTo>
                    <a:pt x="6125400" y="1204468"/>
                  </a:lnTo>
                  <a:lnTo>
                    <a:pt x="6164157" y="1205515"/>
                  </a:lnTo>
                  <a:lnTo>
                    <a:pt x="6201425" y="1204277"/>
                  </a:lnTo>
                  <a:lnTo>
                    <a:pt x="6238718" y="1199038"/>
                  </a:lnTo>
                  <a:lnTo>
                    <a:pt x="6277546" y="1188085"/>
                  </a:lnTo>
                  <a:lnTo>
                    <a:pt x="6318666" y="1166324"/>
                  </a:lnTo>
                  <a:lnTo>
                    <a:pt x="6361144" y="1136205"/>
                  </a:lnTo>
                  <a:lnTo>
                    <a:pt x="6403955" y="1107324"/>
                  </a:lnTo>
                  <a:lnTo>
                    <a:pt x="6446075" y="1089279"/>
                  </a:lnTo>
                  <a:lnTo>
                    <a:pt x="6487072" y="1086572"/>
                  </a:lnTo>
                  <a:lnTo>
                    <a:pt x="6527546" y="1093438"/>
                  </a:lnTo>
                  <a:lnTo>
                    <a:pt x="6568019" y="1104066"/>
                  </a:lnTo>
                  <a:lnTo>
                    <a:pt x="6609016" y="1112647"/>
                  </a:lnTo>
                  <a:lnTo>
                    <a:pt x="6650940" y="1118004"/>
                  </a:lnTo>
                  <a:lnTo>
                    <a:pt x="6693328" y="1123029"/>
                  </a:lnTo>
                  <a:lnTo>
                    <a:pt x="6735693" y="1128291"/>
                  </a:lnTo>
                  <a:lnTo>
                    <a:pt x="6777545" y="1134364"/>
                  </a:lnTo>
                  <a:lnTo>
                    <a:pt x="6818562" y="1142521"/>
                  </a:lnTo>
                  <a:lnTo>
                    <a:pt x="6859079" y="1152096"/>
                  </a:lnTo>
                  <a:lnTo>
                    <a:pt x="6899596" y="1160742"/>
                  </a:lnTo>
                  <a:lnTo>
                    <a:pt x="6940613" y="1166114"/>
                  </a:lnTo>
                  <a:lnTo>
                    <a:pt x="6982340" y="1167114"/>
                  </a:lnTo>
                  <a:lnTo>
                    <a:pt x="7024497" y="1165161"/>
                  </a:lnTo>
                  <a:lnTo>
                    <a:pt x="7066843" y="1161684"/>
                  </a:lnTo>
                  <a:lnTo>
                    <a:pt x="7109142" y="1158113"/>
                  </a:lnTo>
                  <a:lnTo>
                    <a:pt x="7151368" y="1154074"/>
                  </a:lnTo>
                  <a:lnTo>
                    <a:pt x="7193676" y="1149048"/>
                  </a:lnTo>
                  <a:lnTo>
                    <a:pt x="7235819" y="1144236"/>
                  </a:lnTo>
                  <a:lnTo>
                    <a:pt x="7277544" y="1140841"/>
                  </a:lnTo>
                  <a:lnTo>
                    <a:pt x="7318561" y="1139497"/>
                  </a:lnTo>
                  <a:lnTo>
                    <a:pt x="7359078" y="1139523"/>
                  </a:lnTo>
                  <a:lnTo>
                    <a:pt x="7399595" y="1139858"/>
                  </a:lnTo>
                  <a:lnTo>
                    <a:pt x="7440612" y="1139444"/>
                  </a:lnTo>
                  <a:lnTo>
                    <a:pt x="7482482" y="1143240"/>
                  </a:lnTo>
                  <a:lnTo>
                    <a:pt x="7524877" y="1150000"/>
                  </a:lnTo>
                  <a:lnTo>
                    <a:pt x="7567271" y="1149641"/>
                  </a:lnTo>
                  <a:lnTo>
                    <a:pt x="7609141" y="1132078"/>
                  </a:lnTo>
                  <a:lnTo>
                    <a:pt x="7663892" y="1072171"/>
                  </a:lnTo>
                  <a:lnTo>
                    <a:pt x="7691008" y="1031430"/>
                  </a:lnTo>
                  <a:lnTo>
                    <a:pt x="7718051" y="987599"/>
                  </a:lnTo>
                  <a:lnTo>
                    <a:pt x="7745093" y="943753"/>
                  </a:lnTo>
                  <a:lnTo>
                    <a:pt x="7772209" y="90297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5487" y="3146345"/>
              <a:ext cx="7772400" cy="1602740"/>
            </a:xfrm>
            <a:custGeom>
              <a:avLst/>
              <a:gdLst/>
              <a:ahLst/>
              <a:cxnLst/>
              <a:rect l="l" t="t" r="r" b="b"/>
              <a:pathLst>
                <a:path w="7772400" h="1602739">
                  <a:moveTo>
                    <a:pt x="0" y="1150318"/>
                  </a:moveTo>
                  <a:lnTo>
                    <a:pt x="42501" y="1138525"/>
                  </a:lnTo>
                  <a:lnTo>
                    <a:pt x="85259" y="1125410"/>
                  </a:lnTo>
                  <a:lnTo>
                    <a:pt x="127510" y="1114938"/>
                  </a:lnTo>
                  <a:lnTo>
                    <a:pt x="168490" y="1111075"/>
                  </a:lnTo>
                  <a:lnTo>
                    <a:pt x="207298" y="1118891"/>
                  </a:lnTo>
                  <a:lnTo>
                    <a:pt x="244578" y="1134935"/>
                  </a:lnTo>
                  <a:lnTo>
                    <a:pt x="281860" y="1150383"/>
                  </a:lnTo>
                  <a:lnTo>
                    <a:pt x="320675" y="1156414"/>
                  </a:lnTo>
                  <a:lnTo>
                    <a:pt x="361776" y="1148891"/>
                  </a:lnTo>
                  <a:lnTo>
                    <a:pt x="404237" y="1133093"/>
                  </a:lnTo>
                  <a:lnTo>
                    <a:pt x="447037" y="1114319"/>
                  </a:lnTo>
                  <a:lnTo>
                    <a:pt x="489153" y="1097867"/>
                  </a:lnTo>
                  <a:lnTo>
                    <a:pt x="530173" y="1088550"/>
                  </a:lnTo>
                  <a:lnTo>
                    <a:pt x="570685" y="1082484"/>
                  </a:lnTo>
                  <a:lnTo>
                    <a:pt x="611195" y="1071631"/>
                  </a:lnTo>
                  <a:lnTo>
                    <a:pt x="652208" y="1047956"/>
                  </a:lnTo>
                  <a:lnTo>
                    <a:pt x="685646" y="1015202"/>
                  </a:lnTo>
                  <a:lnTo>
                    <a:pt x="719485" y="972737"/>
                  </a:lnTo>
                  <a:lnTo>
                    <a:pt x="753460" y="925390"/>
                  </a:lnTo>
                  <a:lnTo>
                    <a:pt x="787299" y="877987"/>
                  </a:lnTo>
                  <a:lnTo>
                    <a:pt x="820737" y="835358"/>
                  </a:lnTo>
                  <a:lnTo>
                    <a:pt x="853594" y="798089"/>
                  </a:lnTo>
                  <a:lnTo>
                    <a:pt x="886056" y="762880"/>
                  </a:lnTo>
                  <a:lnTo>
                    <a:pt x="918395" y="728958"/>
                  </a:lnTo>
                  <a:lnTo>
                    <a:pt x="950887" y="695548"/>
                  </a:lnTo>
                  <a:lnTo>
                    <a:pt x="983805" y="661876"/>
                  </a:lnTo>
                  <a:lnTo>
                    <a:pt x="1017144" y="632468"/>
                  </a:lnTo>
                  <a:lnTo>
                    <a:pt x="1050782" y="607906"/>
                  </a:lnTo>
                  <a:lnTo>
                    <a:pt x="1084590" y="581272"/>
                  </a:lnTo>
                  <a:lnTo>
                    <a:pt x="1118441" y="545645"/>
                  </a:lnTo>
                  <a:lnTo>
                    <a:pt x="1152207" y="494109"/>
                  </a:lnTo>
                  <a:lnTo>
                    <a:pt x="1169075" y="458656"/>
                  </a:lnTo>
                  <a:lnTo>
                    <a:pt x="1185986" y="415433"/>
                  </a:lnTo>
                  <a:lnTo>
                    <a:pt x="1202923" y="366560"/>
                  </a:lnTo>
                  <a:lnTo>
                    <a:pt x="1219869" y="314159"/>
                  </a:lnTo>
                  <a:lnTo>
                    <a:pt x="1236805" y="260349"/>
                  </a:lnTo>
                  <a:lnTo>
                    <a:pt x="1253715" y="207252"/>
                  </a:lnTo>
                  <a:lnTo>
                    <a:pt x="1270580" y="156989"/>
                  </a:lnTo>
                  <a:lnTo>
                    <a:pt x="1287384" y="111678"/>
                  </a:lnTo>
                  <a:lnTo>
                    <a:pt x="1304108" y="73443"/>
                  </a:lnTo>
                  <a:lnTo>
                    <a:pt x="1359503" y="9503"/>
                  </a:lnTo>
                  <a:lnTo>
                    <a:pt x="1402270" y="0"/>
                  </a:lnTo>
                  <a:lnTo>
                    <a:pt x="1445037" y="6379"/>
                  </a:lnTo>
                  <a:lnTo>
                    <a:pt x="1483804" y="19129"/>
                  </a:lnTo>
                  <a:lnTo>
                    <a:pt x="1517228" y="37865"/>
                  </a:lnTo>
                  <a:lnTo>
                    <a:pt x="1551037" y="66848"/>
                  </a:lnTo>
                  <a:lnTo>
                    <a:pt x="1584973" y="100904"/>
                  </a:lnTo>
                  <a:lnTo>
                    <a:pt x="1618782" y="134855"/>
                  </a:lnTo>
                  <a:lnTo>
                    <a:pt x="1652206" y="163528"/>
                  </a:lnTo>
                  <a:lnTo>
                    <a:pt x="1693277" y="193770"/>
                  </a:lnTo>
                  <a:lnTo>
                    <a:pt x="1733788" y="222011"/>
                  </a:lnTo>
                  <a:lnTo>
                    <a:pt x="1774275" y="245681"/>
                  </a:lnTo>
                  <a:lnTo>
                    <a:pt x="1815274" y="262207"/>
                  </a:lnTo>
                  <a:lnTo>
                    <a:pt x="1857019" y="264036"/>
                  </a:lnTo>
                  <a:lnTo>
                    <a:pt x="1899205" y="254841"/>
                  </a:lnTo>
                  <a:lnTo>
                    <a:pt x="1941558" y="248884"/>
                  </a:lnTo>
                  <a:lnTo>
                    <a:pt x="1983803" y="260429"/>
                  </a:lnTo>
                  <a:lnTo>
                    <a:pt x="2017753" y="287210"/>
                  </a:lnTo>
                  <a:lnTo>
                    <a:pt x="2051977" y="324896"/>
                  </a:lnTo>
                  <a:lnTo>
                    <a:pt x="2086079" y="369398"/>
                  </a:lnTo>
                  <a:lnTo>
                    <a:pt x="2119663" y="416625"/>
                  </a:lnTo>
                  <a:lnTo>
                    <a:pt x="2152332" y="462486"/>
                  </a:lnTo>
                  <a:lnTo>
                    <a:pt x="2178454" y="503885"/>
                  </a:lnTo>
                  <a:lnTo>
                    <a:pt x="2203659" y="551532"/>
                  </a:lnTo>
                  <a:lnTo>
                    <a:pt x="2228405" y="600138"/>
                  </a:lnTo>
                  <a:lnTo>
                    <a:pt x="2253151" y="644416"/>
                  </a:lnTo>
                  <a:lnTo>
                    <a:pt x="2278356" y="679077"/>
                  </a:lnTo>
                  <a:lnTo>
                    <a:pt x="2304478" y="698833"/>
                  </a:lnTo>
                  <a:lnTo>
                    <a:pt x="2337233" y="700234"/>
                  </a:lnTo>
                  <a:lnTo>
                    <a:pt x="2370987" y="683463"/>
                  </a:lnTo>
                  <a:lnTo>
                    <a:pt x="2405217" y="655006"/>
                  </a:lnTo>
                  <a:lnTo>
                    <a:pt x="2439399" y="621349"/>
                  </a:lnTo>
                  <a:lnTo>
                    <a:pt x="2473007" y="588978"/>
                  </a:lnTo>
                  <a:lnTo>
                    <a:pt x="2505864" y="555075"/>
                  </a:lnTo>
                  <a:lnTo>
                    <a:pt x="2538326" y="515235"/>
                  </a:lnTo>
                  <a:lnTo>
                    <a:pt x="2570665" y="473791"/>
                  </a:lnTo>
                  <a:lnTo>
                    <a:pt x="2603157" y="435078"/>
                  </a:lnTo>
                  <a:lnTo>
                    <a:pt x="2636075" y="403431"/>
                  </a:lnTo>
                  <a:lnTo>
                    <a:pt x="2677925" y="371677"/>
                  </a:lnTo>
                  <a:lnTo>
                    <a:pt x="2720276" y="345328"/>
                  </a:lnTo>
                  <a:lnTo>
                    <a:pt x="2762627" y="327743"/>
                  </a:lnTo>
                  <a:lnTo>
                    <a:pt x="2804477" y="322278"/>
                  </a:lnTo>
                  <a:lnTo>
                    <a:pt x="2845494" y="328009"/>
                  </a:lnTo>
                  <a:lnTo>
                    <a:pt x="2886011" y="343741"/>
                  </a:lnTo>
                  <a:lnTo>
                    <a:pt x="2926528" y="372427"/>
                  </a:lnTo>
                  <a:lnTo>
                    <a:pt x="2967545" y="417020"/>
                  </a:lnTo>
                  <a:lnTo>
                    <a:pt x="2991330" y="453302"/>
                  </a:lnTo>
                  <a:lnTo>
                    <a:pt x="3015296" y="498796"/>
                  </a:lnTo>
                  <a:lnTo>
                    <a:pt x="3039394" y="550244"/>
                  </a:lnTo>
                  <a:lnTo>
                    <a:pt x="3063572" y="604387"/>
                  </a:lnTo>
                  <a:lnTo>
                    <a:pt x="3087778" y="657966"/>
                  </a:lnTo>
                  <a:lnTo>
                    <a:pt x="3111963" y="707722"/>
                  </a:lnTo>
                  <a:lnTo>
                    <a:pt x="3136074" y="750395"/>
                  </a:lnTo>
                  <a:lnTo>
                    <a:pt x="3169840" y="797188"/>
                  </a:lnTo>
                  <a:lnTo>
                    <a:pt x="3203691" y="834751"/>
                  </a:lnTo>
                  <a:lnTo>
                    <a:pt x="3237499" y="868883"/>
                  </a:lnTo>
                  <a:lnTo>
                    <a:pt x="3271137" y="905380"/>
                  </a:lnTo>
                  <a:lnTo>
                    <a:pt x="3304476" y="950039"/>
                  </a:lnTo>
                  <a:lnTo>
                    <a:pt x="3328045" y="990256"/>
                  </a:lnTo>
                  <a:lnTo>
                    <a:pt x="3351356" y="1036567"/>
                  </a:lnTo>
                  <a:lnTo>
                    <a:pt x="3374509" y="1086046"/>
                  </a:lnTo>
                  <a:lnTo>
                    <a:pt x="3397604" y="1135767"/>
                  </a:lnTo>
                  <a:lnTo>
                    <a:pt x="3420742" y="1182804"/>
                  </a:lnTo>
                  <a:lnTo>
                    <a:pt x="3444022" y="1224232"/>
                  </a:lnTo>
                  <a:lnTo>
                    <a:pt x="3467544" y="1257125"/>
                  </a:lnTo>
                  <a:lnTo>
                    <a:pt x="3509414" y="1292786"/>
                  </a:lnTo>
                  <a:lnTo>
                    <a:pt x="3551809" y="1310576"/>
                  </a:lnTo>
                  <a:lnTo>
                    <a:pt x="3594203" y="1321579"/>
                  </a:lnTo>
                  <a:lnTo>
                    <a:pt x="3636073" y="1336881"/>
                  </a:lnTo>
                  <a:lnTo>
                    <a:pt x="3677090" y="1361132"/>
                  </a:lnTo>
                  <a:lnTo>
                    <a:pt x="3717607" y="1387824"/>
                  </a:lnTo>
                  <a:lnTo>
                    <a:pt x="3758124" y="1411301"/>
                  </a:lnTo>
                  <a:lnTo>
                    <a:pt x="3799141" y="1425908"/>
                  </a:lnTo>
                  <a:lnTo>
                    <a:pt x="3840868" y="1425906"/>
                  </a:lnTo>
                  <a:lnTo>
                    <a:pt x="3883025" y="1415700"/>
                  </a:lnTo>
                  <a:lnTo>
                    <a:pt x="3925371" y="1404852"/>
                  </a:lnTo>
                  <a:lnTo>
                    <a:pt x="3967670" y="1402921"/>
                  </a:lnTo>
                  <a:lnTo>
                    <a:pt x="4010021" y="1415772"/>
                  </a:lnTo>
                  <a:lnTo>
                    <a:pt x="4052538" y="1437147"/>
                  </a:lnTo>
                  <a:lnTo>
                    <a:pt x="4094722" y="1458714"/>
                  </a:lnTo>
                  <a:lnTo>
                    <a:pt x="4136072" y="1472136"/>
                  </a:lnTo>
                  <a:lnTo>
                    <a:pt x="4175986" y="1474495"/>
                  </a:lnTo>
                  <a:lnTo>
                    <a:pt x="4214876" y="1470532"/>
                  </a:lnTo>
                  <a:lnTo>
                    <a:pt x="4253765" y="1463117"/>
                  </a:lnTo>
                  <a:lnTo>
                    <a:pt x="4293679" y="1455118"/>
                  </a:lnTo>
                  <a:lnTo>
                    <a:pt x="4335174" y="1444130"/>
                  </a:lnTo>
                  <a:lnTo>
                    <a:pt x="4377610" y="1429702"/>
                  </a:lnTo>
                  <a:lnTo>
                    <a:pt x="4420213" y="1417631"/>
                  </a:lnTo>
                  <a:lnTo>
                    <a:pt x="4462208" y="1413716"/>
                  </a:lnTo>
                  <a:lnTo>
                    <a:pt x="4503225" y="1420076"/>
                  </a:lnTo>
                  <a:lnTo>
                    <a:pt x="4543742" y="1433448"/>
                  </a:lnTo>
                  <a:lnTo>
                    <a:pt x="4584259" y="1451560"/>
                  </a:lnTo>
                  <a:lnTo>
                    <a:pt x="4625276" y="1472136"/>
                  </a:lnTo>
                  <a:lnTo>
                    <a:pt x="4667146" y="1498461"/>
                  </a:lnTo>
                  <a:lnTo>
                    <a:pt x="4709541" y="1530524"/>
                  </a:lnTo>
                  <a:lnTo>
                    <a:pt x="4751935" y="1560826"/>
                  </a:lnTo>
                  <a:lnTo>
                    <a:pt x="4793805" y="1581864"/>
                  </a:lnTo>
                  <a:lnTo>
                    <a:pt x="4834802" y="1594693"/>
                  </a:lnTo>
                  <a:lnTo>
                    <a:pt x="4875276" y="1602295"/>
                  </a:lnTo>
                  <a:lnTo>
                    <a:pt x="4915749" y="1600063"/>
                  </a:lnTo>
                  <a:lnTo>
                    <a:pt x="4956746" y="1583388"/>
                  </a:lnTo>
                  <a:lnTo>
                    <a:pt x="4990147" y="1555220"/>
                  </a:lnTo>
                  <a:lnTo>
                    <a:pt x="5023822" y="1515111"/>
                  </a:lnTo>
                  <a:lnTo>
                    <a:pt x="5057650" y="1468612"/>
                  </a:lnTo>
                  <a:lnTo>
                    <a:pt x="5091508" y="1421279"/>
                  </a:lnTo>
                  <a:lnTo>
                    <a:pt x="5125275" y="1378664"/>
                  </a:lnTo>
                  <a:lnTo>
                    <a:pt x="5159054" y="1338967"/>
                  </a:lnTo>
                  <a:lnTo>
                    <a:pt x="5192937" y="1298556"/>
                  </a:lnTo>
                  <a:lnTo>
                    <a:pt x="5226783" y="1260011"/>
                  </a:lnTo>
                  <a:lnTo>
                    <a:pt x="5260452" y="1225910"/>
                  </a:lnTo>
                  <a:lnTo>
                    <a:pt x="5293804" y="1198832"/>
                  </a:lnTo>
                  <a:lnTo>
                    <a:pt x="5334821" y="1179062"/>
                  </a:lnTo>
                  <a:lnTo>
                    <a:pt x="5375338" y="1170495"/>
                  </a:lnTo>
                  <a:lnTo>
                    <a:pt x="5415855" y="1164381"/>
                  </a:lnTo>
                  <a:lnTo>
                    <a:pt x="5456872" y="1151969"/>
                  </a:lnTo>
                  <a:lnTo>
                    <a:pt x="5498722" y="1125394"/>
                  </a:lnTo>
                  <a:lnTo>
                    <a:pt x="5541073" y="1091104"/>
                  </a:lnTo>
                  <a:lnTo>
                    <a:pt x="5583424" y="1062100"/>
                  </a:lnTo>
                  <a:lnTo>
                    <a:pt x="5625274" y="1051385"/>
                  </a:lnTo>
                  <a:lnTo>
                    <a:pt x="5658144" y="1065915"/>
                  </a:lnTo>
                  <a:lnTo>
                    <a:pt x="5690629" y="1097154"/>
                  </a:lnTo>
                  <a:lnTo>
                    <a:pt x="5722987" y="1133434"/>
                  </a:lnTo>
                  <a:lnTo>
                    <a:pt x="5755472" y="1163088"/>
                  </a:lnTo>
                  <a:lnTo>
                    <a:pt x="5788342" y="1174448"/>
                  </a:lnTo>
                  <a:lnTo>
                    <a:pt x="5821694" y="1161296"/>
                  </a:lnTo>
                  <a:lnTo>
                    <a:pt x="5855363" y="1131410"/>
                  </a:lnTo>
                  <a:lnTo>
                    <a:pt x="5889209" y="1094118"/>
                  </a:lnTo>
                  <a:lnTo>
                    <a:pt x="5923092" y="1058746"/>
                  </a:lnTo>
                  <a:lnTo>
                    <a:pt x="5956871" y="1034621"/>
                  </a:lnTo>
                  <a:lnTo>
                    <a:pt x="5999366" y="1022189"/>
                  </a:lnTo>
                  <a:lnTo>
                    <a:pt x="6042136" y="1019555"/>
                  </a:lnTo>
                  <a:lnTo>
                    <a:pt x="6084405" y="1020994"/>
                  </a:lnTo>
                  <a:lnTo>
                    <a:pt x="6125400" y="1020778"/>
                  </a:lnTo>
                  <a:lnTo>
                    <a:pt x="6164157" y="1021931"/>
                  </a:lnTo>
                  <a:lnTo>
                    <a:pt x="6201425" y="1026001"/>
                  </a:lnTo>
                  <a:lnTo>
                    <a:pt x="6238718" y="1025046"/>
                  </a:lnTo>
                  <a:lnTo>
                    <a:pt x="6277546" y="1011126"/>
                  </a:lnTo>
                  <a:lnTo>
                    <a:pt x="6310301" y="984721"/>
                  </a:lnTo>
                  <a:lnTo>
                    <a:pt x="6344055" y="947045"/>
                  </a:lnTo>
                  <a:lnTo>
                    <a:pt x="6378285" y="905083"/>
                  </a:lnTo>
                  <a:lnTo>
                    <a:pt x="6412467" y="865822"/>
                  </a:lnTo>
                  <a:lnTo>
                    <a:pt x="6446075" y="836247"/>
                  </a:lnTo>
                  <a:lnTo>
                    <a:pt x="6487072" y="813464"/>
                  </a:lnTo>
                  <a:lnTo>
                    <a:pt x="6527546" y="799337"/>
                  </a:lnTo>
                  <a:lnTo>
                    <a:pt x="6568019" y="791473"/>
                  </a:lnTo>
                  <a:lnTo>
                    <a:pt x="6609016" y="787479"/>
                  </a:lnTo>
                  <a:lnTo>
                    <a:pt x="6650940" y="789707"/>
                  </a:lnTo>
                  <a:lnTo>
                    <a:pt x="6693328" y="798448"/>
                  </a:lnTo>
                  <a:lnTo>
                    <a:pt x="6735693" y="808214"/>
                  </a:lnTo>
                  <a:lnTo>
                    <a:pt x="6777545" y="813514"/>
                  </a:lnTo>
                  <a:lnTo>
                    <a:pt x="6818562" y="811240"/>
                  </a:lnTo>
                  <a:lnTo>
                    <a:pt x="6859079" y="804846"/>
                  </a:lnTo>
                  <a:lnTo>
                    <a:pt x="6899596" y="798691"/>
                  </a:lnTo>
                  <a:lnTo>
                    <a:pt x="6940613" y="797131"/>
                  </a:lnTo>
                  <a:lnTo>
                    <a:pt x="6982340" y="802054"/>
                  </a:lnTo>
                  <a:lnTo>
                    <a:pt x="7024497" y="810894"/>
                  </a:lnTo>
                  <a:lnTo>
                    <a:pt x="7066843" y="821330"/>
                  </a:lnTo>
                  <a:lnTo>
                    <a:pt x="7109142" y="831040"/>
                  </a:lnTo>
                  <a:lnTo>
                    <a:pt x="7151368" y="839388"/>
                  </a:lnTo>
                  <a:lnTo>
                    <a:pt x="7193676" y="847629"/>
                  </a:lnTo>
                  <a:lnTo>
                    <a:pt x="7235819" y="856275"/>
                  </a:lnTo>
                  <a:lnTo>
                    <a:pt x="7277544" y="865838"/>
                  </a:lnTo>
                  <a:lnTo>
                    <a:pt x="7318561" y="879024"/>
                  </a:lnTo>
                  <a:lnTo>
                    <a:pt x="7359078" y="894746"/>
                  </a:lnTo>
                  <a:lnTo>
                    <a:pt x="7399595" y="907540"/>
                  </a:lnTo>
                  <a:lnTo>
                    <a:pt x="7440612" y="911939"/>
                  </a:lnTo>
                  <a:lnTo>
                    <a:pt x="7482482" y="908891"/>
                  </a:lnTo>
                  <a:lnTo>
                    <a:pt x="7524877" y="900509"/>
                  </a:lnTo>
                  <a:lnTo>
                    <a:pt x="7567271" y="883078"/>
                  </a:lnTo>
                  <a:lnTo>
                    <a:pt x="7609141" y="852884"/>
                  </a:lnTo>
                  <a:lnTo>
                    <a:pt x="7636628" y="822915"/>
                  </a:lnTo>
                  <a:lnTo>
                    <a:pt x="7663892" y="785263"/>
                  </a:lnTo>
                  <a:lnTo>
                    <a:pt x="7691008" y="742489"/>
                  </a:lnTo>
                  <a:lnTo>
                    <a:pt x="7718051" y="697154"/>
                  </a:lnTo>
                  <a:lnTo>
                    <a:pt x="7745093" y="651818"/>
                  </a:lnTo>
                  <a:lnTo>
                    <a:pt x="7772209" y="609044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5487" y="3432641"/>
              <a:ext cx="7772400" cy="1493520"/>
            </a:xfrm>
            <a:custGeom>
              <a:avLst/>
              <a:gdLst/>
              <a:ahLst/>
              <a:cxnLst/>
              <a:rect l="l" t="t" r="r" b="b"/>
              <a:pathLst>
                <a:path w="7772400" h="1493520">
                  <a:moveTo>
                    <a:pt x="0" y="1110402"/>
                  </a:moveTo>
                  <a:lnTo>
                    <a:pt x="42501" y="1099633"/>
                  </a:lnTo>
                  <a:lnTo>
                    <a:pt x="85259" y="1088352"/>
                  </a:lnTo>
                  <a:lnTo>
                    <a:pt x="127510" y="1078095"/>
                  </a:lnTo>
                  <a:lnTo>
                    <a:pt x="168490" y="1070397"/>
                  </a:lnTo>
                  <a:lnTo>
                    <a:pt x="207298" y="1066059"/>
                  </a:lnTo>
                  <a:lnTo>
                    <a:pt x="244578" y="1064174"/>
                  </a:lnTo>
                  <a:lnTo>
                    <a:pt x="281860" y="1063432"/>
                  </a:lnTo>
                  <a:lnTo>
                    <a:pt x="320675" y="1062523"/>
                  </a:lnTo>
                  <a:lnTo>
                    <a:pt x="361776" y="1059725"/>
                  </a:lnTo>
                  <a:lnTo>
                    <a:pt x="404237" y="1056141"/>
                  </a:lnTo>
                  <a:lnTo>
                    <a:pt x="447037" y="1054987"/>
                  </a:lnTo>
                  <a:lnTo>
                    <a:pt x="489153" y="1059475"/>
                  </a:lnTo>
                  <a:lnTo>
                    <a:pt x="530173" y="1072183"/>
                  </a:lnTo>
                  <a:lnTo>
                    <a:pt x="570685" y="1090844"/>
                  </a:lnTo>
                  <a:lnTo>
                    <a:pt x="611195" y="1111410"/>
                  </a:lnTo>
                  <a:lnTo>
                    <a:pt x="652208" y="1129833"/>
                  </a:lnTo>
                  <a:lnTo>
                    <a:pt x="694078" y="1153005"/>
                  </a:lnTo>
                  <a:lnTo>
                    <a:pt x="736473" y="1180427"/>
                  </a:lnTo>
                  <a:lnTo>
                    <a:pt x="778867" y="1196967"/>
                  </a:lnTo>
                  <a:lnTo>
                    <a:pt x="820737" y="1187491"/>
                  </a:lnTo>
                  <a:lnTo>
                    <a:pt x="867539" y="1128956"/>
                  </a:lnTo>
                  <a:lnTo>
                    <a:pt x="890677" y="1085444"/>
                  </a:lnTo>
                  <a:lnTo>
                    <a:pt x="913772" y="1037754"/>
                  </a:lnTo>
                  <a:lnTo>
                    <a:pt x="936925" y="989873"/>
                  </a:lnTo>
                  <a:lnTo>
                    <a:pt x="960236" y="945788"/>
                  </a:lnTo>
                  <a:lnTo>
                    <a:pt x="983805" y="909488"/>
                  </a:lnTo>
                  <a:lnTo>
                    <a:pt x="1016925" y="875248"/>
                  </a:lnTo>
                  <a:lnTo>
                    <a:pt x="1050672" y="852127"/>
                  </a:lnTo>
                  <a:lnTo>
                    <a:pt x="1084700" y="830365"/>
                  </a:lnTo>
                  <a:lnTo>
                    <a:pt x="1118661" y="800203"/>
                  </a:lnTo>
                  <a:lnTo>
                    <a:pt x="1152207" y="751881"/>
                  </a:lnTo>
                  <a:lnTo>
                    <a:pt x="1169075" y="717484"/>
                  </a:lnTo>
                  <a:lnTo>
                    <a:pt x="1185986" y="676741"/>
                  </a:lnTo>
                  <a:lnTo>
                    <a:pt x="1202923" y="631088"/>
                  </a:lnTo>
                  <a:lnTo>
                    <a:pt x="1219869" y="581959"/>
                  </a:lnTo>
                  <a:lnTo>
                    <a:pt x="1236805" y="530790"/>
                  </a:lnTo>
                  <a:lnTo>
                    <a:pt x="1253715" y="479015"/>
                  </a:lnTo>
                  <a:lnTo>
                    <a:pt x="1270580" y="428069"/>
                  </a:lnTo>
                  <a:lnTo>
                    <a:pt x="1287384" y="379387"/>
                  </a:lnTo>
                  <a:lnTo>
                    <a:pt x="1304108" y="334404"/>
                  </a:lnTo>
                  <a:lnTo>
                    <a:pt x="1320736" y="294554"/>
                  </a:lnTo>
                  <a:lnTo>
                    <a:pt x="1348161" y="234334"/>
                  </a:lnTo>
                  <a:lnTo>
                    <a:pt x="1375290" y="177366"/>
                  </a:lnTo>
                  <a:lnTo>
                    <a:pt x="1402270" y="125358"/>
                  </a:lnTo>
                  <a:lnTo>
                    <a:pt x="1429250" y="80018"/>
                  </a:lnTo>
                  <a:lnTo>
                    <a:pt x="1456379" y="43053"/>
                  </a:lnTo>
                  <a:lnTo>
                    <a:pt x="1483804" y="16170"/>
                  </a:lnTo>
                  <a:lnTo>
                    <a:pt x="1525654" y="0"/>
                  </a:lnTo>
                  <a:lnTo>
                    <a:pt x="1568005" y="6820"/>
                  </a:lnTo>
                  <a:lnTo>
                    <a:pt x="1610356" y="24189"/>
                  </a:lnTo>
                  <a:lnTo>
                    <a:pt x="1652206" y="39665"/>
                  </a:lnTo>
                  <a:lnTo>
                    <a:pt x="1693277" y="50653"/>
                  </a:lnTo>
                  <a:lnTo>
                    <a:pt x="1733788" y="63557"/>
                  </a:lnTo>
                  <a:lnTo>
                    <a:pt x="1774275" y="79438"/>
                  </a:lnTo>
                  <a:lnTo>
                    <a:pt x="1815274" y="99355"/>
                  </a:lnTo>
                  <a:lnTo>
                    <a:pt x="1857019" y="122011"/>
                  </a:lnTo>
                  <a:lnTo>
                    <a:pt x="1899205" y="147345"/>
                  </a:lnTo>
                  <a:lnTo>
                    <a:pt x="1941558" y="178276"/>
                  </a:lnTo>
                  <a:lnTo>
                    <a:pt x="1983803" y="217719"/>
                  </a:lnTo>
                  <a:lnTo>
                    <a:pt x="2012065" y="249272"/>
                  </a:lnTo>
                  <a:lnTo>
                    <a:pt x="2040563" y="284211"/>
                  </a:lnTo>
                  <a:lnTo>
                    <a:pt x="2069068" y="322494"/>
                  </a:lnTo>
                  <a:lnTo>
                    <a:pt x="2097350" y="364080"/>
                  </a:lnTo>
                  <a:lnTo>
                    <a:pt x="2125182" y="408925"/>
                  </a:lnTo>
                  <a:lnTo>
                    <a:pt x="2152332" y="456987"/>
                  </a:lnTo>
                  <a:lnTo>
                    <a:pt x="2172027" y="498152"/>
                  </a:lnTo>
                  <a:lnTo>
                    <a:pt x="2191142" y="545443"/>
                  </a:lnTo>
                  <a:lnTo>
                    <a:pt x="2209870" y="596281"/>
                  </a:lnTo>
                  <a:lnTo>
                    <a:pt x="2228405" y="648090"/>
                  </a:lnTo>
                  <a:lnTo>
                    <a:pt x="2246940" y="698292"/>
                  </a:lnTo>
                  <a:lnTo>
                    <a:pt x="2265668" y="744309"/>
                  </a:lnTo>
                  <a:lnTo>
                    <a:pt x="2284783" y="783563"/>
                  </a:lnTo>
                  <a:lnTo>
                    <a:pt x="2345598" y="850225"/>
                  </a:lnTo>
                  <a:lnTo>
                    <a:pt x="2388076" y="865435"/>
                  </a:lnTo>
                  <a:lnTo>
                    <a:pt x="2430887" y="863143"/>
                  </a:lnTo>
                  <a:lnTo>
                    <a:pt x="2473007" y="847385"/>
                  </a:lnTo>
                  <a:lnTo>
                    <a:pt x="2505864" y="820216"/>
                  </a:lnTo>
                  <a:lnTo>
                    <a:pt x="2538326" y="778137"/>
                  </a:lnTo>
                  <a:lnTo>
                    <a:pt x="2570665" y="729309"/>
                  </a:lnTo>
                  <a:lnTo>
                    <a:pt x="2603157" y="681895"/>
                  </a:lnTo>
                  <a:lnTo>
                    <a:pt x="2636075" y="644058"/>
                  </a:lnTo>
                  <a:lnTo>
                    <a:pt x="2677925" y="608077"/>
                  </a:lnTo>
                  <a:lnTo>
                    <a:pt x="2720276" y="577764"/>
                  </a:lnTo>
                  <a:lnTo>
                    <a:pt x="2762627" y="555547"/>
                  </a:lnTo>
                  <a:lnTo>
                    <a:pt x="2804477" y="543855"/>
                  </a:lnTo>
                  <a:lnTo>
                    <a:pt x="2842208" y="539521"/>
                  </a:lnTo>
                  <a:lnTo>
                    <a:pt x="2886011" y="541379"/>
                  </a:lnTo>
                  <a:lnTo>
                    <a:pt x="2929814" y="558286"/>
                  </a:lnTo>
                  <a:lnTo>
                    <a:pt x="2967545" y="599100"/>
                  </a:lnTo>
                  <a:lnTo>
                    <a:pt x="2997850" y="669924"/>
                  </a:lnTo>
                  <a:lnTo>
                    <a:pt x="3013111" y="716929"/>
                  </a:lnTo>
                  <a:lnTo>
                    <a:pt x="3028428" y="769019"/>
                  </a:lnTo>
                  <a:lnTo>
                    <a:pt x="3043786" y="824213"/>
                  </a:lnTo>
                  <a:lnTo>
                    <a:pt x="3059172" y="880527"/>
                  </a:lnTo>
                  <a:lnTo>
                    <a:pt x="3074574" y="935979"/>
                  </a:lnTo>
                  <a:lnTo>
                    <a:pt x="3089979" y="988586"/>
                  </a:lnTo>
                  <a:lnTo>
                    <a:pt x="3105372" y="1036366"/>
                  </a:lnTo>
                  <a:lnTo>
                    <a:pt x="3120742" y="1077336"/>
                  </a:lnTo>
                  <a:lnTo>
                    <a:pt x="3175567" y="1156370"/>
                  </a:lnTo>
                  <a:lnTo>
                    <a:pt x="3220561" y="1179760"/>
                  </a:lnTo>
                  <a:lnTo>
                    <a:pt x="3265412" y="1189648"/>
                  </a:lnTo>
                  <a:lnTo>
                    <a:pt x="3304476" y="1196000"/>
                  </a:lnTo>
                  <a:lnTo>
                    <a:pt x="3345547" y="1199755"/>
                  </a:lnTo>
                  <a:lnTo>
                    <a:pt x="3386058" y="1195651"/>
                  </a:lnTo>
                  <a:lnTo>
                    <a:pt x="3426545" y="1189214"/>
                  </a:lnTo>
                  <a:lnTo>
                    <a:pt x="3467544" y="1185967"/>
                  </a:lnTo>
                  <a:lnTo>
                    <a:pt x="3509414" y="1187110"/>
                  </a:lnTo>
                  <a:lnTo>
                    <a:pt x="3551809" y="1189777"/>
                  </a:lnTo>
                  <a:lnTo>
                    <a:pt x="3594203" y="1193397"/>
                  </a:lnTo>
                  <a:lnTo>
                    <a:pt x="3636073" y="1197397"/>
                  </a:lnTo>
                  <a:lnTo>
                    <a:pt x="3677090" y="1200987"/>
                  </a:lnTo>
                  <a:lnTo>
                    <a:pt x="3717607" y="1204684"/>
                  </a:lnTo>
                  <a:lnTo>
                    <a:pt x="3758124" y="1209881"/>
                  </a:lnTo>
                  <a:lnTo>
                    <a:pt x="3799141" y="1217971"/>
                  </a:lnTo>
                  <a:lnTo>
                    <a:pt x="3840868" y="1230685"/>
                  </a:lnTo>
                  <a:lnTo>
                    <a:pt x="3883025" y="1246816"/>
                  </a:lnTo>
                  <a:lnTo>
                    <a:pt x="3925371" y="1263352"/>
                  </a:lnTo>
                  <a:lnTo>
                    <a:pt x="3967670" y="1277280"/>
                  </a:lnTo>
                  <a:lnTo>
                    <a:pt x="4010021" y="1288274"/>
                  </a:lnTo>
                  <a:lnTo>
                    <a:pt x="4052538" y="1297791"/>
                  </a:lnTo>
                  <a:lnTo>
                    <a:pt x="4094722" y="1305498"/>
                  </a:lnTo>
                  <a:lnTo>
                    <a:pt x="4136072" y="1311062"/>
                  </a:lnTo>
                  <a:lnTo>
                    <a:pt x="4175986" y="1314356"/>
                  </a:lnTo>
                  <a:lnTo>
                    <a:pt x="4214876" y="1315507"/>
                  </a:lnTo>
                  <a:lnTo>
                    <a:pt x="4253765" y="1314848"/>
                  </a:lnTo>
                  <a:lnTo>
                    <a:pt x="4293679" y="1312713"/>
                  </a:lnTo>
                  <a:lnTo>
                    <a:pt x="4335174" y="1307183"/>
                  </a:lnTo>
                  <a:lnTo>
                    <a:pt x="4377610" y="1298759"/>
                  </a:lnTo>
                  <a:lnTo>
                    <a:pt x="4420213" y="1291407"/>
                  </a:lnTo>
                  <a:lnTo>
                    <a:pt x="4462208" y="1289091"/>
                  </a:lnTo>
                  <a:lnTo>
                    <a:pt x="4503225" y="1291405"/>
                  </a:lnTo>
                  <a:lnTo>
                    <a:pt x="4543742" y="1296743"/>
                  </a:lnTo>
                  <a:lnTo>
                    <a:pt x="4584259" y="1307272"/>
                  </a:lnTo>
                  <a:lnTo>
                    <a:pt x="4625276" y="1325159"/>
                  </a:lnTo>
                  <a:lnTo>
                    <a:pt x="4667146" y="1356393"/>
                  </a:lnTo>
                  <a:lnTo>
                    <a:pt x="4709541" y="1397962"/>
                  </a:lnTo>
                  <a:lnTo>
                    <a:pt x="4751935" y="1438816"/>
                  </a:lnTo>
                  <a:lnTo>
                    <a:pt x="4793805" y="1467907"/>
                  </a:lnTo>
                  <a:lnTo>
                    <a:pt x="4834802" y="1484217"/>
                  </a:lnTo>
                  <a:lnTo>
                    <a:pt x="4875276" y="1492942"/>
                  </a:lnTo>
                  <a:lnTo>
                    <a:pt x="4915749" y="1492642"/>
                  </a:lnTo>
                  <a:lnTo>
                    <a:pt x="4956746" y="1481877"/>
                  </a:lnTo>
                  <a:lnTo>
                    <a:pt x="4998545" y="1458581"/>
                  </a:lnTo>
                  <a:lnTo>
                    <a:pt x="5040725" y="1424092"/>
                  </a:lnTo>
                  <a:lnTo>
                    <a:pt x="5083048" y="1382079"/>
                  </a:lnTo>
                  <a:lnTo>
                    <a:pt x="5125275" y="1336208"/>
                  </a:lnTo>
                  <a:lnTo>
                    <a:pt x="5153413" y="1301247"/>
                  </a:lnTo>
                  <a:lnTo>
                    <a:pt x="5181639" y="1260695"/>
                  </a:lnTo>
                  <a:lnTo>
                    <a:pt x="5209873" y="1217892"/>
                  </a:lnTo>
                  <a:lnTo>
                    <a:pt x="5238032" y="1176179"/>
                  </a:lnTo>
                  <a:lnTo>
                    <a:pt x="5266036" y="1138897"/>
                  </a:lnTo>
                  <a:lnTo>
                    <a:pt x="5293804" y="1109386"/>
                  </a:lnTo>
                  <a:lnTo>
                    <a:pt x="5334821" y="1080758"/>
                  </a:lnTo>
                  <a:lnTo>
                    <a:pt x="5375338" y="1064285"/>
                  </a:lnTo>
                  <a:lnTo>
                    <a:pt x="5415855" y="1053504"/>
                  </a:lnTo>
                  <a:lnTo>
                    <a:pt x="5456872" y="1041949"/>
                  </a:lnTo>
                  <a:lnTo>
                    <a:pt x="5498722" y="1032460"/>
                  </a:lnTo>
                  <a:lnTo>
                    <a:pt x="5541073" y="1026900"/>
                  </a:lnTo>
                  <a:lnTo>
                    <a:pt x="5583424" y="1017625"/>
                  </a:lnTo>
                  <a:lnTo>
                    <a:pt x="5625274" y="996991"/>
                  </a:lnTo>
                  <a:lnTo>
                    <a:pt x="5658144" y="966071"/>
                  </a:lnTo>
                  <a:lnTo>
                    <a:pt x="5690629" y="924496"/>
                  </a:lnTo>
                  <a:lnTo>
                    <a:pt x="5722987" y="879774"/>
                  </a:lnTo>
                  <a:lnTo>
                    <a:pt x="5755472" y="839418"/>
                  </a:lnTo>
                  <a:lnTo>
                    <a:pt x="5788342" y="810936"/>
                  </a:lnTo>
                  <a:lnTo>
                    <a:pt x="5830087" y="794226"/>
                  </a:lnTo>
                  <a:lnTo>
                    <a:pt x="5872273" y="790219"/>
                  </a:lnTo>
                  <a:lnTo>
                    <a:pt x="5914626" y="792952"/>
                  </a:lnTo>
                  <a:lnTo>
                    <a:pt x="5956871" y="796458"/>
                  </a:lnTo>
                  <a:lnTo>
                    <a:pt x="5999366" y="801121"/>
                  </a:lnTo>
                  <a:lnTo>
                    <a:pt x="6042136" y="809380"/>
                  </a:lnTo>
                  <a:lnTo>
                    <a:pt x="6084405" y="818640"/>
                  </a:lnTo>
                  <a:lnTo>
                    <a:pt x="6125400" y="826303"/>
                  </a:lnTo>
                  <a:lnTo>
                    <a:pt x="6164157" y="832824"/>
                  </a:lnTo>
                  <a:lnTo>
                    <a:pt x="6201425" y="839225"/>
                  </a:lnTo>
                  <a:lnTo>
                    <a:pt x="6238718" y="843770"/>
                  </a:lnTo>
                  <a:lnTo>
                    <a:pt x="6277546" y="844718"/>
                  </a:lnTo>
                  <a:lnTo>
                    <a:pt x="6318666" y="839543"/>
                  </a:lnTo>
                  <a:lnTo>
                    <a:pt x="6361144" y="829796"/>
                  </a:lnTo>
                  <a:lnTo>
                    <a:pt x="6403955" y="820144"/>
                  </a:lnTo>
                  <a:lnTo>
                    <a:pt x="6446075" y="815254"/>
                  </a:lnTo>
                  <a:lnTo>
                    <a:pt x="6487072" y="817832"/>
                  </a:lnTo>
                  <a:lnTo>
                    <a:pt x="6527546" y="824827"/>
                  </a:lnTo>
                  <a:lnTo>
                    <a:pt x="6568019" y="832560"/>
                  </a:lnTo>
                  <a:lnTo>
                    <a:pt x="6609016" y="837352"/>
                  </a:lnTo>
                  <a:lnTo>
                    <a:pt x="6650940" y="838009"/>
                  </a:lnTo>
                  <a:lnTo>
                    <a:pt x="6693328" y="836511"/>
                  </a:lnTo>
                  <a:lnTo>
                    <a:pt x="6735693" y="834227"/>
                  </a:lnTo>
                  <a:lnTo>
                    <a:pt x="6777545" y="832526"/>
                  </a:lnTo>
                  <a:lnTo>
                    <a:pt x="6818562" y="831595"/>
                  </a:lnTo>
                  <a:lnTo>
                    <a:pt x="6859079" y="830701"/>
                  </a:lnTo>
                  <a:lnTo>
                    <a:pt x="6899596" y="830115"/>
                  </a:lnTo>
                  <a:lnTo>
                    <a:pt x="6940613" y="830113"/>
                  </a:lnTo>
                  <a:lnTo>
                    <a:pt x="6982340" y="831016"/>
                  </a:lnTo>
                  <a:lnTo>
                    <a:pt x="7024497" y="832669"/>
                  </a:lnTo>
                  <a:lnTo>
                    <a:pt x="7066843" y="834346"/>
                  </a:lnTo>
                  <a:lnTo>
                    <a:pt x="7109142" y="835320"/>
                  </a:lnTo>
                  <a:lnTo>
                    <a:pt x="7151368" y="835050"/>
                  </a:lnTo>
                  <a:lnTo>
                    <a:pt x="7193676" y="834018"/>
                  </a:lnTo>
                  <a:lnTo>
                    <a:pt x="7235819" y="833034"/>
                  </a:lnTo>
                  <a:lnTo>
                    <a:pt x="7277544" y="832907"/>
                  </a:lnTo>
                  <a:lnTo>
                    <a:pt x="7318561" y="832965"/>
                  </a:lnTo>
                  <a:lnTo>
                    <a:pt x="7359078" y="833082"/>
                  </a:lnTo>
                  <a:lnTo>
                    <a:pt x="7399595" y="834890"/>
                  </a:lnTo>
                  <a:lnTo>
                    <a:pt x="7440612" y="840019"/>
                  </a:lnTo>
                  <a:lnTo>
                    <a:pt x="7482482" y="851346"/>
                  </a:lnTo>
                  <a:lnTo>
                    <a:pt x="7524877" y="867197"/>
                  </a:lnTo>
                  <a:lnTo>
                    <a:pt x="7567271" y="882382"/>
                  </a:lnTo>
                  <a:lnTo>
                    <a:pt x="7609141" y="891708"/>
                  </a:lnTo>
                  <a:lnTo>
                    <a:pt x="7650283" y="892657"/>
                  </a:lnTo>
                  <a:lnTo>
                    <a:pt x="7691008" y="888438"/>
                  </a:lnTo>
                  <a:lnTo>
                    <a:pt x="7731567" y="882171"/>
                  </a:lnTo>
                  <a:lnTo>
                    <a:pt x="7772209" y="876976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94070" y="2803398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94070" y="3329178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94070" y="3065526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94070" y="3592830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52145" y="3981703"/>
            <a:ext cx="220979" cy="17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ahoma"/>
              <a:cs typeface="Tahoma"/>
            </a:endParaRPr>
          </a:p>
          <a:p>
            <a:pPr marL="10922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2145" y="3242563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30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2145" y="2503424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40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4737" y="5693459"/>
            <a:ext cx="8214043" cy="739981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R="5080" algn="r">
              <a:lnSpc>
                <a:spcPct val="100000"/>
              </a:lnSpc>
              <a:spcBef>
                <a:spcPts val="845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12700" marR="5080" indent="28575" algn="r">
              <a:lnSpc>
                <a:spcPct val="155400"/>
              </a:lnSpc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12700" marR="5080" indent="116839" algn="r">
              <a:lnSpc>
                <a:spcPct val="155200"/>
              </a:lnSpc>
              <a:spcBef>
                <a:spcPts val="45"/>
              </a:spcBef>
            </a:pPr>
            <a:r>
              <a:rPr sz="1400" spc="5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K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</a:t>
            </a:r>
            <a:r>
              <a:rPr sz="1400" spc="5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Oc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</a:t>
            </a:r>
            <a:r>
              <a:rPr sz="1400" spc="5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Oc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Te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5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Ka</a:t>
            </a:r>
            <a:r>
              <a:rPr sz="1400" spc="-10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22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6163817" y="2639923"/>
            <a:ext cx="1391920" cy="1080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Tüketici kredisi  </a:t>
            </a:r>
            <a:r>
              <a:rPr sz="1400" b="1" spc="-5" dirty="0">
                <a:solidFill>
                  <a:srgbClr val="A80000"/>
                </a:solidFill>
                <a:latin typeface="Tahoma"/>
                <a:cs typeface="Tahoma"/>
              </a:rPr>
              <a:t>İhtiyaç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b="1" spc="-5" dirty="0">
                <a:solidFill>
                  <a:srgbClr val="808080"/>
                </a:solidFill>
                <a:latin typeface="Tahoma"/>
                <a:cs typeface="Tahoma"/>
              </a:rPr>
              <a:t>Taşıt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b="1" spc="-5" dirty="0">
                <a:solidFill>
                  <a:srgbClr val="FFC000"/>
                </a:solidFill>
                <a:latin typeface="Tahoma"/>
                <a:cs typeface="Tahoma"/>
              </a:rPr>
              <a:t>Konut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095" y="686765"/>
            <a:ext cx="8493125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Aralık ayında toplam </a:t>
            </a:r>
            <a:r>
              <a:rPr dirty="0"/>
              <a:t>mevduatlar bir </a:t>
            </a:r>
            <a:r>
              <a:rPr spc="-5" dirty="0"/>
              <a:t>önceki </a:t>
            </a:r>
            <a:r>
              <a:rPr dirty="0"/>
              <a:t>aya </a:t>
            </a:r>
            <a:r>
              <a:rPr spc="-5" dirty="0"/>
              <a:t>göre %5,1 artarak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5,2 trilyon TL’ye ulaştı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92807"/>
            <a:ext cx="9139555" cy="585470"/>
          </a:xfrm>
          <a:custGeom>
            <a:avLst/>
            <a:gdLst/>
            <a:ahLst/>
            <a:cxnLst/>
            <a:rect l="l" t="t" r="r" b="b"/>
            <a:pathLst>
              <a:path w="9139555" h="585469">
                <a:moveTo>
                  <a:pt x="9139428" y="0"/>
                </a:moveTo>
                <a:lnTo>
                  <a:pt x="0" y="0"/>
                </a:lnTo>
                <a:lnTo>
                  <a:pt x="0" y="585215"/>
                </a:lnTo>
                <a:lnTo>
                  <a:pt x="9139428" y="58521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0095" y="1297051"/>
            <a:ext cx="8025130" cy="1142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Döviz mevduatlarının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payı ise geçen aya göre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3,1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puan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artarak %64’e yükseldi;  Ekim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2001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tarihinden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beri en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yüksek</a:t>
            </a:r>
            <a:r>
              <a:rPr sz="1800" spc="4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seviye</a:t>
            </a:r>
            <a:endParaRPr sz="1800">
              <a:latin typeface="Tahoma"/>
              <a:cs typeface="Tahoma"/>
            </a:endParaRPr>
          </a:p>
          <a:p>
            <a:pPr marL="3056255" marR="109220" indent="-2336800">
              <a:lnSpc>
                <a:spcPct val="100000"/>
              </a:lnSpc>
              <a:spcBef>
                <a:spcPts val="63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Toplam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mevduat tutarı (milyar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TL)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döviz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mevduatlarının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oranı (%),  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Aralık</a:t>
            </a:r>
            <a:r>
              <a:rPr sz="16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07" y="6581343"/>
            <a:ext cx="2491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TCMB,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hesaplamaları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99516" y="2734055"/>
            <a:ext cx="8039100" cy="2859405"/>
            <a:chOff x="699516" y="2734055"/>
            <a:chExt cx="8039100" cy="2859405"/>
          </a:xfrm>
        </p:grpSpPr>
        <p:sp>
          <p:nvSpPr>
            <p:cNvPr id="8" name="object 8"/>
            <p:cNvSpPr/>
            <p:nvPr/>
          </p:nvSpPr>
          <p:spPr>
            <a:xfrm>
              <a:off x="758952" y="2738627"/>
              <a:ext cx="7920355" cy="2849880"/>
            </a:xfrm>
            <a:custGeom>
              <a:avLst/>
              <a:gdLst/>
              <a:ahLst/>
              <a:cxnLst/>
              <a:rect l="l" t="t" r="r" b="b"/>
              <a:pathLst>
                <a:path w="7920355" h="2849879">
                  <a:moveTo>
                    <a:pt x="0" y="2849880"/>
                  </a:moveTo>
                  <a:lnTo>
                    <a:pt x="7920228" y="2849880"/>
                  </a:lnTo>
                  <a:lnTo>
                    <a:pt x="7920228" y="0"/>
                  </a:lnTo>
                  <a:lnTo>
                    <a:pt x="0" y="0"/>
                  </a:lnTo>
                  <a:lnTo>
                    <a:pt x="0" y="284988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5528" y="2956559"/>
              <a:ext cx="7847330" cy="2632075"/>
            </a:xfrm>
            <a:custGeom>
              <a:avLst/>
              <a:gdLst/>
              <a:ahLst/>
              <a:cxnLst/>
              <a:rect l="l" t="t" r="r" b="b"/>
              <a:pathLst>
                <a:path w="7847330" h="2632075">
                  <a:moveTo>
                    <a:pt x="91440" y="2510028"/>
                  </a:moveTo>
                  <a:lnTo>
                    <a:pt x="0" y="2510028"/>
                  </a:lnTo>
                  <a:lnTo>
                    <a:pt x="0" y="2631948"/>
                  </a:lnTo>
                  <a:lnTo>
                    <a:pt x="91440" y="2631948"/>
                  </a:lnTo>
                  <a:lnTo>
                    <a:pt x="91440" y="2510028"/>
                  </a:lnTo>
                  <a:close/>
                </a:path>
                <a:path w="7847330" h="2632075">
                  <a:moveTo>
                    <a:pt x="256032" y="2511552"/>
                  </a:moveTo>
                  <a:lnTo>
                    <a:pt x="164592" y="2511552"/>
                  </a:lnTo>
                  <a:lnTo>
                    <a:pt x="164592" y="2631948"/>
                  </a:lnTo>
                  <a:lnTo>
                    <a:pt x="256032" y="2631948"/>
                  </a:lnTo>
                  <a:lnTo>
                    <a:pt x="256032" y="2511552"/>
                  </a:lnTo>
                  <a:close/>
                </a:path>
                <a:path w="7847330" h="2632075">
                  <a:moveTo>
                    <a:pt x="422148" y="2476500"/>
                  </a:moveTo>
                  <a:lnTo>
                    <a:pt x="330708" y="2476500"/>
                  </a:lnTo>
                  <a:lnTo>
                    <a:pt x="330708" y="2631948"/>
                  </a:lnTo>
                  <a:lnTo>
                    <a:pt x="422148" y="2631948"/>
                  </a:lnTo>
                  <a:lnTo>
                    <a:pt x="422148" y="2476500"/>
                  </a:lnTo>
                  <a:close/>
                </a:path>
                <a:path w="7847330" h="2632075">
                  <a:moveTo>
                    <a:pt x="586740" y="2439924"/>
                  </a:moveTo>
                  <a:lnTo>
                    <a:pt x="495300" y="2439924"/>
                  </a:lnTo>
                  <a:lnTo>
                    <a:pt x="495300" y="2631948"/>
                  </a:lnTo>
                  <a:lnTo>
                    <a:pt x="586740" y="2631948"/>
                  </a:lnTo>
                  <a:lnTo>
                    <a:pt x="586740" y="2439924"/>
                  </a:lnTo>
                  <a:close/>
                </a:path>
                <a:path w="7847330" h="2632075">
                  <a:moveTo>
                    <a:pt x="751332" y="2369820"/>
                  </a:moveTo>
                  <a:lnTo>
                    <a:pt x="659892" y="2369820"/>
                  </a:lnTo>
                  <a:lnTo>
                    <a:pt x="659892" y="2631948"/>
                  </a:lnTo>
                  <a:lnTo>
                    <a:pt x="751332" y="2631948"/>
                  </a:lnTo>
                  <a:lnTo>
                    <a:pt x="751332" y="2369820"/>
                  </a:lnTo>
                  <a:close/>
                </a:path>
                <a:path w="7847330" h="2632075">
                  <a:moveTo>
                    <a:pt x="915924" y="2395728"/>
                  </a:moveTo>
                  <a:lnTo>
                    <a:pt x="824484" y="2395728"/>
                  </a:lnTo>
                  <a:lnTo>
                    <a:pt x="824484" y="2631948"/>
                  </a:lnTo>
                  <a:lnTo>
                    <a:pt x="915924" y="2631948"/>
                  </a:lnTo>
                  <a:lnTo>
                    <a:pt x="915924" y="2395728"/>
                  </a:lnTo>
                  <a:close/>
                </a:path>
                <a:path w="7847330" h="2632075">
                  <a:moveTo>
                    <a:pt x="1082040" y="2350008"/>
                  </a:moveTo>
                  <a:lnTo>
                    <a:pt x="990600" y="2350008"/>
                  </a:lnTo>
                  <a:lnTo>
                    <a:pt x="990600" y="2631948"/>
                  </a:lnTo>
                  <a:lnTo>
                    <a:pt x="1082040" y="2631948"/>
                  </a:lnTo>
                  <a:lnTo>
                    <a:pt x="1082040" y="2350008"/>
                  </a:lnTo>
                  <a:close/>
                </a:path>
                <a:path w="7847330" h="2632075">
                  <a:moveTo>
                    <a:pt x="1246632" y="2186940"/>
                  </a:moveTo>
                  <a:lnTo>
                    <a:pt x="1155192" y="2186940"/>
                  </a:lnTo>
                  <a:lnTo>
                    <a:pt x="1155192" y="2631948"/>
                  </a:lnTo>
                  <a:lnTo>
                    <a:pt x="1246632" y="2631948"/>
                  </a:lnTo>
                  <a:lnTo>
                    <a:pt x="1246632" y="2186940"/>
                  </a:lnTo>
                  <a:close/>
                </a:path>
                <a:path w="7847330" h="2632075">
                  <a:moveTo>
                    <a:pt x="1411224" y="2218944"/>
                  </a:moveTo>
                  <a:lnTo>
                    <a:pt x="1319784" y="2218944"/>
                  </a:lnTo>
                  <a:lnTo>
                    <a:pt x="1319784" y="2631948"/>
                  </a:lnTo>
                  <a:lnTo>
                    <a:pt x="1411224" y="2631948"/>
                  </a:lnTo>
                  <a:lnTo>
                    <a:pt x="1411224" y="2218944"/>
                  </a:lnTo>
                  <a:close/>
                </a:path>
                <a:path w="7847330" h="2632075">
                  <a:moveTo>
                    <a:pt x="1577340" y="2246376"/>
                  </a:moveTo>
                  <a:lnTo>
                    <a:pt x="1484376" y="2246376"/>
                  </a:lnTo>
                  <a:lnTo>
                    <a:pt x="1484376" y="2631948"/>
                  </a:lnTo>
                  <a:lnTo>
                    <a:pt x="1577340" y="2631948"/>
                  </a:lnTo>
                  <a:lnTo>
                    <a:pt x="1577340" y="2246376"/>
                  </a:lnTo>
                  <a:close/>
                </a:path>
                <a:path w="7847330" h="2632075">
                  <a:moveTo>
                    <a:pt x="1741932" y="2322576"/>
                  </a:moveTo>
                  <a:lnTo>
                    <a:pt x="1650492" y="2322576"/>
                  </a:lnTo>
                  <a:lnTo>
                    <a:pt x="1650492" y="2631948"/>
                  </a:lnTo>
                  <a:lnTo>
                    <a:pt x="1741932" y="2631948"/>
                  </a:lnTo>
                  <a:lnTo>
                    <a:pt x="1741932" y="2322576"/>
                  </a:lnTo>
                  <a:close/>
                </a:path>
                <a:path w="7847330" h="2632075">
                  <a:moveTo>
                    <a:pt x="1906524" y="2282952"/>
                  </a:moveTo>
                  <a:lnTo>
                    <a:pt x="1815084" y="2282952"/>
                  </a:lnTo>
                  <a:lnTo>
                    <a:pt x="1815084" y="2631948"/>
                  </a:lnTo>
                  <a:lnTo>
                    <a:pt x="1906524" y="2631948"/>
                  </a:lnTo>
                  <a:lnTo>
                    <a:pt x="1906524" y="2282952"/>
                  </a:lnTo>
                  <a:close/>
                </a:path>
                <a:path w="7847330" h="2632075">
                  <a:moveTo>
                    <a:pt x="2071116" y="2267724"/>
                  </a:moveTo>
                  <a:lnTo>
                    <a:pt x="1979676" y="2267724"/>
                  </a:lnTo>
                  <a:lnTo>
                    <a:pt x="1979676" y="2631948"/>
                  </a:lnTo>
                  <a:lnTo>
                    <a:pt x="2071116" y="2631948"/>
                  </a:lnTo>
                  <a:lnTo>
                    <a:pt x="2071116" y="2267724"/>
                  </a:lnTo>
                  <a:close/>
                </a:path>
                <a:path w="7847330" h="2632075">
                  <a:moveTo>
                    <a:pt x="2237232" y="2260092"/>
                  </a:moveTo>
                  <a:lnTo>
                    <a:pt x="2144268" y="2260092"/>
                  </a:lnTo>
                  <a:lnTo>
                    <a:pt x="2144268" y="2631948"/>
                  </a:lnTo>
                  <a:lnTo>
                    <a:pt x="2237232" y="2631948"/>
                  </a:lnTo>
                  <a:lnTo>
                    <a:pt x="2237232" y="2260092"/>
                  </a:lnTo>
                  <a:close/>
                </a:path>
                <a:path w="7847330" h="2632075">
                  <a:moveTo>
                    <a:pt x="2401824" y="2183892"/>
                  </a:moveTo>
                  <a:lnTo>
                    <a:pt x="2310384" y="2183892"/>
                  </a:lnTo>
                  <a:lnTo>
                    <a:pt x="2310384" y="2631948"/>
                  </a:lnTo>
                  <a:lnTo>
                    <a:pt x="2401824" y="2631948"/>
                  </a:lnTo>
                  <a:lnTo>
                    <a:pt x="2401824" y="2183892"/>
                  </a:lnTo>
                  <a:close/>
                </a:path>
                <a:path w="7847330" h="2632075">
                  <a:moveTo>
                    <a:pt x="2566416" y="2116836"/>
                  </a:moveTo>
                  <a:lnTo>
                    <a:pt x="2474963" y="2116836"/>
                  </a:lnTo>
                  <a:lnTo>
                    <a:pt x="2474963" y="2631948"/>
                  </a:lnTo>
                  <a:lnTo>
                    <a:pt x="2566416" y="2631948"/>
                  </a:lnTo>
                  <a:lnTo>
                    <a:pt x="2566416" y="2116836"/>
                  </a:lnTo>
                  <a:close/>
                </a:path>
                <a:path w="7847330" h="2632075">
                  <a:moveTo>
                    <a:pt x="2731008" y="2118360"/>
                  </a:moveTo>
                  <a:lnTo>
                    <a:pt x="2639568" y="2118360"/>
                  </a:lnTo>
                  <a:lnTo>
                    <a:pt x="2639568" y="2631948"/>
                  </a:lnTo>
                  <a:lnTo>
                    <a:pt x="2731008" y="2631948"/>
                  </a:lnTo>
                  <a:lnTo>
                    <a:pt x="2731008" y="2118360"/>
                  </a:lnTo>
                  <a:close/>
                </a:path>
                <a:path w="7847330" h="2632075">
                  <a:moveTo>
                    <a:pt x="2897124" y="2119884"/>
                  </a:moveTo>
                  <a:lnTo>
                    <a:pt x="2805684" y="2119884"/>
                  </a:lnTo>
                  <a:lnTo>
                    <a:pt x="2805684" y="2631948"/>
                  </a:lnTo>
                  <a:lnTo>
                    <a:pt x="2897124" y="2631948"/>
                  </a:lnTo>
                  <a:lnTo>
                    <a:pt x="2897124" y="2119884"/>
                  </a:lnTo>
                  <a:close/>
                </a:path>
                <a:path w="7847330" h="2632075">
                  <a:moveTo>
                    <a:pt x="3061716" y="2097024"/>
                  </a:moveTo>
                  <a:lnTo>
                    <a:pt x="2970276" y="2097024"/>
                  </a:lnTo>
                  <a:lnTo>
                    <a:pt x="2970276" y="2631948"/>
                  </a:lnTo>
                  <a:lnTo>
                    <a:pt x="3061716" y="2631948"/>
                  </a:lnTo>
                  <a:lnTo>
                    <a:pt x="3061716" y="2097024"/>
                  </a:lnTo>
                  <a:close/>
                </a:path>
                <a:path w="7847330" h="2632075">
                  <a:moveTo>
                    <a:pt x="3226308" y="2049780"/>
                  </a:moveTo>
                  <a:lnTo>
                    <a:pt x="3134868" y="2049780"/>
                  </a:lnTo>
                  <a:lnTo>
                    <a:pt x="3134868" y="2631948"/>
                  </a:lnTo>
                  <a:lnTo>
                    <a:pt x="3226308" y="2631948"/>
                  </a:lnTo>
                  <a:lnTo>
                    <a:pt x="3226308" y="2049780"/>
                  </a:lnTo>
                  <a:close/>
                </a:path>
                <a:path w="7847330" h="2632075">
                  <a:moveTo>
                    <a:pt x="3390900" y="2026920"/>
                  </a:moveTo>
                  <a:lnTo>
                    <a:pt x="3299460" y="2026920"/>
                  </a:lnTo>
                  <a:lnTo>
                    <a:pt x="3299460" y="2631948"/>
                  </a:lnTo>
                  <a:lnTo>
                    <a:pt x="3390900" y="2631948"/>
                  </a:lnTo>
                  <a:lnTo>
                    <a:pt x="3390900" y="2026920"/>
                  </a:lnTo>
                  <a:close/>
                </a:path>
                <a:path w="7847330" h="2632075">
                  <a:moveTo>
                    <a:pt x="3557016" y="1993392"/>
                  </a:moveTo>
                  <a:lnTo>
                    <a:pt x="3465576" y="1993392"/>
                  </a:lnTo>
                  <a:lnTo>
                    <a:pt x="3465576" y="2631948"/>
                  </a:lnTo>
                  <a:lnTo>
                    <a:pt x="3557016" y="2631948"/>
                  </a:lnTo>
                  <a:lnTo>
                    <a:pt x="3557016" y="1993392"/>
                  </a:lnTo>
                  <a:close/>
                </a:path>
                <a:path w="7847330" h="2632075">
                  <a:moveTo>
                    <a:pt x="3721608" y="1981200"/>
                  </a:moveTo>
                  <a:lnTo>
                    <a:pt x="3630168" y="1981200"/>
                  </a:lnTo>
                  <a:lnTo>
                    <a:pt x="3630168" y="2631948"/>
                  </a:lnTo>
                  <a:lnTo>
                    <a:pt x="3721608" y="2631948"/>
                  </a:lnTo>
                  <a:lnTo>
                    <a:pt x="3721608" y="1981200"/>
                  </a:lnTo>
                  <a:close/>
                </a:path>
                <a:path w="7847330" h="2632075">
                  <a:moveTo>
                    <a:pt x="3886200" y="1903476"/>
                  </a:moveTo>
                  <a:lnTo>
                    <a:pt x="3794760" y="1903476"/>
                  </a:lnTo>
                  <a:lnTo>
                    <a:pt x="3794760" y="2631948"/>
                  </a:lnTo>
                  <a:lnTo>
                    <a:pt x="3886200" y="2631948"/>
                  </a:lnTo>
                  <a:lnTo>
                    <a:pt x="3886200" y="1903476"/>
                  </a:lnTo>
                  <a:close/>
                </a:path>
                <a:path w="7847330" h="2632075">
                  <a:moveTo>
                    <a:pt x="4052316" y="1885188"/>
                  </a:moveTo>
                  <a:lnTo>
                    <a:pt x="3959352" y="1885188"/>
                  </a:lnTo>
                  <a:lnTo>
                    <a:pt x="3959352" y="2631948"/>
                  </a:lnTo>
                  <a:lnTo>
                    <a:pt x="4052316" y="2631948"/>
                  </a:lnTo>
                  <a:lnTo>
                    <a:pt x="4052316" y="1885188"/>
                  </a:lnTo>
                  <a:close/>
                </a:path>
                <a:path w="7847330" h="2632075">
                  <a:moveTo>
                    <a:pt x="4216908" y="1825752"/>
                  </a:moveTo>
                  <a:lnTo>
                    <a:pt x="4125468" y="1825752"/>
                  </a:lnTo>
                  <a:lnTo>
                    <a:pt x="4125468" y="2631948"/>
                  </a:lnTo>
                  <a:lnTo>
                    <a:pt x="4216908" y="2631948"/>
                  </a:lnTo>
                  <a:lnTo>
                    <a:pt x="4216908" y="1825752"/>
                  </a:lnTo>
                  <a:close/>
                </a:path>
                <a:path w="7847330" h="2632075">
                  <a:moveTo>
                    <a:pt x="4381500" y="1752600"/>
                  </a:moveTo>
                  <a:lnTo>
                    <a:pt x="4290060" y="1752600"/>
                  </a:lnTo>
                  <a:lnTo>
                    <a:pt x="4290060" y="2631948"/>
                  </a:lnTo>
                  <a:lnTo>
                    <a:pt x="4381500" y="2631948"/>
                  </a:lnTo>
                  <a:lnTo>
                    <a:pt x="4381500" y="1752600"/>
                  </a:lnTo>
                  <a:close/>
                </a:path>
                <a:path w="7847330" h="2632075">
                  <a:moveTo>
                    <a:pt x="4546092" y="1592580"/>
                  </a:moveTo>
                  <a:lnTo>
                    <a:pt x="4454652" y="1592580"/>
                  </a:lnTo>
                  <a:lnTo>
                    <a:pt x="4454652" y="2631948"/>
                  </a:lnTo>
                  <a:lnTo>
                    <a:pt x="4546092" y="2631948"/>
                  </a:lnTo>
                  <a:lnTo>
                    <a:pt x="4546092" y="1592580"/>
                  </a:lnTo>
                  <a:close/>
                </a:path>
                <a:path w="7847330" h="2632075">
                  <a:moveTo>
                    <a:pt x="4712208" y="1606296"/>
                  </a:moveTo>
                  <a:lnTo>
                    <a:pt x="4619244" y="1606296"/>
                  </a:lnTo>
                  <a:lnTo>
                    <a:pt x="4619244" y="2631948"/>
                  </a:lnTo>
                  <a:lnTo>
                    <a:pt x="4712208" y="2631948"/>
                  </a:lnTo>
                  <a:lnTo>
                    <a:pt x="4712208" y="1606296"/>
                  </a:lnTo>
                  <a:close/>
                </a:path>
                <a:path w="7847330" h="2632075">
                  <a:moveTo>
                    <a:pt x="4876800" y="1531620"/>
                  </a:moveTo>
                  <a:lnTo>
                    <a:pt x="4785360" y="1531620"/>
                  </a:lnTo>
                  <a:lnTo>
                    <a:pt x="4785360" y="2631948"/>
                  </a:lnTo>
                  <a:lnTo>
                    <a:pt x="4876800" y="2631948"/>
                  </a:lnTo>
                  <a:lnTo>
                    <a:pt x="4876800" y="1531620"/>
                  </a:lnTo>
                  <a:close/>
                </a:path>
                <a:path w="7847330" h="2632075">
                  <a:moveTo>
                    <a:pt x="5041392" y="1435608"/>
                  </a:moveTo>
                  <a:lnTo>
                    <a:pt x="4949952" y="1435608"/>
                  </a:lnTo>
                  <a:lnTo>
                    <a:pt x="4949952" y="2631948"/>
                  </a:lnTo>
                  <a:lnTo>
                    <a:pt x="5041392" y="2631948"/>
                  </a:lnTo>
                  <a:lnTo>
                    <a:pt x="5041392" y="1435608"/>
                  </a:lnTo>
                  <a:close/>
                </a:path>
                <a:path w="7847330" h="2632075">
                  <a:moveTo>
                    <a:pt x="5205984" y="1357884"/>
                  </a:moveTo>
                  <a:lnTo>
                    <a:pt x="5114544" y="1357884"/>
                  </a:lnTo>
                  <a:lnTo>
                    <a:pt x="5114544" y="2631948"/>
                  </a:lnTo>
                  <a:lnTo>
                    <a:pt x="5205984" y="2631948"/>
                  </a:lnTo>
                  <a:lnTo>
                    <a:pt x="5205984" y="1357884"/>
                  </a:lnTo>
                  <a:close/>
                </a:path>
                <a:path w="7847330" h="2632075">
                  <a:moveTo>
                    <a:pt x="5372100" y="1274064"/>
                  </a:moveTo>
                  <a:lnTo>
                    <a:pt x="5280660" y="1274064"/>
                  </a:lnTo>
                  <a:lnTo>
                    <a:pt x="5280660" y="2631948"/>
                  </a:lnTo>
                  <a:lnTo>
                    <a:pt x="5372100" y="2631948"/>
                  </a:lnTo>
                  <a:lnTo>
                    <a:pt x="5372100" y="1274064"/>
                  </a:lnTo>
                  <a:close/>
                </a:path>
                <a:path w="7847330" h="2632075">
                  <a:moveTo>
                    <a:pt x="5536692" y="1190244"/>
                  </a:moveTo>
                  <a:lnTo>
                    <a:pt x="5445252" y="1190244"/>
                  </a:lnTo>
                  <a:lnTo>
                    <a:pt x="5445252" y="2631948"/>
                  </a:lnTo>
                  <a:lnTo>
                    <a:pt x="5536692" y="2631948"/>
                  </a:lnTo>
                  <a:lnTo>
                    <a:pt x="5536692" y="1190244"/>
                  </a:lnTo>
                  <a:close/>
                </a:path>
                <a:path w="7847330" h="2632075">
                  <a:moveTo>
                    <a:pt x="5701284" y="1203960"/>
                  </a:moveTo>
                  <a:lnTo>
                    <a:pt x="5609844" y="1203960"/>
                  </a:lnTo>
                  <a:lnTo>
                    <a:pt x="5609844" y="2631948"/>
                  </a:lnTo>
                  <a:lnTo>
                    <a:pt x="5701284" y="2631948"/>
                  </a:lnTo>
                  <a:lnTo>
                    <a:pt x="5701284" y="1203960"/>
                  </a:lnTo>
                  <a:close/>
                </a:path>
                <a:path w="7847330" h="2632075">
                  <a:moveTo>
                    <a:pt x="5867400" y="1267968"/>
                  </a:moveTo>
                  <a:lnTo>
                    <a:pt x="5774436" y="1267968"/>
                  </a:lnTo>
                  <a:lnTo>
                    <a:pt x="5774436" y="2631948"/>
                  </a:lnTo>
                  <a:lnTo>
                    <a:pt x="5867400" y="2631948"/>
                  </a:lnTo>
                  <a:lnTo>
                    <a:pt x="5867400" y="1267968"/>
                  </a:lnTo>
                  <a:close/>
                </a:path>
                <a:path w="7847330" h="2632075">
                  <a:moveTo>
                    <a:pt x="6031992" y="1275588"/>
                  </a:moveTo>
                  <a:lnTo>
                    <a:pt x="5940552" y="1275588"/>
                  </a:lnTo>
                  <a:lnTo>
                    <a:pt x="5940552" y="2631948"/>
                  </a:lnTo>
                  <a:lnTo>
                    <a:pt x="6031992" y="2631948"/>
                  </a:lnTo>
                  <a:lnTo>
                    <a:pt x="6031992" y="1275588"/>
                  </a:lnTo>
                  <a:close/>
                </a:path>
                <a:path w="7847330" h="2632075">
                  <a:moveTo>
                    <a:pt x="6196584" y="1295400"/>
                  </a:moveTo>
                  <a:lnTo>
                    <a:pt x="6105144" y="1295400"/>
                  </a:lnTo>
                  <a:lnTo>
                    <a:pt x="6105144" y="2631948"/>
                  </a:lnTo>
                  <a:lnTo>
                    <a:pt x="6196584" y="2631948"/>
                  </a:lnTo>
                  <a:lnTo>
                    <a:pt x="6196584" y="1295400"/>
                  </a:lnTo>
                  <a:close/>
                </a:path>
                <a:path w="7847330" h="2632075">
                  <a:moveTo>
                    <a:pt x="6361176" y="1165860"/>
                  </a:moveTo>
                  <a:lnTo>
                    <a:pt x="6269736" y="1165860"/>
                  </a:lnTo>
                  <a:lnTo>
                    <a:pt x="6269736" y="2631948"/>
                  </a:lnTo>
                  <a:lnTo>
                    <a:pt x="6361176" y="2631948"/>
                  </a:lnTo>
                  <a:lnTo>
                    <a:pt x="6361176" y="1165860"/>
                  </a:lnTo>
                  <a:close/>
                </a:path>
                <a:path w="7847330" h="2632075">
                  <a:moveTo>
                    <a:pt x="6527292" y="1106424"/>
                  </a:moveTo>
                  <a:lnTo>
                    <a:pt x="6434328" y="1106424"/>
                  </a:lnTo>
                  <a:lnTo>
                    <a:pt x="6434328" y="2631948"/>
                  </a:lnTo>
                  <a:lnTo>
                    <a:pt x="6527292" y="2631948"/>
                  </a:lnTo>
                  <a:lnTo>
                    <a:pt x="6527292" y="1106424"/>
                  </a:lnTo>
                  <a:close/>
                </a:path>
                <a:path w="7847330" h="2632075">
                  <a:moveTo>
                    <a:pt x="6691884" y="1005840"/>
                  </a:moveTo>
                  <a:lnTo>
                    <a:pt x="6600444" y="1005840"/>
                  </a:lnTo>
                  <a:lnTo>
                    <a:pt x="6600444" y="2631948"/>
                  </a:lnTo>
                  <a:lnTo>
                    <a:pt x="6691884" y="2631960"/>
                  </a:lnTo>
                  <a:lnTo>
                    <a:pt x="6691884" y="1005840"/>
                  </a:lnTo>
                  <a:close/>
                </a:path>
                <a:path w="7847330" h="2632075">
                  <a:moveTo>
                    <a:pt x="6856476" y="958596"/>
                  </a:moveTo>
                  <a:lnTo>
                    <a:pt x="6765036" y="958608"/>
                  </a:lnTo>
                  <a:lnTo>
                    <a:pt x="6765036" y="2631948"/>
                  </a:lnTo>
                  <a:lnTo>
                    <a:pt x="6856476" y="2631948"/>
                  </a:lnTo>
                  <a:lnTo>
                    <a:pt x="6856476" y="958596"/>
                  </a:lnTo>
                  <a:close/>
                </a:path>
                <a:path w="7847330" h="2632075">
                  <a:moveTo>
                    <a:pt x="7021068" y="920496"/>
                  </a:moveTo>
                  <a:lnTo>
                    <a:pt x="6929628" y="920508"/>
                  </a:lnTo>
                  <a:lnTo>
                    <a:pt x="6929628" y="2631948"/>
                  </a:lnTo>
                  <a:lnTo>
                    <a:pt x="7021068" y="2631948"/>
                  </a:lnTo>
                  <a:lnTo>
                    <a:pt x="7021068" y="920496"/>
                  </a:lnTo>
                  <a:close/>
                </a:path>
                <a:path w="7847330" h="2632075">
                  <a:moveTo>
                    <a:pt x="7187184" y="917448"/>
                  </a:moveTo>
                  <a:lnTo>
                    <a:pt x="7095744" y="917460"/>
                  </a:lnTo>
                  <a:lnTo>
                    <a:pt x="7095744" y="2631948"/>
                  </a:lnTo>
                  <a:lnTo>
                    <a:pt x="7187184" y="2631948"/>
                  </a:lnTo>
                  <a:lnTo>
                    <a:pt x="7187184" y="917448"/>
                  </a:lnTo>
                  <a:close/>
                </a:path>
                <a:path w="7847330" h="2632075">
                  <a:moveTo>
                    <a:pt x="7351776" y="821436"/>
                  </a:moveTo>
                  <a:lnTo>
                    <a:pt x="7260336" y="821448"/>
                  </a:lnTo>
                  <a:lnTo>
                    <a:pt x="7260336" y="2631948"/>
                  </a:lnTo>
                  <a:lnTo>
                    <a:pt x="7351776" y="2631948"/>
                  </a:lnTo>
                  <a:lnTo>
                    <a:pt x="7351776" y="821436"/>
                  </a:lnTo>
                  <a:close/>
                </a:path>
                <a:path w="7847330" h="2632075">
                  <a:moveTo>
                    <a:pt x="7516368" y="649236"/>
                  </a:moveTo>
                  <a:lnTo>
                    <a:pt x="7424928" y="649236"/>
                  </a:lnTo>
                  <a:lnTo>
                    <a:pt x="7424928" y="2631948"/>
                  </a:lnTo>
                  <a:lnTo>
                    <a:pt x="7516368" y="2631960"/>
                  </a:lnTo>
                  <a:lnTo>
                    <a:pt x="7516368" y="649236"/>
                  </a:lnTo>
                  <a:close/>
                </a:path>
                <a:path w="7847330" h="2632075">
                  <a:moveTo>
                    <a:pt x="7680960" y="178308"/>
                  </a:moveTo>
                  <a:lnTo>
                    <a:pt x="7589520" y="178308"/>
                  </a:lnTo>
                  <a:lnTo>
                    <a:pt x="7589520" y="2631948"/>
                  </a:lnTo>
                  <a:lnTo>
                    <a:pt x="7680960" y="2631960"/>
                  </a:lnTo>
                  <a:lnTo>
                    <a:pt x="7680960" y="178308"/>
                  </a:lnTo>
                  <a:close/>
                </a:path>
                <a:path w="7847330" h="2632075">
                  <a:moveTo>
                    <a:pt x="7847076" y="0"/>
                  </a:moveTo>
                  <a:lnTo>
                    <a:pt x="7755636" y="0"/>
                  </a:lnTo>
                  <a:lnTo>
                    <a:pt x="7755636" y="2631948"/>
                  </a:lnTo>
                  <a:lnTo>
                    <a:pt x="7847076" y="2631960"/>
                  </a:lnTo>
                  <a:lnTo>
                    <a:pt x="784707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9516" y="2738627"/>
              <a:ext cx="8039100" cy="2849880"/>
            </a:xfrm>
            <a:custGeom>
              <a:avLst/>
              <a:gdLst/>
              <a:ahLst/>
              <a:cxnLst/>
              <a:rect l="l" t="t" r="r" b="b"/>
              <a:pathLst>
                <a:path w="8039100" h="2849879">
                  <a:moveTo>
                    <a:pt x="7979663" y="2849880"/>
                  </a:moveTo>
                  <a:lnTo>
                    <a:pt x="7979663" y="0"/>
                  </a:lnTo>
                </a:path>
                <a:path w="8039100" h="2849879">
                  <a:moveTo>
                    <a:pt x="7979663" y="2849880"/>
                  </a:moveTo>
                  <a:lnTo>
                    <a:pt x="8039100" y="2849880"/>
                  </a:lnTo>
                </a:path>
                <a:path w="8039100" h="2849879">
                  <a:moveTo>
                    <a:pt x="7979663" y="2279904"/>
                  </a:moveTo>
                  <a:lnTo>
                    <a:pt x="8039100" y="2279904"/>
                  </a:lnTo>
                </a:path>
                <a:path w="8039100" h="2849879">
                  <a:moveTo>
                    <a:pt x="7979663" y="1709928"/>
                  </a:moveTo>
                  <a:lnTo>
                    <a:pt x="8039100" y="1709928"/>
                  </a:lnTo>
                </a:path>
                <a:path w="8039100" h="2849879">
                  <a:moveTo>
                    <a:pt x="7979663" y="1139952"/>
                  </a:moveTo>
                  <a:lnTo>
                    <a:pt x="8039100" y="1139952"/>
                  </a:lnTo>
                </a:path>
                <a:path w="8039100" h="2849879">
                  <a:moveTo>
                    <a:pt x="7979663" y="569976"/>
                  </a:moveTo>
                  <a:lnTo>
                    <a:pt x="8039100" y="569976"/>
                  </a:lnTo>
                </a:path>
                <a:path w="8039100" h="2849879">
                  <a:moveTo>
                    <a:pt x="7979663" y="0"/>
                  </a:moveTo>
                  <a:lnTo>
                    <a:pt x="8039100" y="0"/>
                  </a:lnTo>
                </a:path>
                <a:path w="8039100" h="2849879">
                  <a:moveTo>
                    <a:pt x="59436" y="2849880"/>
                  </a:moveTo>
                  <a:lnTo>
                    <a:pt x="59436" y="0"/>
                  </a:lnTo>
                </a:path>
                <a:path w="8039100" h="2849879">
                  <a:moveTo>
                    <a:pt x="0" y="2849880"/>
                  </a:moveTo>
                  <a:lnTo>
                    <a:pt x="59436" y="2849880"/>
                  </a:lnTo>
                </a:path>
                <a:path w="8039100" h="2849879">
                  <a:moveTo>
                    <a:pt x="0" y="2493264"/>
                  </a:moveTo>
                  <a:lnTo>
                    <a:pt x="59436" y="2493264"/>
                  </a:lnTo>
                </a:path>
                <a:path w="8039100" h="2849879">
                  <a:moveTo>
                    <a:pt x="0" y="2136648"/>
                  </a:moveTo>
                  <a:lnTo>
                    <a:pt x="59436" y="2136648"/>
                  </a:lnTo>
                </a:path>
                <a:path w="8039100" h="2849879">
                  <a:moveTo>
                    <a:pt x="0" y="1780032"/>
                  </a:moveTo>
                  <a:lnTo>
                    <a:pt x="59436" y="1780032"/>
                  </a:lnTo>
                </a:path>
                <a:path w="8039100" h="2849879">
                  <a:moveTo>
                    <a:pt x="0" y="1424940"/>
                  </a:moveTo>
                  <a:lnTo>
                    <a:pt x="59436" y="1424940"/>
                  </a:lnTo>
                </a:path>
                <a:path w="8039100" h="2849879">
                  <a:moveTo>
                    <a:pt x="0" y="1068324"/>
                  </a:moveTo>
                  <a:lnTo>
                    <a:pt x="59436" y="1068324"/>
                  </a:lnTo>
                </a:path>
                <a:path w="8039100" h="2849879">
                  <a:moveTo>
                    <a:pt x="0" y="711708"/>
                  </a:moveTo>
                  <a:lnTo>
                    <a:pt x="59436" y="711708"/>
                  </a:lnTo>
                </a:path>
                <a:path w="8039100" h="2849879">
                  <a:moveTo>
                    <a:pt x="0" y="356616"/>
                  </a:moveTo>
                  <a:lnTo>
                    <a:pt x="59436" y="356616"/>
                  </a:lnTo>
                </a:path>
                <a:path w="8039100" h="2849879">
                  <a:moveTo>
                    <a:pt x="0" y="0"/>
                  </a:moveTo>
                  <a:lnTo>
                    <a:pt x="59436" y="0"/>
                  </a:lnTo>
                </a:path>
                <a:path w="8039100" h="2849879">
                  <a:moveTo>
                    <a:pt x="59436" y="2849880"/>
                  </a:moveTo>
                  <a:lnTo>
                    <a:pt x="7979663" y="284988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1324" y="2852419"/>
              <a:ext cx="7755255" cy="2406650"/>
            </a:xfrm>
            <a:custGeom>
              <a:avLst/>
              <a:gdLst/>
              <a:ahLst/>
              <a:cxnLst/>
              <a:rect l="l" t="t" r="r" b="b"/>
              <a:pathLst>
                <a:path w="7755255" h="2406650">
                  <a:moveTo>
                    <a:pt x="0" y="2406522"/>
                  </a:moveTo>
                  <a:lnTo>
                    <a:pt x="41250" y="2385881"/>
                  </a:lnTo>
                  <a:lnTo>
                    <a:pt x="82499" y="2363597"/>
                  </a:lnTo>
                  <a:lnTo>
                    <a:pt x="123747" y="2344550"/>
                  </a:lnTo>
                  <a:lnTo>
                    <a:pt x="164998" y="2333624"/>
                  </a:lnTo>
                  <a:lnTo>
                    <a:pt x="206250" y="2334785"/>
                  </a:lnTo>
                  <a:lnTo>
                    <a:pt x="247502" y="2344531"/>
                  </a:lnTo>
                  <a:lnTo>
                    <a:pt x="288751" y="2356538"/>
                  </a:lnTo>
                  <a:lnTo>
                    <a:pt x="329996" y="2364485"/>
                  </a:lnTo>
                  <a:lnTo>
                    <a:pt x="370348" y="2375632"/>
                  </a:lnTo>
                  <a:lnTo>
                    <a:pt x="412516" y="2390505"/>
                  </a:lnTo>
                  <a:lnTo>
                    <a:pt x="454667" y="2392400"/>
                  </a:lnTo>
                  <a:lnTo>
                    <a:pt x="494969" y="2364612"/>
                  </a:lnTo>
                  <a:lnTo>
                    <a:pt x="531630" y="2290792"/>
                  </a:lnTo>
                  <a:lnTo>
                    <a:pt x="549960" y="2238478"/>
                  </a:lnTo>
                  <a:lnTo>
                    <a:pt x="568291" y="2181106"/>
                  </a:lnTo>
                  <a:lnTo>
                    <a:pt x="586621" y="2122584"/>
                  </a:lnTo>
                  <a:lnTo>
                    <a:pt x="604951" y="2066821"/>
                  </a:lnTo>
                  <a:lnTo>
                    <a:pt x="623282" y="2017724"/>
                  </a:lnTo>
                  <a:lnTo>
                    <a:pt x="641612" y="1979203"/>
                  </a:lnTo>
                  <a:lnTo>
                    <a:pt x="659942" y="1955164"/>
                  </a:lnTo>
                  <a:lnTo>
                    <a:pt x="687491" y="1947452"/>
                  </a:lnTo>
                  <a:lnTo>
                    <a:pt x="715023" y="1964374"/>
                  </a:lnTo>
                  <a:lnTo>
                    <a:pt x="742540" y="1996297"/>
                  </a:lnTo>
                  <a:lnTo>
                    <a:pt x="770047" y="2033585"/>
                  </a:lnTo>
                  <a:lnTo>
                    <a:pt x="797546" y="2066604"/>
                  </a:lnTo>
                  <a:lnTo>
                    <a:pt x="825042" y="2085720"/>
                  </a:lnTo>
                  <a:lnTo>
                    <a:pt x="861071" y="2097609"/>
                  </a:lnTo>
                  <a:lnTo>
                    <a:pt x="907529" y="2106628"/>
                  </a:lnTo>
                  <a:lnTo>
                    <a:pt x="953987" y="2099383"/>
                  </a:lnTo>
                  <a:lnTo>
                    <a:pt x="990015" y="2062479"/>
                  </a:lnTo>
                  <a:lnTo>
                    <a:pt x="1013583" y="1995307"/>
                  </a:lnTo>
                  <a:lnTo>
                    <a:pt x="1025367" y="1950006"/>
                  </a:lnTo>
                  <a:lnTo>
                    <a:pt x="1037150" y="1898932"/>
                  </a:lnTo>
                  <a:lnTo>
                    <a:pt x="1048934" y="1843614"/>
                  </a:lnTo>
                  <a:lnTo>
                    <a:pt x="1060718" y="1785580"/>
                  </a:lnTo>
                  <a:lnTo>
                    <a:pt x="1072502" y="1726358"/>
                  </a:lnTo>
                  <a:lnTo>
                    <a:pt x="1084286" y="1667476"/>
                  </a:lnTo>
                  <a:lnTo>
                    <a:pt x="1096069" y="1610463"/>
                  </a:lnTo>
                  <a:lnTo>
                    <a:pt x="1107853" y="1556845"/>
                  </a:lnTo>
                  <a:lnTo>
                    <a:pt x="1119637" y="1508153"/>
                  </a:lnTo>
                  <a:lnTo>
                    <a:pt x="1131421" y="1465913"/>
                  </a:lnTo>
                  <a:lnTo>
                    <a:pt x="1154988" y="1406905"/>
                  </a:lnTo>
                  <a:lnTo>
                    <a:pt x="1181470" y="1382516"/>
                  </a:lnTo>
                  <a:lnTo>
                    <a:pt x="1209189" y="1387856"/>
                  </a:lnTo>
                  <a:lnTo>
                    <a:pt x="1237522" y="1413430"/>
                  </a:lnTo>
                  <a:lnTo>
                    <a:pt x="1265845" y="1449747"/>
                  </a:lnTo>
                  <a:lnTo>
                    <a:pt x="1293533" y="1487312"/>
                  </a:lnTo>
                  <a:lnTo>
                    <a:pt x="1319961" y="1516633"/>
                  </a:lnTo>
                  <a:lnTo>
                    <a:pt x="1352969" y="1546333"/>
                  </a:lnTo>
                  <a:lnTo>
                    <a:pt x="1385995" y="1578666"/>
                  </a:lnTo>
                  <a:lnTo>
                    <a:pt x="1419027" y="1613523"/>
                  </a:lnTo>
                  <a:lnTo>
                    <a:pt x="1452053" y="1650794"/>
                  </a:lnTo>
                  <a:lnTo>
                    <a:pt x="1485061" y="1690369"/>
                  </a:lnTo>
                  <a:lnTo>
                    <a:pt x="1512557" y="1729371"/>
                  </a:lnTo>
                  <a:lnTo>
                    <a:pt x="1540052" y="1775220"/>
                  </a:lnTo>
                  <a:lnTo>
                    <a:pt x="1567548" y="1822719"/>
                  </a:lnTo>
                  <a:lnTo>
                    <a:pt x="1595043" y="1866674"/>
                  </a:lnTo>
                  <a:lnTo>
                    <a:pt x="1622539" y="1901886"/>
                  </a:lnTo>
                  <a:lnTo>
                    <a:pt x="1650034" y="1923160"/>
                  </a:lnTo>
                  <a:lnTo>
                    <a:pt x="1691278" y="1924714"/>
                  </a:lnTo>
                  <a:lnTo>
                    <a:pt x="1732521" y="1901586"/>
                  </a:lnTo>
                  <a:lnTo>
                    <a:pt x="1773764" y="1868672"/>
                  </a:lnTo>
                  <a:lnTo>
                    <a:pt x="1815007" y="1840864"/>
                  </a:lnTo>
                  <a:lnTo>
                    <a:pt x="1856251" y="1821989"/>
                  </a:lnTo>
                  <a:lnTo>
                    <a:pt x="1897494" y="1804161"/>
                  </a:lnTo>
                  <a:lnTo>
                    <a:pt x="1938737" y="1784715"/>
                  </a:lnTo>
                  <a:lnTo>
                    <a:pt x="1979980" y="1760981"/>
                  </a:lnTo>
                  <a:lnTo>
                    <a:pt x="2021224" y="1735381"/>
                  </a:lnTo>
                  <a:lnTo>
                    <a:pt x="2062467" y="1708292"/>
                  </a:lnTo>
                  <a:lnTo>
                    <a:pt x="2103710" y="1673988"/>
                  </a:lnTo>
                  <a:lnTo>
                    <a:pt x="2144953" y="1626742"/>
                  </a:lnTo>
                  <a:lnTo>
                    <a:pt x="2168568" y="1589393"/>
                  </a:lnTo>
                  <a:lnTo>
                    <a:pt x="2192169" y="1543502"/>
                  </a:lnTo>
                  <a:lnTo>
                    <a:pt x="2215759" y="1492782"/>
                  </a:lnTo>
                  <a:lnTo>
                    <a:pt x="2239341" y="1440943"/>
                  </a:lnTo>
                  <a:lnTo>
                    <a:pt x="2262915" y="1391700"/>
                  </a:lnTo>
                  <a:lnTo>
                    <a:pt x="2286485" y="1348764"/>
                  </a:lnTo>
                  <a:lnTo>
                    <a:pt x="2310053" y="1315846"/>
                  </a:lnTo>
                  <a:lnTo>
                    <a:pt x="2351297" y="1284110"/>
                  </a:lnTo>
                  <a:lnTo>
                    <a:pt x="2392540" y="1272746"/>
                  </a:lnTo>
                  <a:lnTo>
                    <a:pt x="2433783" y="1267215"/>
                  </a:lnTo>
                  <a:lnTo>
                    <a:pt x="2475026" y="1252981"/>
                  </a:lnTo>
                  <a:lnTo>
                    <a:pt x="2516270" y="1221420"/>
                  </a:lnTo>
                  <a:lnTo>
                    <a:pt x="2557513" y="1181941"/>
                  </a:lnTo>
                  <a:lnTo>
                    <a:pt x="2598756" y="1146772"/>
                  </a:lnTo>
                  <a:lnTo>
                    <a:pt x="2639999" y="1128140"/>
                  </a:lnTo>
                  <a:lnTo>
                    <a:pt x="2681243" y="1131681"/>
                  </a:lnTo>
                  <a:lnTo>
                    <a:pt x="2722486" y="1150080"/>
                  </a:lnTo>
                  <a:lnTo>
                    <a:pt x="2763729" y="1176146"/>
                  </a:lnTo>
                  <a:lnTo>
                    <a:pt x="2804972" y="1202689"/>
                  </a:lnTo>
                  <a:lnTo>
                    <a:pt x="2846218" y="1232406"/>
                  </a:lnTo>
                  <a:lnTo>
                    <a:pt x="2887475" y="1267634"/>
                  </a:lnTo>
                  <a:lnTo>
                    <a:pt x="2928756" y="1300362"/>
                  </a:lnTo>
                  <a:lnTo>
                    <a:pt x="2970072" y="1322577"/>
                  </a:lnTo>
                  <a:lnTo>
                    <a:pt x="3011316" y="1327773"/>
                  </a:lnTo>
                  <a:lnTo>
                    <a:pt x="3052559" y="1321657"/>
                  </a:lnTo>
                  <a:lnTo>
                    <a:pt x="3093802" y="1314541"/>
                  </a:lnTo>
                  <a:lnTo>
                    <a:pt x="3135045" y="1316735"/>
                  </a:lnTo>
                  <a:lnTo>
                    <a:pt x="3176289" y="1334125"/>
                  </a:lnTo>
                  <a:lnTo>
                    <a:pt x="3217532" y="1360122"/>
                  </a:lnTo>
                  <a:lnTo>
                    <a:pt x="3258775" y="1386619"/>
                  </a:lnTo>
                  <a:lnTo>
                    <a:pt x="3300018" y="1405508"/>
                  </a:lnTo>
                  <a:lnTo>
                    <a:pt x="3341262" y="1412630"/>
                  </a:lnTo>
                  <a:lnTo>
                    <a:pt x="3382505" y="1413049"/>
                  </a:lnTo>
                  <a:lnTo>
                    <a:pt x="3423748" y="1412206"/>
                  </a:lnTo>
                  <a:lnTo>
                    <a:pt x="3464991" y="1415541"/>
                  </a:lnTo>
                  <a:lnTo>
                    <a:pt x="3506235" y="1424174"/>
                  </a:lnTo>
                  <a:lnTo>
                    <a:pt x="3547478" y="1435258"/>
                  </a:lnTo>
                  <a:lnTo>
                    <a:pt x="3588721" y="1448581"/>
                  </a:lnTo>
                  <a:lnTo>
                    <a:pt x="3629964" y="1463928"/>
                  </a:lnTo>
                  <a:lnTo>
                    <a:pt x="3671227" y="1484191"/>
                  </a:lnTo>
                  <a:lnTo>
                    <a:pt x="3712514" y="1508490"/>
                  </a:lnTo>
                  <a:lnTo>
                    <a:pt x="3753801" y="1530955"/>
                  </a:lnTo>
                  <a:lnTo>
                    <a:pt x="3795064" y="1545716"/>
                  </a:lnTo>
                  <a:lnTo>
                    <a:pt x="3836308" y="1552372"/>
                  </a:lnTo>
                  <a:lnTo>
                    <a:pt x="3877551" y="1553718"/>
                  </a:lnTo>
                  <a:lnTo>
                    <a:pt x="3918794" y="1548395"/>
                  </a:lnTo>
                  <a:lnTo>
                    <a:pt x="3960037" y="1535048"/>
                  </a:lnTo>
                  <a:lnTo>
                    <a:pt x="4001281" y="1507150"/>
                  </a:lnTo>
                  <a:lnTo>
                    <a:pt x="4042524" y="1467500"/>
                  </a:lnTo>
                  <a:lnTo>
                    <a:pt x="4083767" y="1428732"/>
                  </a:lnTo>
                  <a:lnTo>
                    <a:pt x="4125010" y="1403477"/>
                  </a:lnTo>
                  <a:lnTo>
                    <a:pt x="4166254" y="1395597"/>
                  </a:lnTo>
                  <a:lnTo>
                    <a:pt x="4207497" y="1398254"/>
                  </a:lnTo>
                  <a:lnTo>
                    <a:pt x="4248740" y="1407745"/>
                  </a:lnTo>
                  <a:lnTo>
                    <a:pt x="4289983" y="1420367"/>
                  </a:lnTo>
                  <a:lnTo>
                    <a:pt x="4331229" y="1439900"/>
                  </a:lnTo>
                  <a:lnTo>
                    <a:pt x="4372486" y="1466802"/>
                  </a:lnTo>
                  <a:lnTo>
                    <a:pt x="4413767" y="1492109"/>
                  </a:lnTo>
                  <a:lnTo>
                    <a:pt x="4455083" y="1506854"/>
                  </a:lnTo>
                  <a:lnTo>
                    <a:pt x="4496327" y="1503138"/>
                  </a:lnTo>
                  <a:lnTo>
                    <a:pt x="4537570" y="1487503"/>
                  </a:lnTo>
                  <a:lnTo>
                    <a:pt x="4578813" y="1472940"/>
                  </a:lnTo>
                  <a:lnTo>
                    <a:pt x="4620056" y="1472437"/>
                  </a:lnTo>
                  <a:lnTo>
                    <a:pt x="4653051" y="1490572"/>
                  </a:lnTo>
                  <a:lnTo>
                    <a:pt x="4686046" y="1521350"/>
                  </a:lnTo>
                  <a:lnTo>
                    <a:pt x="4719040" y="1555163"/>
                  </a:lnTo>
                  <a:lnTo>
                    <a:pt x="4752035" y="1582405"/>
                  </a:lnTo>
                  <a:lnTo>
                    <a:pt x="4785029" y="1593468"/>
                  </a:lnTo>
                  <a:lnTo>
                    <a:pt x="4826273" y="1582608"/>
                  </a:lnTo>
                  <a:lnTo>
                    <a:pt x="4867516" y="1554591"/>
                  </a:lnTo>
                  <a:lnTo>
                    <a:pt x="4908759" y="1515119"/>
                  </a:lnTo>
                  <a:lnTo>
                    <a:pt x="4950002" y="1469897"/>
                  </a:lnTo>
                  <a:lnTo>
                    <a:pt x="4977498" y="1433691"/>
                  </a:lnTo>
                  <a:lnTo>
                    <a:pt x="5004993" y="1389713"/>
                  </a:lnTo>
                  <a:lnTo>
                    <a:pt x="5032489" y="1342342"/>
                  </a:lnTo>
                  <a:lnTo>
                    <a:pt x="5059984" y="1295955"/>
                  </a:lnTo>
                  <a:lnTo>
                    <a:pt x="5087480" y="1254929"/>
                  </a:lnTo>
                  <a:lnTo>
                    <a:pt x="5114975" y="1223644"/>
                  </a:lnTo>
                  <a:lnTo>
                    <a:pt x="5156238" y="1200915"/>
                  </a:lnTo>
                  <a:lnTo>
                    <a:pt x="5197525" y="1196022"/>
                  </a:lnTo>
                  <a:lnTo>
                    <a:pt x="5238812" y="1191605"/>
                  </a:lnTo>
                  <a:lnTo>
                    <a:pt x="5280075" y="1170304"/>
                  </a:lnTo>
                  <a:lnTo>
                    <a:pt x="5307571" y="1139620"/>
                  </a:lnTo>
                  <a:lnTo>
                    <a:pt x="5335066" y="1098568"/>
                  </a:lnTo>
                  <a:lnTo>
                    <a:pt x="5362562" y="1052591"/>
                  </a:lnTo>
                  <a:lnTo>
                    <a:pt x="5390057" y="1007133"/>
                  </a:lnTo>
                  <a:lnTo>
                    <a:pt x="5417553" y="967637"/>
                  </a:lnTo>
                  <a:lnTo>
                    <a:pt x="5445048" y="939545"/>
                  </a:lnTo>
                  <a:lnTo>
                    <a:pt x="5486292" y="917565"/>
                  </a:lnTo>
                  <a:lnTo>
                    <a:pt x="5527535" y="910383"/>
                  </a:lnTo>
                  <a:lnTo>
                    <a:pt x="5568778" y="913846"/>
                  </a:lnTo>
                  <a:lnTo>
                    <a:pt x="5610021" y="923797"/>
                  </a:lnTo>
                  <a:lnTo>
                    <a:pt x="5651265" y="945643"/>
                  </a:lnTo>
                  <a:lnTo>
                    <a:pt x="5692508" y="979503"/>
                  </a:lnTo>
                  <a:lnTo>
                    <a:pt x="5733751" y="1013005"/>
                  </a:lnTo>
                  <a:lnTo>
                    <a:pt x="5774994" y="1033779"/>
                  </a:lnTo>
                  <a:lnTo>
                    <a:pt x="5816238" y="1032140"/>
                  </a:lnTo>
                  <a:lnTo>
                    <a:pt x="5857481" y="1016857"/>
                  </a:lnTo>
                  <a:lnTo>
                    <a:pt x="5898724" y="1002954"/>
                  </a:lnTo>
                  <a:lnTo>
                    <a:pt x="5939967" y="1005458"/>
                  </a:lnTo>
                  <a:lnTo>
                    <a:pt x="5973024" y="1027943"/>
                  </a:lnTo>
                  <a:lnTo>
                    <a:pt x="6006056" y="1063990"/>
                  </a:lnTo>
                  <a:lnTo>
                    <a:pt x="6039070" y="1104214"/>
                  </a:lnTo>
                  <a:lnTo>
                    <a:pt x="6072072" y="1139225"/>
                  </a:lnTo>
                  <a:lnTo>
                    <a:pt x="6105067" y="1159636"/>
                  </a:lnTo>
                  <a:lnTo>
                    <a:pt x="6146311" y="1161133"/>
                  </a:lnTo>
                  <a:lnTo>
                    <a:pt x="6187554" y="1146555"/>
                  </a:lnTo>
                  <a:lnTo>
                    <a:pt x="6228797" y="1125025"/>
                  </a:lnTo>
                  <a:lnTo>
                    <a:pt x="6270040" y="1105661"/>
                  </a:lnTo>
                  <a:lnTo>
                    <a:pt x="6311284" y="1089019"/>
                  </a:lnTo>
                  <a:lnTo>
                    <a:pt x="6352527" y="1070911"/>
                  </a:lnTo>
                  <a:lnTo>
                    <a:pt x="6393770" y="1053066"/>
                  </a:lnTo>
                  <a:lnTo>
                    <a:pt x="6435013" y="1037208"/>
                  </a:lnTo>
                  <a:lnTo>
                    <a:pt x="6476257" y="1023441"/>
                  </a:lnTo>
                  <a:lnTo>
                    <a:pt x="6517500" y="1010888"/>
                  </a:lnTo>
                  <a:lnTo>
                    <a:pt x="6558743" y="1000097"/>
                  </a:lnTo>
                  <a:lnTo>
                    <a:pt x="6599986" y="991615"/>
                  </a:lnTo>
                  <a:lnTo>
                    <a:pt x="6641232" y="984492"/>
                  </a:lnTo>
                  <a:lnTo>
                    <a:pt x="6682489" y="978820"/>
                  </a:lnTo>
                  <a:lnTo>
                    <a:pt x="6723770" y="976721"/>
                  </a:lnTo>
                  <a:lnTo>
                    <a:pt x="6765086" y="980312"/>
                  </a:lnTo>
                  <a:lnTo>
                    <a:pt x="6806330" y="993078"/>
                  </a:lnTo>
                  <a:lnTo>
                    <a:pt x="6847573" y="1012999"/>
                  </a:lnTo>
                  <a:lnTo>
                    <a:pt x="6888816" y="1033658"/>
                  </a:lnTo>
                  <a:lnTo>
                    <a:pt x="6930059" y="1048638"/>
                  </a:lnTo>
                  <a:lnTo>
                    <a:pt x="6971303" y="1055514"/>
                  </a:lnTo>
                  <a:lnTo>
                    <a:pt x="7012546" y="1057925"/>
                  </a:lnTo>
                  <a:lnTo>
                    <a:pt x="7053789" y="1058550"/>
                  </a:lnTo>
                  <a:lnTo>
                    <a:pt x="7095032" y="1060068"/>
                  </a:lnTo>
                  <a:lnTo>
                    <a:pt x="7136276" y="1066391"/>
                  </a:lnTo>
                  <a:lnTo>
                    <a:pt x="7177519" y="1075023"/>
                  </a:lnTo>
                  <a:lnTo>
                    <a:pt x="7218762" y="1079035"/>
                  </a:lnTo>
                  <a:lnTo>
                    <a:pt x="7260005" y="1071498"/>
                  </a:lnTo>
                  <a:lnTo>
                    <a:pt x="7324568" y="1044018"/>
                  </a:lnTo>
                  <a:lnTo>
                    <a:pt x="7360507" y="1019990"/>
                  </a:lnTo>
                  <a:lnTo>
                    <a:pt x="7394959" y="984667"/>
                  </a:lnTo>
                  <a:lnTo>
                    <a:pt x="7424978" y="934719"/>
                  </a:lnTo>
                  <a:lnTo>
                    <a:pt x="7452527" y="860890"/>
                  </a:lnTo>
                  <a:lnTo>
                    <a:pt x="7466295" y="815264"/>
                  </a:lnTo>
                  <a:lnTo>
                    <a:pt x="7480059" y="765386"/>
                  </a:lnTo>
                  <a:lnTo>
                    <a:pt x="7493819" y="712423"/>
                  </a:lnTo>
                  <a:lnTo>
                    <a:pt x="7507576" y="657542"/>
                  </a:lnTo>
                  <a:lnTo>
                    <a:pt x="7521330" y="601909"/>
                  </a:lnTo>
                  <a:lnTo>
                    <a:pt x="7535083" y="546692"/>
                  </a:lnTo>
                  <a:lnTo>
                    <a:pt x="7548833" y="493057"/>
                  </a:lnTo>
                  <a:lnTo>
                    <a:pt x="7562582" y="442171"/>
                  </a:lnTo>
                  <a:lnTo>
                    <a:pt x="7576330" y="395201"/>
                  </a:lnTo>
                  <a:lnTo>
                    <a:pt x="7590078" y="353313"/>
                  </a:lnTo>
                  <a:lnTo>
                    <a:pt x="7610700" y="298257"/>
                  </a:lnTo>
                  <a:lnTo>
                    <a:pt x="7631322" y="248977"/>
                  </a:lnTo>
                  <a:lnTo>
                    <a:pt x="7651943" y="204141"/>
                  </a:lnTo>
                  <a:lnTo>
                    <a:pt x="7672565" y="162417"/>
                  </a:lnTo>
                  <a:lnTo>
                    <a:pt x="7693186" y="122472"/>
                  </a:lnTo>
                  <a:lnTo>
                    <a:pt x="7713808" y="82976"/>
                  </a:lnTo>
                  <a:lnTo>
                    <a:pt x="7734430" y="42596"/>
                  </a:lnTo>
                  <a:lnTo>
                    <a:pt x="7755051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3208" y="2814827"/>
              <a:ext cx="250190" cy="187960"/>
            </a:xfrm>
            <a:custGeom>
              <a:avLst/>
              <a:gdLst/>
              <a:ahLst/>
              <a:cxnLst/>
              <a:rect l="l" t="t" r="r" b="b"/>
              <a:pathLst>
                <a:path w="250190" h="187960">
                  <a:moveTo>
                    <a:pt x="249935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49935" y="187451"/>
                  </a:lnTo>
                  <a:lnTo>
                    <a:pt x="2499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02258" y="3172205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834119" y="5459679"/>
            <a:ext cx="22097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40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34119" y="4890008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45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34119" y="4320032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50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34119" y="3750055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55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34119" y="3180080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60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34119" y="2609850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65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7203" y="2617673"/>
            <a:ext cx="469265" cy="3090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5</a:t>
            </a:r>
            <a:r>
              <a:rPr sz="1400" spc="-10" dirty="0">
                <a:latin typeface="Tahoma"/>
                <a:cs typeface="Tahoma"/>
              </a:rPr>
              <a:t>.</a:t>
            </a:r>
            <a:r>
              <a:rPr sz="1400" dirty="0">
                <a:latin typeface="Tahoma"/>
                <a:cs typeface="Tahoma"/>
              </a:rPr>
              <a:t>500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400" dirty="0">
                <a:latin typeface="Tahoma"/>
                <a:cs typeface="Tahoma"/>
              </a:rPr>
              <a:t>5</a:t>
            </a:r>
            <a:r>
              <a:rPr sz="1400" spc="-10" dirty="0">
                <a:latin typeface="Tahoma"/>
                <a:cs typeface="Tahoma"/>
              </a:rPr>
              <a:t>.</a:t>
            </a:r>
            <a:r>
              <a:rPr sz="1400" dirty="0">
                <a:latin typeface="Tahoma"/>
                <a:cs typeface="Tahoma"/>
              </a:rPr>
              <a:t>000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1400" dirty="0">
                <a:latin typeface="Tahoma"/>
                <a:cs typeface="Tahoma"/>
              </a:rPr>
              <a:t>4.500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400" dirty="0">
                <a:latin typeface="Tahoma"/>
                <a:cs typeface="Tahoma"/>
              </a:rPr>
              <a:t>4.000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1400" dirty="0">
                <a:latin typeface="Tahoma"/>
                <a:cs typeface="Tahoma"/>
              </a:rPr>
              <a:t>3.500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400" dirty="0">
                <a:latin typeface="Tahoma"/>
                <a:cs typeface="Tahoma"/>
              </a:rPr>
              <a:t>3.000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400" dirty="0">
                <a:latin typeface="Tahoma"/>
                <a:cs typeface="Tahoma"/>
              </a:rPr>
              <a:t>2.500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1400" dirty="0">
                <a:latin typeface="Tahoma"/>
                <a:cs typeface="Tahoma"/>
              </a:rPr>
              <a:t>2.000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400" dirty="0">
                <a:latin typeface="Tahoma"/>
                <a:cs typeface="Tahoma"/>
              </a:rPr>
              <a:t>1.500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6728" y="5626709"/>
            <a:ext cx="7977569" cy="625069"/>
          </a:xfrm>
          <a:prstGeom prst="rect">
            <a:avLst/>
          </a:prstGeom>
        </p:spPr>
        <p:txBody>
          <a:bodyPr vert="vert270" wrap="square" lIns="0" tIns="30480" rIns="0" bIns="0" rtlCol="0">
            <a:spAutoFit/>
          </a:bodyPr>
          <a:lstStyle/>
          <a:p>
            <a:pPr marL="12700" marR="5080" indent="25400" algn="just">
              <a:lnSpc>
                <a:spcPct val="90200"/>
              </a:lnSpc>
              <a:spcBef>
                <a:spcPts val="240"/>
              </a:spcBef>
            </a:pPr>
            <a:r>
              <a:rPr sz="1200" dirty="0">
                <a:latin typeface="Tahoma"/>
                <a:cs typeface="Tahoma"/>
              </a:rPr>
              <a:t>Oc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</a:t>
            </a:r>
            <a:r>
              <a:rPr sz="1200" spc="-5" dirty="0">
                <a:latin typeface="Tahoma"/>
                <a:cs typeface="Tahoma"/>
              </a:rPr>
              <a:t>Şub-18  Mar-18  </a:t>
            </a:r>
            <a:r>
              <a:rPr sz="1200" dirty="0">
                <a:latin typeface="Tahoma"/>
                <a:cs typeface="Tahoma"/>
              </a:rPr>
              <a:t>Nis-18  </a:t>
            </a:r>
            <a:r>
              <a:rPr sz="1200" spc="-10" dirty="0">
                <a:latin typeface="Tahoma"/>
                <a:cs typeface="Tahoma"/>
              </a:rPr>
              <a:t>May-18  Haz-18  </a:t>
            </a:r>
            <a:r>
              <a:rPr sz="1200" spc="-12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em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18  </a:t>
            </a:r>
            <a:r>
              <a:rPr sz="1200" spc="-5" dirty="0">
                <a:latin typeface="Tahoma"/>
                <a:cs typeface="Tahoma"/>
              </a:rPr>
              <a:t>Ağu-18  Eyl-18  Eki-18  </a:t>
            </a:r>
            <a:r>
              <a:rPr sz="1200" spc="-10" dirty="0">
                <a:latin typeface="Tahoma"/>
                <a:cs typeface="Tahoma"/>
              </a:rPr>
              <a:t>Kas-18  Ara-18  </a:t>
            </a:r>
            <a:r>
              <a:rPr sz="1200" spc="-5" dirty="0">
                <a:latin typeface="Tahoma"/>
                <a:cs typeface="Tahoma"/>
              </a:rPr>
              <a:t>Oca-19  Şub-19  Mar-19  </a:t>
            </a:r>
            <a:r>
              <a:rPr sz="1200" dirty="0">
                <a:latin typeface="Tahoma"/>
                <a:cs typeface="Tahoma"/>
              </a:rPr>
              <a:t>Nis-19  </a:t>
            </a:r>
            <a:r>
              <a:rPr sz="1200" spc="-10" dirty="0">
                <a:latin typeface="Tahoma"/>
                <a:cs typeface="Tahoma"/>
              </a:rPr>
              <a:t>May-19  Haz-19  </a:t>
            </a:r>
            <a:r>
              <a:rPr sz="1200" spc="-12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em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19  </a:t>
            </a:r>
            <a:r>
              <a:rPr sz="1200" spc="-5" dirty="0">
                <a:latin typeface="Tahoma"/>
                <a:cs typeface="Tahoma"/>
              </a:rPr>
              <a:t>Ağu-19  Eyl-19  Eki-19  </a:t>
            </a:r>
            <a:r>
              <a:rPr sz="1200" spc="-10" dirty="0">
                <a:latin typeface="Tahoma"/>
                <a:cs typeface="Tahoma"/>
              </a:rPr>
              <a:t>Kas-19  Ara-19  </a:t>
            </a:r>
            <a:r>
              <a:rPr sz="1200" spc="-5" dirty="0">
                <a:latin typeface="Tahoma"/>
                <a:cs typeface="Tahoma"/>
              </a:rPr>
              <a:t>Oca-20  Şub-20  Mar-20  Nis-20  </a:t>
            </a:r>
            <a:r>
              <a:rPr sz="1200" spc="-10" dirty="0">
                <a:latin typeface="Tahoma"/>
                <a:cs typeface="Tahoma"/>
              </a:rPr>
              <a:t>May-20  Haz-20  </a:t>
            </a:r>
            <a:r>
              <a:rPr sz="1200" spc="-12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em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  </a:t>
            </a:r>
            <a:r>
              <a:rPr sz="1200" spc="-5" dirty="0">
                <a:latin typeface="Tahoma"/>
                <a:cs typeface="Tahoma"/>
              </a:rPr>
              <a:t>Ağu-20  Eyl-20  Eki-20  </a:t>
            </a:r>
            <a:r>
              <a:rPr sz="1200" spc="-10" dirty="0">
                <a:latin typeface="Tahoma"/>
                <a:cs typeface="Tahoma"/>
              </a:rPr>
              <a:t>Kas-20  Ara-20  </a:t>
            </a:r>
            <a:r>
              <a:rPr sz="1200" spc="-5" dirty="0">
                <a:latin typeface="Tahoma"/>
                <a:cs typeface="Tahoma"/>
              </a:rPr>
              <a:t>Oca-21  Şub-21  Mar-21  </a:t>
            </a:r>
            <a:r>
              <a:rPr sz="1200" dirty="0">
                <a:latin typeface="Tahoma"/>
                <a:cs typeface="Tahoma"/>
              </a:rPr>
              <a:t>Nis-21  </a:t>
            </a:r>
            <a:r>
              <a:rPr sz="1200" spc="-10" dirty="0">
                <a:latin typeface="Tahoma"/>
                <a:cs typeface="Tahoma"/>
              </a:rPr>
              <a:t>May-21  Haz-21  </a:t>
            </a:r>
            <a:r>
              <a:rPr sz="1200" spc="-12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em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21  </a:t>
            </a:r>
            <a:r>
              <a:rPr sz="1200" spc="-5" dirty="0">
                <a:latin typeface="Tahoma"/>
                <a:cs typeface="Tahoma"/>
              </a:rPr>
              <a:t>Ağu-21  Eyl-21  Eki-21  </a:t>
            </a:r>
            <a:r>
              <a:rPr sz="1200" spc="-10" dirty="0">
                <a:latin typeface="Tahoma"/>
                <a:cs typeface="Tahoma"/>
              </a:rPr>
              <a:t>Kas-21  Ara-21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72005" y="2746350"/>
            <a:ext cx="2133600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spc="-25" dirty="0">
                <a:latin typeface="Tahoma"/>
                <a:cs typeface="Tahoma"/>
              </a:rPr>
              <a:t>Toplam </a:t>
            </a:r>
            <a:r>
              <a:rPr sz="1400" dirty="0">
                <a:latin typeface="Tahoma"/>
                <a:cs typeface="Tahoma"/>
              </a:rPr>
              <a:t>Mevduat, </a:t>
            </a:r>
            <a:r>
              <a:rPr sz="1400" spc="-5" dirty="0">
                <a:latin typeface="Tahoma"/>
                <a:cs typeface="Tahoma"/>
              </a:rPr>
              <a:t>Milyar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TL  YP Mevduat </a:t>
            </a:r>
            <a:r>
              <a:rPr sz="1400" spc="-5" dirty="0">
                <a:latin typeface="Tahoma"/>
                <a:cs typeface="Tahoma"/>
              </a:rPr>
              <a:t>Oranı,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sağ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417" y="718515"/>
            <a:ext cx="805560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YP mevduatlar bir </a:t>
            </a:r>
            <a:r>
              <a:rPr spc="-5" dirty="0"/>
              <a:t>önceki </a:t>
            </a:r>
            <a:r>
              <a:rPr dirty="0"/>
              <a:t>aya </a:t>
            </a:r>
            <a:r>
              <a:rPr spc="-5" dirty="0"/>
              <a:t>göre </a:t>
            </a:r>
            <a:r>
              <a:rPr dirty="0"/>
              <a:t>4,4 </a:t>
            </a:r>
            <a:r>
              <a:rPr spc="-5" dirty="0"/>
              <a:t>milyar dolar artarak</a:t>
            </a:r>
            <a:r>
              <a:rPr spc="-70" dirty="0"/>
              <a:t> </a:t>
            </a:r>
            <a:r>
              <a:rPr spc="-5" dirty="0"/>
              <a:t>264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milyar dolar </a:t>
            </a:r>
            <a:r>
              <a:rPr dirty="0"/>
              <a:t>seviyesine</a:t>
            </a:r>
            <a:r>
              <a:rPr spc="-50" dirty="0"/>
              <a:t> </a:t>
            </a:r>
            <a:r>
              <a:rPr dirty="0"/>
              <a:t>yükseldi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982723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2417" y="1328673"/>
            <a:ext cx="8060690" cy="9569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Aralık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ayında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döviz kurundaki yükselişin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de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etkisiyle YP mevduatların TL</a:t>
            </a:r>
            <a:r>
              <a:rPr sz="1800" spc="17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karşılığı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%10,4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artarak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3,3 </a:t>
            </a:r>
            <a:r>
              <a:rPr sz="1800" spc="-10" dirty="0">
                <a:solidFill>
                  <a:srgbClr val="1F308D"/>
                </a:solidFill>
                <a:latin typeface="Tahoma"/>
                <a:cs typeface="Tahoma"/>
              </a:rPr>
              <a:t>trilyon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TL’ye</a:t>
            </a:r>
            <a:r>
              <a:rPr sz="1800" spc="8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ulaştı</a:t>
            </a:r>
            <a:endParaRPr sz="1800">
              <a:latin typeface="Tahoma"/>
              <a:cs typeface="Tahoma"/>
            </a:endParaRPr>
          </a:p>
          <a:p>
            <a:pPr marL="2119630">
              <a:lnSpc>
                <a:spcPct val="100000"/>
              </a:lnSpc>
              <a:spcBef>
                <a:spcPts val="1090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TL ve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YP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mevduat,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2018 - Aralık</a:t>
            </a:r>
            <a:r>
              <a:rPr sz="1600" b="1" spc="1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311" y="6571894"/>
            <a:ext cx="2491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TCMB,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hesaplamaları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3816" y="2471927"/>
            <a:ext cx="7667625" cy="3263900"/>
            <a:chOff x="813816" y="2471927"/>
            <a:chExt cx="7667625" cy="3263900"/>
          </a:xfrm>
        </p:grpSpPr>
        <p:sp>
          <p:nvSpPr>
            <p:cNvPr id="8" name="object 8"/>
            <p:cNvSpPr/>
            <p:nvPr/>
          </p:nvSpPr>
          <p:spPr>
            <a:xfrm>
              <a:off x="813816" y="2538983"/>
              <a:ext cx="7667625" cy="3197225"/>
            </a:xfrm>
            <a:custGeom>
              <a:avLst/>
              <a:gdLst/>
              <a:ahLst/>
              <a:cxnLst/>
              <a:rect l="l" t="t" r="r" b="b"/>
              <a:pathLst>
                <a:path w="7667625" h="3197225">
                  <a:moveTo>
                    <a:pt x="1629156" y="3137916"/>
                  </a:moveTo>
                  <a:lnTo>
                    <a:pt x="1629156" y="3196653"/>
                  </a:lnTo>
                </a:path>
                <a:path w="7667625" h="3197225">
                  <a:moveTo>
                    <a:pt x="679704" y="3137916"/>
                  </a:moveTo>
                  <a:lnTo>
                    <a:pt x="679704" y="3196653"/>
                  </a:lnTo>
                </a:path>
                <a:path w="7667625" h="3197225">
                  <a:moveTo>
                    <a:pt x="2249424" y="3137916"/>
                  </a:moveTo>
                  <a:lnTo>
                    <a:pt x="2249424" y="3196653"/>
                  </a:lnTo>
                </a:path>
                <a:path w="7667625" h="3197225">
                  <a:moveTo>
                    <a:pt x="59436" y="3137916"/>
                  </a:moveTo>
                  <a:lnTo>
                    <a:pt x="59436" y="3196653"/>
                  </a:lnTo>
                </a:path>
                <a:path w="7667625" h="3197225">
                  <a:moveTo>
                    <a:pt x="59436" y="3137916"/>
                  </a:moveTo>
                  <a:lnTo>
                    <a:pt x="59436" y="0"/>
                  </a:lnTo>
                </a:path>
                <a:path w="7667625" h="3197225">
                  <a:moveTo>
                    <a:pt x="0" y="3137916"/>
                  </a:moveTo>
                  <a:lnTo>
                    <a:pt x="59436" y="3137916"/>
                  </a:lnTo>
                </a:path>
                <a:path w="7667625" h="3197225">
                  <a:moveTo>
                    <a:pt x="0" y="2746247"/>
                  </a:moveTo>
                  <a:lnTo>
                    <a:pt x="59436" y="2746247"/>
                  </a:lnTo>
                </a:path>
                <a:path w="7667625" h="3197225">
                  <a:moveTo>
                    <a:pt x="0" y="2353055"/>
                  </a:moveTo>
                  <a:lnTo>
                    <a:pt x="59436" y="2353055"/>
                  </a:lnTo>
                </a:path>
                <a:path w="7667625" h="3197225">
                  <a:moveTo>
                    <a:pt x="0" y="1961388"/>
                  </a:moveTo>
                  <a:lnTo>
                    <a:pt x="59436" y="1961388"/>
                  </a:lnTo>
                </a:path>
                <a:path w="7667625" h="3197225">
                  <a:moveTo>
                    <a:pt x="0" y="1568195"/>
                  </a:moveTo>
                  <a:lnTo>
                    <a:pt x="59436" y="1568195"/>
                  </a:lnTo>
                </a:path>
                <a:path w="7667625" h="3197225">
                  <a:moveTo>
                    <a:pt x="0" y="1176527"/>
                  </a:moveTo>
                  <a:lnTo>
                    <a:pt x="59436" y="1176527"/>
                  </a:lnTo>
                </a:path>
                <a:path w="7667625" h="3197225">
                  <a:moveTo>
                    <a:pt x="0" y="783336"/>
                  </a:moveTo>
                  <a:lnTo>
                    <a:pt x="59436" y="783336"/>
                  </a:lnTo>
                </a:path>
                <a:path w="7667625" h="3197225">
                  <a:moveTo>
                    <a:pt x="0" y="391667"/>
                  </a:moveTo>
                  <a:lnTo>
                    <a:pt x="59436" y="391667"/>
                  </a:lnTo>
                </a:path>
                <a:path w="7667625" h="3197225">
                  <a:moveTo>
                    <a:pt x="0" y="0"/>
                  </a:moveTo>
                  <a:lnTo>
                    <a:pt x="59436" y="0"/>
                  </a:lnTo>
                </a:path>
                <a:path w="7667625" h="3197225">
                  <a:moveTo>
                    <a:pt x="6027420" y="3137916"/>
                  </a:moveTo>
                  <a:lnTo>
                    <a:pt x="6027420" y="3196653"/>
                  </a:lnTo>
                </a:path>
                <a:path w="7667625" h="3197225">
                  <a:moveTo>
                    <a:pt x="1315211" y="3137916"/>
                  </a:moveTo>
                  <a:lnTo>
                    <a:pt x="1315211" y="3196653"/>
                  </a:lnTo>
                </a:path>
                <a:path w="7667625" h="3197225">
                  <a:moveTo>
                    <a:pt x="2564892" y="3137916"/>
                  </a:moveTo>
                  <a:lnTo>
                    <a:pt x="2564892" y="3196653"/>
                  </a:lnTo>
                </a:path>
                <a:path w="7667625" h="3197225">
                  <a:moveTo>
                    <a:pt x="993647" y="3137916"/>
                  </a:moveTo>
                  <a:lnTo>
                    <a:pt x="993647" y="3196653"/>
                  </a:lnTo>
                </a:path>
                <a:path w="7667625" h="3197225">
                  <a:moveTo>
                    <a:pt x="5722620" y="3137916"/>
                  </a:moveTo>
                  <a:lnTo>
                    <a:pt x="5722620" y="3196653"/>
                  </a:lnTo>
                </a:path>
                <a:path w="7667625" h="3197225">
                  <a:moveTo>
                    <a:pt x="364236" y="3137916"/>
                  </a:moveTo>
                  <a:lnTo>
                    <a:pt x="364236" y="3196653"/>
                  </a:lnTo>
                </a:path>
                <a:path w="7667625" h="3197225">
                  <a:moveTo>
                    <a:pt x="1944624" y="3137916"/>
                  </a:moveTo>
                  <a:lnTo>
                    <a:pt x="1944624" y="3196653"/>
                  </a:lnTo>
                </a:path>
                <a:path w="7667625" h="3197225">
                  <a:moveTo>
                    <a:pt x="7292339" y="3137916"/>
                  </a:moveTo>
                  <a:lnTo>
                    <a:pt x="7292339" y="3196653"/>
                  </a:lnTo>
                </a:path>
                <a:path w="7667625" h="3197225">
                  <a:moveTo>
                    <a:pt x="5407152" y="3137916"/>
                  </a:moveTo>
                  <a:lnTo>
                    <a:pt x="5407152" y="3196653"/>
                  </a:lnTo>
                </a:path>
                <a:path w="7667625" h="3197225">
                  <a:moveTo>
                    <a:pt x="2880360" y="3137916"/>
                  </a:moveTo>
                  <a:lnTo>
                    <a:pt x="2880360" y="3196653"/>
                  </a:lnTo>
                </a:path>
                <a:path w="7667625" h="3197225">
                  <a:moveTo>
                    <a:pt x="3200400" y="3137916"/>
                  </a:moveTo>
                  <a:lnTo>
                    <a:pt x="3200400" y="3196653"/>
                  </a:lnTo>
                </a:path>
                <a:path w="7667625" h="3197225">
                  <a:moveTo>
                    <a:pt x="3515868" y="3137916"/>
                  </a:moveTo>
                  <a:lnTo>
                    <a:pt x="3515868" y="3196653"/>
                  </a:lnTo>
                </a:path>
                <a:path w="7667625" h="3197225">
                  <a:moveTo>
                    <a:pt x="3831336" y="3137916"/>
                  </a:moveTo>
                  <a:lnTo>
                    <a:pt x="3831336" y="3196653"/>
                  </a:lnTo>
                </a:path>
                <a:path w="7667625" h="3197225">
                  <a:moveTo>
                    <a:pt x="4140708" y="3137916"/>
                  </a:moveTo>
                  <a:lnTo>
                    <a:pt x="4140708" y="3196653"/>
                  </a:lnTo>
                </a:path>
                <a:path w="7667625" h="3197225">
                  <a:moveTo>
                    <a:pt x="4456176" y="3137916"/>
                  </a:moveTo>
                  <a:lnTo>
                    <a:pt x="4456176" y="3196653"/>
                  </a:lnTo>
                </a:path>
                <a:path w="7667625" h="3197225">
                  <a:moveTo>
                    <a:pt x="4771644" y="3137916"/>
                  </a:moveTo>
                  <a:lnTo>
                    <a:pt x="4771644" y="3196653"/>
                  </a:lnTo>
                </a:path>
                <a:path w="7667625" h="3197225">
                  <a:moveTo>
                    <a:pt x="5091684" y="3137916"/>
                  </a:moveTo>
                  <a:lnTo>
                    <a:pt x="5091684" y="3196653"/>
                  </a:lnTo>
                </a:path>
                <a:path w="7667625" h="3197225">
                  <a:moveTo>
                    <a:pt x="6342888" y="3137916"/>
                  </a:moveTo>
                  <a:lnTo>
                    <a:pt x="6342888" y="3196653"/>
                  </a:lnTo>
                </a:path>
                <a:path w="7667625" h="3197225">
                  <a:moveTo>
                    <a:pt x="6656832" y="3137916"/>
                  </a:moveTo>
                  <a:lnTo>
                    <a:pt x="6656832" y="3196653"/>
                  </a:lnTo>
                </a:path>
                <a:path w="7667625" h="3197225">
                  <a:moveTo>
                    <a:pt x="6978395" y="3137916"/>
                  </a:moveTo>
                  <a:lnTo>
                    <a:pt x="6978395" y="3196653"/>
                  </a:lnTo>
                </a:path>
                <a:path w="7667625" h="3197225">
                  <a:moveTo>
                    <a:pt x="7607808" y="3137916"/>
                  </a:moveTo>
                  <a:lnTo>
                    <a:pt x="7607808" y="3196653"/>
                  </a:lnTo>
                </a:path>
                <a:path w="7667625" h="3197225">
                  <a:moveTo>
                    <a:pt x="7607808" y="3137916"/>
                  </a:moveTo>
                  <a:lnTo>
                    <a:pt x="7607808" y="0"/>
                  </a:lnTo>
                </a:path>
                <a:path w="7667625" h="3197225">
                  <a:moveTo>
                    <a:pt x="7607808" y="3137916"/>
                  </a:moveTo>
                  <a:lnTo>
                    <a:pt x="7667243" y="3137916"/>
                  </a:lnTo>
                </a:path>
                <a:path w="7667625" h="3197225">
                  <a:moveTo>
                    <a:pt x="7607808" y="2788919"/>
                  </a:moveTo>
                  <a:lnTo>
                    <a:pt x="7667243" y="2788919"/>
                  </a:lnTo>
                </a:path>
                <a:path w="7667625" h="3197225">
                  <a:moveTo>
                    <a:pt x="7607808" y="2439923"/>
                  </a:moveTo>
                  <a:lnTo>
                    <a:pt x="7667243" y="2439923"/>
                  </a:lnTo>
                </a:path>
                <a:path w="7667625" h="3197225">
                  <a:moveTo>
                    <a:pt x="7607808" y="2092452"/>
                  </a:moveTo>
                  <a:lnTo>
                    <a:pt x="7667243" y="2092452"/>
                  </a:lnTo>
                </a:path>
                <a:path w="7667625" h="3197225">
                  <a:moveTo>
                    <a:pt x="7607808" y="1743455"/>
                  </a:moveTo>
                  <a:lnTo>
                    <a:pt x="7667243" y="1743455"/>
                  </a:lnTo>
                </a:path>
                <a:path w="7667625" h="3197225">
                  <a:moveTo>
                    <a:pt x="7607808" y="1394459"/>
                  </a:moveTo>
                  <a:lnTo>
                    <a:pt x="7667243" y="1394459"/>
                  </a:lnTo>
                </a:path>
                <a:path w="7667625" h="3197225">
                  <a:moveTo>
                    <a:pt x="7607808" y="1045463"/>
                  </a:moveTo>
                  <a:lnTo>
                    <a:pt x="7667243" y="1045463"/>
                  </a:lnTo>
                </a:path>
                <a:path w="7667625" h="3197225">
                  <a:moveTo>
                    <a:pt x="7607808" y="696467"/>
                  </a:moveTo>
                  <a:lnTo>
                    <a:pt x="7667243" y="696467"/>
                  </a:lnTo>
                </a:path>
                <a:path w="7667625" h="3197225">
                  <a:moveTo>
                    <a:pt x="7607808" y="347471"/>
                  </a:moveTo>
                  <a:lnTo>
                    <a:pt x="7667243" y="347471"/>
                  </a:lnTo>
                </a:path>
                <a:path w="7667625" h="3197225">
                  <a:moveTo>
                    <a:pt x="7607808" y="0"/>
                  </a:moveTo>
                  <a:lnTo>
                    <a:pt x="7667243" y="0"/>
                  </a:lnTo>
                </a:path>
                <a:path w="7667625" h="3197225">
                  <a:moveTo>
                    <a:pt x="59436" y="3137916"/>
                  </a:moveTo>
                  <a:lnTo>
                    <a:pt x="7607808" y="31379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3125" y="4174363"/>
              <a:ext cx="7388859" cy="970915"/>
            </a:xfrm>
            <a:custGeom>
              <a:avLst/>
              <a:gdLst/>
              <a:ahLst/>
              <a:cxnLst/>
              <a:rect l="l" t="t" r="r" b="b"/>
              <a:pathLst>
                <a:path w="7388859" h="970914">
                  <a:moveTo>
                    <a:pt x="0" y="959104"/>
                  </a:moveTo>
                  <a:lnTo>
                    <a:pt x="40405" y="963035"/>
                  </a:lnTo>
                  <a:lnTo>
                    <a:pt x="81052" y="967597"/>
                  </a:lnTo>
                  <a:lnTo>
                    <a:pt x="121216" y="970801"/>
                  </a:lnTo>
                  <a:lnTo>
                    <a:pt x="160172" y="970661"/>
                  </a:lnTo>
                  <a:lnTo>
                    <a:pt x="197062" y="965777"/>
                  </a:lnTo>
                  <a:lnTo>
                    <a:pt x="232500" y="957500"/>
                  </a:lnTo>
                  <a:lnTo>
                    <a:pt x="267941" y="947961"/>
                  </a:lnTo>
                  <a:lnTo>
                    <a:pt x="304838" y="939292"/>
                  </a:lnTo>
                  <a:lnTo>
                    <a:pt x="343910" y="930983"/>
                  </a:lnTo>
                  <a:lnTo>
                    <a:pt x="384273" y="922258"/>
                  </a:lnTo>
                  <a:lnTo>
                    <a:pt x="424945" y="914842"/>
                  </a:lnTo>
                  <a:lnTo>
                    <a:pt x="464947" y="910463"/>
                  </a:lnTo>
                  <a:lnTo>
                    <a:pt x="503963" y="910683"/>
                  </a:lnTo>
                  <a:lnTo>
                    <a:pt x="542480" y="914130"/>
                  </a:lnTo>
                  <a:lnTo>
                    <a:pt x="580997" y="918410"/>
                  </a:lnTo>
                  <a:lnTo>
                    <a:pt x="620013" y="921131"/>
                  </a:lnTo>
                  <a:lnTo>
                    <a:pt x="659824" y="922399"/>
                  </a:lnTo>
                  <a:lnTo>
                    <a:pt x="700087" y="923178"/>
                  </a:lnTo>
                  <a:lnTo>
                    <a:pt x="740350" y="922649"/>
                  </a:lnTo>
                  <a:lnTo>
                    <a:pt x="780161" y="919988"/>
                  </a:lnTo>
                  <a:lnTo>
                    <a:pt x="819177" y="913685"/>
                  </a:lnTo>
                  <a:lnTo>
                    <a:pt x="857694" y="904620"/>
                  </a:lnTo>
                  <a:lnTo>
                    <a:pt x="896211" y="895556"/>
                  </a:lnTo>
                  <a:lnTo>
                    <a:pt x="935227" y="889254"/>
                  </a:lnTo>
                  <a:lnTo>
                    <a:pt x="974859" y="886731"/>
                  </a:lnTo>
                  <a:lnTo>
                    <a:pt x="1014920" y="886507"/>
                  </a:lnTo>
                  <a:lnTo>
                    <a:pt x="1055171" y="887307"/>
                  </a:lnTo>
                  <a:lnTo>
                    <a:pt x="1095375" y="887857"/>
                  </a:lnTo>
                  <a:lnTo>
                    <a:pt x="1135507" y="888307"/>
                  </a:lnTo>
                  <a:lnTo>
                    <a:pt x="1175734" y="889174"/>
                  </a:lnTo>
                  <a:lnTo>
                    <a:pt x="1215818" y="889732"/>
                  </a:lnTo>
                  <a:lnTo>
                    <a:pt x="1255522" y="889254"/>
                  </a:lnTo>
                  <a:lnTo>
                    <a:pt x="1294536" y="886700"/>
                  </a:lnTo>
                  <a:lnTo>
                    <a:pt x="1333039" y="882729"/>
                  </a:lnTo>
                  <a:lnTo>
                    <a:pt x="1371518" y="879163"/>
                  </a:lnTo>
                  <a:lnTo>
                    <a:pt x="1410462" y="877824"/>
                  </a:lnTo>
                  <a:lnTo>
                    <a:pt x="1450292" y="880244"/>
                  </a:lnTo>
                  <a:lnTo>
                    <a:pt x="1490599" y="885190"/>
                  </a:lnTo>
                  <a:lnTo>
                    <a:pt x="1530905" y="890039"/>
                  </a:lnTo>
                  <a:lnTo>
                    <a:pt x="1570736" y="892175"/>
                  </a:lnTo>
                  <a:lnTo>
                    <a:pt x="1609679" y="890025"/>
                  </a:lnTo>
                  <a:lnTo>
                    <a:pt x="1648158" y="885269"/>
                  </a:lnTo>
                  <a:lnTo>
                    <a:pt x="1686661" y="880155"/>
                  </a:lnTo>
                  <a:lnTo>
                    <a:pt x="1725676" y="876935"/>
                  </a:lnTo>
                  <a:lnTo>
                    <a:pt x="1765379" y="876053"/>
                  </a:lnTo>
                  <a:lnTo>
                    <a:pt x="1805463" y="876363"/>
                  </a:lnTo>
                  <a:lnTo>
                    <a:pt x="1845690" y="877720"/>
                  </a:lnTo>
                  <a:lnTo>
                    <a:pt x="1885823" y="879982"/>
                  </a:lnTo>
                  <a:lnTo>
                    <a:pt x="1926258" y="883785"/>
                  </a:lnTo>
                  <a:lnTo>
                    <a:pt x="1966896" y="888968"/>
                  </a:lnTo>
                  <a:lnTo>
                    <a:pt x="2007034" y="894199"/>
                  </a:lnTo>
                  <a:lnTo>
                    <a:pt x="2045970" y="898144"/>
                  </a:lnTo>
                  <a:lnTo>
                    <a:pt x="2082859" y="901128"/>
                  </a:lnTo>
                  <a:lnTo>
                    <a:pt x="2118296" y="903636"/>
                  </a:lnTo>
                  <a:lnTo>
                    <a:pt x="2153733" y="904573"/>
                  </a:lnTo>
                  <a:lnTo>
                    <a:pt x="2190623" y="902843"/>
                  </a:lnTo>
                  <a:lnTo>
                    <a:pt x="2229756" y="896052"/>
                  </a:lnTo>
                  <a:lnTo>
                    <a:pt x="2270140" y="885475"/>
                  </a:lnTo>
                  <a:lnTo>
                    <a:pt x="2310834" y="875518"/>
                  </a:lnTo>
                  <a:lnTo>
                    <a:pt x="2350897" y="870585"/>
                  </a:lnTo>
                  <a:lnTo>
                    <a:pt x="2389858" y="873726"/>
                  </a:lnTo>
                  <a:lnTo>
                    <a:pt x="2428367" y="881903"/>
                  </a:lnTo>
                  <a:lnTo>
                    <a:pt x="2466875" y="890676"/>
                  </a:lnTo>
                  <a:lnTo>
                    <a:pt x="2505837" y="895604"/>
                  </a:lnTo>
                  <a:lnTo>
                    <a:pt x="2545665" y="895520"/>
                  </a:lnTo>
                  <a:lnTo>
                    <a:pt x="2585958" y="892841"/>
                  </a:lnTo>
                  <a:lnTo>
                    <a:pt x="2626227" y="888210"/>
                  </a:lnTo>
                  <a:lnTo>
                    <a:pt x="2665984" y="882269"/>
                  </a:lnTo>
                  <a:lnTo>
                    <a:pt x="2705000" y="874394"/>
                  </a:lnTo>
                  <a:lnTo>
                    <a:pt x="2743517" y="864520"/>
                  </a:lnTo>
                  <a:lnTo>
                    <a:pt x="2782034" y="854122"/>
                  </a:lnTo>
                  <a:lnTo>
                    <a:pt x="2821051" y="844676"/>
                  </a:lnTo>
                  <a:lnTo>
                    <a:pt x="2860700" y="836801"/>
                  </a:lnTo>
                  <a:lnTo>
                    <a:pt x="2900791" y="829579"/>
                  </a:lnTo>
                  <a:lnTo>
                    <a:pt x="2941048" y="822477"/>
                  </a:lnTo>
                  <a:lnTo>
                    <a:pt x="2981198" y="814959"/>
                  </a:lnTo>
                  <a:lnTo>
                    <a:pt x="3021347" y="806630"/>
                  </a:lnTo>
                  <a:lnTo>
                    <a:pt x="3061604" y="797861"/>
                  </a:lnTo>
                  <a:lnTo>
                    <a:pt x="3101695" y="789259"/>
                  </a:lnTo>
                  <a:lnTo>
                    <a:pt x="3141345" y="781431"/>
                  </a:lnTo>
                  <a:lnTo>
                    <a:pt x="3180361" y="774549"/>
                  </a:lnTo>
                  <a:lnTo>
                    <a:pt x="3218878" y="768286"/>
                  </a:lnTo>
                  <a:lnTo>
                    <a:pt x="3257395" y="762500"/>
                  </a:lnTo>
                  <a:lnTo>
                    <a:pt x="3296412" y="757047"/>
                  </a:lnTo>
                  <a:lnTo>
                    <a:pt x="3336168" y="753242"/>
                  </a:lnTo>
                  <a:lnTo>
                    <a:pt x="3376437" y="750712"/>
                  </a:lnTo>
                  <a:lnTo>
                    <a:pt x="3416730" y="746777"/>
                  </a:lnTo>
                  <a:lnTo>
                    <a:pt x="3456559" y="738759"/>
                  </a:lnTo>
                  <a:lnTo>
                    <a:pt x="3495520" y="723598"/>
                  </a:lnTo>
                  <a:lnTo>
                    <a:pt x="3534029" y="703484"/>
                  </a:lnTo>
                  <a:lnTo>
                    <a:pt x="3572537" y="683609"/>
                  </a:lnTo>
                  <a:lnTo>
                    <a:pt x="3611499" y="669163"/>
                  </a:lnTo>
                  <a:lnTo>
                    <a:pt x="3651202" y="662505"/>
                  </a:lnTo>
                  <a:lnTo>
                    <a:pt x="3691286" y="660479"/>
                  </a:lnTo>
                  <a:lnTo>
                    <a:pt x="3731514" y="660286"/>
                  </a:lnTo>
                  <a:lnTo>
                    <a:pt x="3771646" y="659130"/>
                  </a:lnTo>
                  <a:lnTo>
                    <a:pt x="3811976" y="657516"/>
                  </a:lnTo>
                  <a:lnTo>
                    <a:pt x="3852449" y="656510"/>
                  </a:lnTo>
                  <a:lnTo>
                    <a:pt x="3892589" y="654147"/>
                  </a:lnTo>
                  <a:lnTo>
                    <a:pt x="3931920" y="648462"/>
                  </a:lnTo>
                  <a:lnTo>
                    <a:pt x="3969817" y="639988"/>
                  </a:lnTo>
                  <a:lnTo>
                    <a:pt x="4006786" y="629348"/>
                  </a:lnTo>
                  <a:lnTo>
                    <a:pt x="4043755" y="614993"/>
                  </a:lnTo>
                  <a:lnTo>
                    <a:pt x="4081653" y="595376"/>
                  </a:lnTo>
                  <a:lnTo>
                    <a:pt x="4121108" y="564999"/>
                  </a:lnTo>
                  <a:lnTo>
                    <a:pt x="4161456" y="526383"/>
                  </a:lnTo>
                  <a:lnTo>
                    <a:pt x="4201971" y="490005"/>
                  </a:lnTo>
                  <a:lnTo>
                    <a:pt x="4241927" y="466344"/>
                  </a:lnTo>
                  <a:lnTo>
                    <a:pt x="4280870" y="462974"/>
                  </a:lnTo>
                  <a:lnTo>
                    <a:pt x="4319349" y="472725"/>
                  </a:lnTo>
                  <a:lnTo>
                    <a:pt x="4357852" y="483953"/>
                  </a:lnTo>
                  <a:lnTo>
                    <a:pt x="4396867" y="485013"/>
                  </a:lnTo>
                  <a:lnTo>
                    <a:pt x="4436695" y="470273"/>
                  </a:lnTo>
                  <a:lnTo>
                    <a:pt x="4476988" y="446817"/>
                  </a:lnTo>
                  <a:lnTo>
                    <a:pt x="4517257" y="421790"/>
                  </a:lnTo>
                  <a:lnTo>
                    <a:pt x="4557014" y="402336"/>
                  </a:lnTo>
                  <a:lnTo>
                    <a:pt x="4596030" y="389695"/>
                  </a:lnTo>
                  <a:lnTo>
                    <a:pt x="4634547" y="380269"/>
                  </a:lnTo>
                  <a:lnTo>
                    <a:pt x="4673064" y="373939"/>
                  </a:lnTo>
                  <a:lnTo>
                    <a:pt x="4712081" y="370586"/>
                  </a:lnTo>
                  <a:lnTo>
                    <a:pt x="4751712" y="372766"/>
                  </a:lnTo>
                  <a:lnTo>
                    <a:pt x="4791773" y="379650"/>
                  </a:lnTo>
                  <a:lnTo>
                    <a:pt x="4832024" y="386320"/>
                  </a:lnTo>
                  <a:lnTo>
                    <a:pt x="4872228" y="387857"/>
                  </a:lnTo>
                  <a:lnTo>
                    <a:pt x="4912360" y="380751"/>
                  </a:lnTo>
                  <a:lnTo>
                    <a:pt x="4952587" y="368442"/>
                  </a:lnTo>
                  <a:lnTo>
                    <a:pt x="4992671" y="356157"/>
                  </a:lnTo>
                  <a:lnTo>
                    <a:pt x="5032375" y="349123"/>
                  </a:lnTo>
                  <a:lnTo>
                    <a:pt x="5071389" y="349605"/>
                  </a:lnTo>
                  <a:lnTo>
                    <a:pt x="5109892" y="354504"/>
                  </a:lnTo>
                  <a:lnTo>
                    <a:pt x="5148371" y="360999"/>
                  </a:lnTo>
                  <a:lnTo>
                    <a:pt x="5187315" y="366268"/>
                  </a:lnTo>
                  <a:lnTo>
                    <a:pt x="5227145" y="369970"/>
                  </a:lnTo>
                  <a:lnTo>
                    <a:pt x="5267452" y="373411"/>
                  </a:lnTo>
                  <a:lnTo>
                    <a:pt x="5307758" y="376519"/>
                  </a:lnTo>
                  <a:lnTo>
                    <a:pt x="5347589" y="379222"/>
                  </a:lnTo>
                  <a:lnTo>
                    <a:pt x="5386550" y="381182"/>
                  </a:lnTo>
                  <a:lnTo>
                    <a:pt x="5425059" y="382524"/>
                  </a:lnTo>
                  <a:lnTo>
                    <a:pt x="5463567" y="383865"/>
                  </a:lnTo>
                  <a:lnTo>
                    <a:pt x="5502529" y="385825"/>
                  </a:lnTo>
                  <a:lnTo>
                    <a:pt x="5542232" y="389747"/>
                  </a:lnTo>
                  <a:lnTo>
                    <a:pt x="5582316" y="394906"/>
                  </a:lnTo>
                  <a:lnTo>
                    <a:pt x="5622544" y="398827"/>
                  </a:lnTo>
                  <a:lnTo>
                    <a:pt x="5662676" y="399034"/>
                  </a:lnTo>
                  <a:lnTo>
                    <a:pt x="5703111" y="394819"/>
                  </a:lnTo>
                  <a:lnTo>
                    <a:pt x="5743749" y="387508"/>
                  </a:lnTo>
                  <a:lnTo>
                    <a:pt x="5783887" y="377674"/>
                  </a:lnTo>
                  <a:lnTo>
                    <a:pt x="5822823" y="365887"/>
                  </a:lnTo>
                  <a:lnTo>
                    <a:pt x="5859785" y="350244"/>
                  </a:lnTo>
                  <a:lnTo>
                    <a:pt x="5895260" y="331041"/>
                  </a:lnTo>
                  <a:lnTo>
                    <a:pt x="5930711" y="312433"/>
                  </a:lnTo>
                  <a:lnTo>
                    <a:pt x="5967603" y="298576"/>
                  </a:lnTo>
                  <a:lnTo>
                    <a:pt x="6006663" y="292238"/>
                  </a:lnTo>
                  <a:lnTo>
                    <a:pt x="6047009" y="290639"/>
                  </a:lnTo>
                  <a:lnTo>
                    <a:pt x="6087689" y="289611"/>
                  </a:lnTo>
                  <a:lnTo>
                    <a:pt x="6127750" y="284988"/>
                  </a:lnTo>
                  <a:lnTo>
                    <a:pt x="6166711" y="274780"/>
                  </a:lnTo>
                  <a:lnTo>
                    <a:pt x="6205220" y="261429"/>
                  </a:lnTo>
                  <a:lnTo>
                    <a:pt x="6243728" y="247697"/>
                  </a:lnTo>
                  <a:lnTo>
                    <a:pt x="6282690" y="236347"/>
                  </a:lnTo>
                  <a:lnTo>
                    <a:pt x="6322518" y="228996"/>
                  </a:lnTo>
                  <a:lnTo>
                    <a:pt x="6362811" y="223837"/>
                  </a:lnTo>
                  <a:lnTo>
                    <a:pt x="6403080" y="218773"/>
                  </a:lnTo>
                  <a:lnTo>
                    <a:pt x="6442836" y="211709"/>
                  </a:lnTo>
                  <a:lnTo>
                    <a:pt x="6481853" y="200892"/>
                  </a:lnTo>
                  <a:lnTo>
                    <a:pt x="6520370" y="187848"/>
                  </a:lnTo>
                  <a:lnTo>
                    <a:pt x="6558887" y="175400"/>
                  </a:lnTo>
                  <a:lnTo>
                    <a:pt x="6597904" y="166369"/>
                  </a:lnTo>
                  <a:lnTo>
                    <a:pt x="6637553" y="163583"/>
                  </a:lnTo>
                  <a:lnTo>
                    <a:pt x="6677644" y="164846"/>
                  </a:lnTo>
                  <a:lnTo>
                    <a:pt x="6717901" y="165441"/>
                  </a:lnTo>
                  <a:lnTo>
                    <a:pt x="6758051" y="160655"/>
                  </a:lnTo>
                  <a:lnTo>
                    <a:pt x="6798200" y="148042"/>
                  </a:lnTo>
                  <a:lnTo>
                    <a:pt x="6838457" y="130524"/>
                  </a:lnTo>
                  <a:lnTo>
                    <a:pt x="6878548" y="111434"/>
                  </a:lnTo>
                  <a:lnTo>
                    <a:pt x="6918198" y="94106"/>
                  </a:lnTo>
                  <a:lnTo>
                    <a:pt x="6957214" y="78999"/>
                  </a:lnTo>
                  <a:lnTo>
                    <a:pt x="6995731" y="64404"/>
                  </a:lnTo>
                  <a:lnTo>
                    <a:pt x="7034248" y="50690"/>
                  </a:lnTo>
                  <a:lnTo>
                    <a:pt x="7073265" y="38226"/>
                  </a:lnTo>
                  <a:lnTo>
                    <a:pt x="7113021" y="25110"/>
                  </a:lnTo>
                  <a:lnTo>
                    <a:pt x="7153290" y="11874"/>
                  </a:lnTo>
                  <a:lnTo>
                    <a:pt x="7193583" y="2258"/>
                  </a:lnTo>
                  <a:lnTo>
                    <a:pt x="7233411" y="0"/>
                  </a:lnTo>
                  <a:lnTo>
                    <a:pt x="7272498" y="8118"/>
                  </a:lnTo>
                  <a:lnTo>
                    <a:pt x="7311215" y="23891"/>
                  </a:lnTo>
                  <a:lnTo>
                    <a:pt x="7349765" y="42737"/>
                  </a:lnTo>
                  <a:lnTo>
                    <a:pt x="7388352" y="6007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3125" y="2810128"/>
              <a:ext cx="7388859" cy="2556510"/>
            </a:xfrm>
            <a:custGeom>
              <a:avLst/>
              <a:gdLst/>
              <a:ahLst/>
              <a:cxnLst/>
              <a:rect l="l" t="t" r="r" b="b"/>
              <a:pathLst>
                <a:path w="7388859" h="2556510">
                  <a:moveTo>
                    <a:pt x="0" y="2556510"/>
                  </a:moveTo>
                  <a:lnTo>
                    <a:pt x="40405" y="2554196"/>
                  </a:lnTo>
                  <a:lnTo>
                    <a:pt x="81052" y="2552001"/>
                  </a:lnTo>
                  <a:lnTo>
                    <a:pt x="121216" y="2549616"/>
                  </a:lnTo>
                  <a:lnTo>
                    <a:pt x="160172" y="2546731"/>
                  </a:lnTo>
                  <a:lnTo>
                    <a:pt x="232500" y="2539428"/>
                  </a:lnTo>
                  <a:lnTo>
                    <a:pt x="304838" y="2530602"/>
                  </a:lnTo>
                  <a:lnTo>
                    <a:pt x="343910" y="2527546"/>
                  </a:lnTo>
                  <a:lnTo>
                    <a:pt x="384273" y="2525395"/>
                  </a:lnTo>
                  <a:lnTo>
                    <a:pt x="424945" y="2520386"/>
                  </a:lnTo>
                  <a:lnTo>
                    <a:pt x="464947" y="2508758"/>
                  </a:lnTo>
                  <a:lnTo>
                    <a:pt x="503963" y="2484445"/>
                  </a:lnTo>
                  <a:lnTo>
                    <a:pt x="542480" y="2451131"/>
                  </a:lnTo>
                  <a:lnTo>
                    <a:pt x="580997" y="2419675"/>
                  </a:lnTo>
                  <a:lnTo>
                    <a:pt x="620013" y="2400935"/>
                  </a:lnTo>
                  <a:lnTo>
                    <a:pt x="659824" y="2401772"/>
                  </a:lnTo>
                  <a:lnTo>
                    <a:pt x="700087" y="2415063"/>
                  </a:lnTo>
                  <a:lnTo>
                    <a:pt x="740350" y="2430688"/>
                  </a:lnTo>
                  <a:lnTo>
                    <a:pt x="780161" y="2438527"/>
                  </a:lnTo>
                  <a:lnTo>
                    <a:pt x="819177" y="2439709"/>
                  </a:lnTo>
                  <a:lnTo>
                    <a:pt x="857694" y="2438368"/>
                  </a:lnTo>
                  <a:lnTo>
                    <a:pt x="896211" y="2428882"/>
                  </a:lnTo>
                  <a:lnTo>
                    <a:pt x="935227" y="2405634"/>
                  </a:lnTo>
                  <a:lnTo>
                    <a:pt x="961589" y="2376460"/>
                  </a:lnTo>
                  <a:lnTo>
                    <a:pt x="988177" y="2335694"/>
                  </a:lnTo>
                  <a:lnTo>
                    <a:pt x="1014920" y="2289651"/>
                  </a:lnTo>
                  <a:lnTo>
                    <a:pt x="1041748" y="2244645"/>
                  </a:lnTo>
                  <a:lnTo>
                    <a:pt x="1068589" y="2206990"/>
                  </a:lnTo>
                  <a:lnTo>
                    <a:pt x="1095375" y="2183003"/>
                  </a:lnTo>
                  <a:lnTo>
                    <a:pt x="1135507" y="2174785"/>
                  </a:lnTo>
                  <a:lnTo>
                    <a:pt x="1175734" y="2187082"/>
                  </a:lnTo>
                  <a:lnTo>
                    <a:pt x="1215818" y="2207881"/>
                  </a:lnTo>
                  <a:lnTo>
                    <a:pt x="1255522" y="2225167"/>
                  </a:lnTo>
                  <a:lnTo>
                    <a:pt x="1294536" y="2236182"/>
                  </a:lnTo>
                  <a:lnTo>
                    <a:pt x="1333039" y="2247185"/>
                  </a:lnTo>
                  <a:lnTo>
                    <a:pt x="1371518" y="2259689"/>
                  </a:lnTo>
                  <a:lnTo>
                    <a:pt x="1410462" y="2275205"/>
                  </a:lnTo>
                  <a:lnTo>
                    <a:pt x="1450292" y="2297973"/>
                  </a:lnTo>
                  <a:lnTo>
                    <a:pt x="1490599" y="2325909"/>
                  </a:lnTo>
                  <a:lnTo>
                    <a:pt x="1530905" y="2351035"/>
                  </a:lnTo>
                  <a:lnTo>
                    <a:pt x="1570736" y="2365375"/>
                  </a:lnTo>
                  <a:lnTo>
                    <a:pt x="1609679" y="2364067"/>
                  </a:lnTo>
                  <a:lnTo>
                    <a:pt x="1648158" y="2352341"/>
                  </a:lnTo>
                  <a:lnTo>
                    <a:pt x="1686661" y="2337067"/>
                  </a:lnTo>
                  <a:lnTo>
                    <a:pt x="1725676" y="2325116"/>
                  </a:lnTo>
                  <a:lnTo>
                    <a:pt x="1765379" y="2318119"/>
                  </a:lnTo>
                  <a:lnTo>
                    <a:pt x="1805463" y="2312479"/>
                  </a:lnTo>
                  <a:lnTo>
                    <a:pt x="1845690" y="2307220"/>
                  </a:lnTo>
                  <a:lnTo>
                    <a:pt x="1885823" y="2301367"/>
                  </a:lnTo>
                  <a:lnTo>
                    <a:pt x="1926258" y="2296515"/>
                  </a:lnTo>
                  <a:lnTo>
                    <a:pt x="1966896" y="2292556"/>
                  </a:lnTo>
                  <a:lnTo>
                    <a:pt x="2007034" y="2285954"/>
                  </a:lnTo>
                  <a:lnTo>
                    <a:pt x="2045970" y="2273173"/>
                  </a:lnTo>
                  <a:lnTo>
                    <a:pt x="2082859" y="2250527"/>
                  </a:lnTo>
                  <a:lnTo>
                    <a:pt x="2118296" y="2220880"/>
                  </a:lnTo>
                  <a:lnTo>
                    <a:pt x="2153733" y="2190234"/>
                  </a:lnTo>
                  <a:lnTo>
                    <a:pt x="2190623" y="2164588"/>
                  </a:lnTo>
                  <a:lnTo>
                    <a:pt x="2229756" y="2145081"/>
                  </a:lnTo>
                  <a:lnTo>
                    <a:pt x="2270140" y="2128742"/>
                  </a:lnTo>
                  <a:lnTo>
                    <a:pt x="2310834" y="2115117"/>
                  </a:lnTo>
                  <a:lnTo>
                    <a:pt x="2350897" y="2103755"/>
                  </a:lnTo>
                  <a:lnTo>
                    <a:pt x="2389858" y="2094489"/>
                  </a:lnTo>
                  <a:lnTo>
                    <a:pt x="2428367" y="2087641"/>
                  </a:lnTo>
                  <a:lnTo>
                    <a:pt x="2466875" y="2083198"/>
                  </a:lnTo>
                  <a:lnTo>
                    <a:pt x="2505837" y="2081149"/>
                  </a:lnTo>
                  <a:lnTo>
                    <a:pt x="2545665" y="2082496"/>
                  </a:lnTo>
                  <a:lnTo>
                    <a:pt x="2585958" y="2086975"/>
                  </a:lnTo>
                  <a:lnTo>
                    <a:pt x="2626227" y="2092382"/>
                  </a:lnTo>
                  <a:lnTo>
                    <a:pt x="2665984" y="2096516"/>
                  </a:lnTo>
                  <a:lnTo>
                    <a:pt x="2705000" y="2099782"/>
                  </a:lnTo>
                  <a:lnTo>
                    <a:pt x="2743517" y="2103024"/>
                  </a:lnTo>
                  <a:lnTo>
                    <a:pt x="2782034" y="2104695"/>
                  </a:lnTo>
                  <a:lnTo>
                    <a:pt x="2821051" y="2103247"/>
                  </a:lnTo>
                  <a:lnTo>
                    <a:pt x="2860700" y="2096516"/>
                  </a:lnTo>
                  <a:lnTo>
                    <a:pt x="2900791" y="2085975"/>
                  </a:lnTo>
                  <a:lnTo>
                    <a:pt x="2941048" y="2075243"/>
                  </a:lnTo>
                  <a:lnTo>
                    <a:pt x="2981198" y="2067941"/>
                  </a:lnTo>
                  <a:lnTo>
                    <a:pt x="3021347" y="2066149"/>
                  </a:lnTo>
                  <a:lnTo>
                    <a:pt x="3061604" y="2067512"/>
                  </a:lnTo>
                  <a:lnTo>
                    <a:pt x="3101695" y="2069280"/>
                  </a:lnTo>
                  <a:lnTo>
                    <a:pt x="3141345" y="2068703"/>
                  </a:lnTo>
                  <a:lnTo>
                    <a:pt x="3180361" y="2064345"/>
                  </a:lnTo>
                  <a:lnTo>
                    <a:pt x="3218878" y="2057844"/>
                  </a:lnTo>
                  <a:lnTo>
                    <a:pt x="3257395" y="2051343"/>
                  </a:lnTo>
                  <a:lnTo>
                    <a:pt x="3296412" y="2046986"/>
                  </a:lnTo>
                  <a:lnTo>
                    <a:pt x="3336168" y="2046612"/>
                  </a:lnTo>
                  <a:lnTo>
                    <a:pt x="3376437" y="2048573"/>
                  </a:lnTo>
                  <a:lnTo>
                    <a:pt x="3416730" y="2050057"/>
                  </a:lnTo>
                  <a:lnTo>
                    <a:pt x="3456559" y="2048256"/>
                  </a:lnTo>
                  <a:lnTo>
                    <a:pt x="3495520" y="2041237"/>
                  </a:lnTo>
                  <a:lnTo>
                    <a:pt x="3534029" y="2030968"/>
                  </a:lnTo>
                  <a:lnTo>
                    <a:pt x="3572537" y="2020198"/>
                  </a:lnTo>
                  <a:lnTo>
                    <a:pt x="3611499" y="2011680"/>
                  </a:lnTo>
                  <a:lnTo>
                    <a:pt x="3651202" y="2007786"/>
                  </a:lnTo>
                  <a:lnTo>
                    <a:pt x="3691286" y="2006441"/>
                  </a:lnTo>
                  <a:lnTo>
                    <a:pt x="3731514" y="2004000"/>
                  </a:lnTo>
                  <a:lnTo>
                    <a:pt x="3771646" y="1996821"/>
                  </a:lnTo>
                  <a:lnTo>
                    <a:pt x="3811976" y="1982458"/>
                  </a:lnTo>
                  <a:lnTo>
                    <a:pt x="3852449" y="1963356"/>
                  </a:lnTo>
                  <a:lnTo>
                    <a:pt x="3892589" y="1943207"/>
                  </a:lnTo>
                  <a:lnTo>
                    <a:pt x="3931920" y="1925701"/>
                  </a:lnTo>
                  <a:lnTo>
                    <a:pt x="3969817" y="1912975"/>
                  </a:lnTo>
                  <a:lnTo>
                    <a:pt x="4006786" y="1902666"/>
                  </a:lnTo>
                  <a:lnTo>
                    <a:pt x="4043755" y="1891714"/>
                  </a:lnTo>
                  <a:lnTo>
                    <a:pt x="4081653" y="1877060"/>
                  </a:lnTo>
                  <a:lnTo>
                    <a:pt x="4121108" y="1854981"/>
                  </a:lnTo>
                  <a:lnTo>
                    <a:pt x="4161456" y="1828069"/>
                  </a:lnTo>
                  <a:lnTo>
                    <a:pt x="4201971" y="1802729"/>
                  </a:lnTo>
                  <a:lnTo>
                    <a:pt x="4241927" y="1785366"/>
                  </a:lnTo>
                  <a:lnTo>
                    <a:pt x="4280870" y="1779690"/>
                  </a:lnTo>
                  <a:lnTo>
                    <a:pt x="4319349" y="1781683"/>
                  </a:lnTo>
                  <a:lnTo>
                    <a:pt x="4357852" y="1785866"/>
                  </a:lnTo>
                  <a:lnTo>
                    <a:pt x="4396867" y="1786763"/>
                  </a:lnTo>
                  <a:lnTo>
                    <a:pt x="4436695" y="1784858"/>
                  </a:lnTo>
                  <a:lnTo>
                    <a:pt x="4476988" y="1782381"/>
                  </a:lnTo>
                  <a:lnTo>
                    <a:pt x="4517257" y="1776761"/>
                  </a:lnTo>
                  <a:lnTo>
                    <a:pt x="4557014" y="1765427"/>
                  </a:lnTo>
                  <a:lnTo>
                    <a:pt x="4596030" y="1746621"/>
                  </a:lnTo>
                  <a:lnTo>
                    <a:pt x="4634547" y="1722135"/>
                  </a:lnTo>
                  <a:lnTo>
                    <a:pt x="4673064" y="1694435"/>
                  </a:lnTo>
                  <a:lnTo>
                    <a:pt x="4712081" y="1665986"/>
                  </a:lnTo>
                  <a:lnTo>
                    <a:pt x="4751712" y="1635519"/>
                  </a:lnTo>
                  <a:lnTo>
                    <a:pt x="4791773" y="1602374"/>
                  </a:lnTo>
                  <a:lnTo>
                    <a:pt x="4832024" y="1569920"/>
                  </a:lnTo>
                  <a:lnTo>
                    <a:pt x="4872228" y="1541526"/>
                  </a:lnTo>
                  <a:lnTo>
                    <a:pt x="4912360" y="1520096"/>
                  </a:lnTo>
                  <a:lnTo>
                    <a:pt x="4952587" y="1503156"/>
                  </a:lnTo>
                  <a:lnTo>
                    <a:pt x="4992671" y="1486001"/>
                  </a:lnTo>
                  <a:lnTo>
                    <a:pt x="5032375" y="1463929"/>
                  </a:lnTo>
                  <a:lnTo>
                    <a:pt x="5071389" y="1431696"/>
                  </a:lnTo>
                  <a:lnTo>
                    <a:pt x="5109892" y="1393142"/>
                  </a:lnTo>
                  <a:lnTo>
                    <a:pt x="5148371" y="1357183"/>
                  </a:lnTo>
                  <a:lnTo>
                    <a:pt x="5187315" y="1332738"/>
                  </a:lnTo>
                  <a:lnTo>
                    <a:pt x="5227145" y="1322714"/>
                  </a:lnTo>
                  <a:lnTo>
                    <a:pt x="5267452" y="1322181"/>
                  </a:lnTo>
                  <a:lnTo>
                    <a:pt x="5307758" y="1328291"/>
                  </a:lnTo>
                  <a:lnTo>
                    <a:pt x="5347589" y="1338199"/>
                  </a:lnTo>
                  <a:lnTo>
                    <a:pt x="5386550" y="1355244"/>
                  </a:lnTo>
                  <a:lnTo>
                    <a:pt x="5425059" y="1379505"/>
                  </a:lnTo>
                  <a:lnTo>
                    <a:pt x="5463567" y="1403528"/>
                  </a:lnTo>
                  <a:lnTo>
                    <a:pt x="5502529" y="1419860"/>
                  </a:lnTo>
                  <a:lnTo>
                    <a:pt x="5542232" y="1423755"/>
                  </a:lnTo>
                  <a:lnTo>
                    <a:pt x="5582316" y="1420161"/>
                  </a:lnTo>
                  <a:lnTo>
                    <a:pt x="5622544" y="1415877"/>
                  </a:lnTo>
                  <a:lnTo>
                    <a:pt x="5662676" y="1417701"/>
                  </a:lnTo>
                  <a:lnTo>
                    <a:pt x="5703111" y="1432125"/>
                  </a:lnTo>
                  <a:lnTo>
                    <a:pt x="5743749" y="1454038"/>
                  </a:lnTo>
                  <a:lnTo>
                    <a:pt x="5783887" y="1472547"/>
                  </a:lnTo>
                  <a:lnTo>
                    <a:pt x="5822823" y="1476756"/>
                  </a:lnTo>
                  <a:lnTo>
                    <a:pt x="5859785" y="1459928"/>
                  </a:lnTo>
                  <a:lnTo>
                    <a:pt x="5895260" y="1429099"/>
                  </a:lnTo>
                  <a:lnTo>
                    <a:pt x="5930711" y="1394317"/>
                  </a:lnTo>
                  <a:lnTo>
                    <a:pt x="5967603" y="1365631"/>
                  </a:lnTo>
                  <a:lnTo>
                    <a:pt x="6006663" y="1346219"/>
                  </a:lnTo>
                  <a:lnTo>
                    <a:pt x="6047009" y="1330642"/>
                  </a:lnTo>
                  <a:lnTo>
                    <a:pt x="6087689" y="1315731"/>
                  </a:lnTo>
                  <a:lnTo>
                    <a:pt x="6127750" y="1298321"/>
                  </a:lnTo>
                  <a:lnTo>
                    <a:pt x="6166711" y="1276022"/>
                  </a:lnTo>
                  <a:lnTo>
                    <a:pt x="6205220" y="1251092"/>
                  </a:lnTo>
                  <a:lnTo>
                    <a:pt x="6243728" y="1227044"/>
                  </a:lnTo>
                  <a:lnTo>
                    <a:pt x="6282690" y="1207389"/>
                  </a:lnTo>
                  <a:lnTo>
                    <a:pt x="6322518" y="1193071"/>
                  </a:lnTo>
                  <a:lnTo>
                    <a:pt x="6362811" y="1182290"/>
                  </a:lnTo>
                  <a:lnTo>
                    <a:pt x="6403080" y="1174152"/>
                  </a:lnTo>
                  <a:lnTo>
                    <a:pt x="6442836" y="1167765"/>
                  </a:lnTo>
                  <a:lnTo>
                    <a:pt x="6481853" y="1163587"/>
                  </a:lnTo>
                  <a:lnTo>
                    <a:pt x="6520370" y="1161875"/>
                  </a:lnTo>
                  <a:lnTo>
                    <a:pt x="6558887" y="1161424"/>
                  </a:lnTo>
                  <a:lnTo>
                    <a:pt x="6597904" y="1161034"/>
                  </a:lnTo>
                  <a:lnTo>
                    <a:pt x="6637553" y="1162184"/>
                  </a:lnTo>
                  <a:lnTo>
                    <a:pt x="6677644" y="1164907"/>
                  </a:lnTo>
                  <a:lnTo>
                    <a:pt x="6717901" y="1165820"/>
                  </a:lnTo>
                  <a:lnTo>
                    <a:pt x="6758051" y="1161542"/>
                  </a:lnTo>
                  <a:lnTo>
                    <a:pt x="6798200" y="1152691"/>
                  </a:lnTo>
                  <a:lnTo>
                    <a:pt x="6838457" y="1140555"/>
                  </a:lnTo>
                  <a:lnTo>
                    <a:pt x="6878548" y="1122751"/>
                  </a:lnTo>
                  <a:lnTo>
                    <a:pt x="6918198" y="1096899"/>
                  </a:lnTo>
                  <a:lnTo>
                    <a:pt x="6979127" y="1050284"/>
                  </a:lnTo>
                  <a:lnTo>
                    <a:pt x="7012335" y="1017620"/>
                  </a:lnTo>
                  <a:lnTo>
                    <a:pt x="7044446" y="974044"/>
                  </a:lnTo>
                  <a:lnTo>
                    <a:pt x="7073265" y="916051"/>
                  </a:lnTo>
                  <a:lnTo>
                    <a:pt x="7086430" y="879266"/>
                  </a:lnTo>
                  <a:lnTo>
                    <a:pt x="7099688" y="835676"/>
                  </a:lnTo>
                  <a:lnTo>
                    <a:pt x="7113021" y="786554"/>
                  </a:lnTo>
                  <a:lnTo>
                    <a:pt x="7126412" y="733175"/>
                  </a:lnTo>
                  <a:lnTo>
                    <a:pt x="7139841" y="676814"/>
                  </a:lnTo>
                  <a:lnTo>
                    <a:pt x="7153290" y="618744"/>
                  </a:lnTo>
                  <a:lnTo>
                    <a:pt x="7166743" y="560240"/>
                  </a:lnTo>
                  <a:lnTo>
                    <a:pt x="7180180" y="502576"/>
                  </a:lnTo>
                  <a:lnTo>
                    <a:pt x="7193583" y="447028"/>
                  </a:lnTo>
                  <a:lnTo>
                    <a:pt x="7206935" y="394868"/>
                  </a:lnTo>
                  <a:lnTo>
                    <a:pt x="7220217" y="347373"/>
                  </a:lnTo>
                  <a:lnTo>
                    <a:pt x="7233411" y="305816"/>
                  </a:lnTo>
                  <a:lnTo>
                    <a:pt x="7255803" y="246161"/>
                  </a:lnTo>
                  <a:lnTo>
                    <a:pt x="7278047" y="196268"/>
                  </a:lnTo>
                  <a:lnTo>
                    <a:pt x="7300179" y="153473"/>
                  </a:lnTo>
                  <a:lnTo>
                    <a:pt x="7322237" y="115113"/>
                  </a:lnTo>
                  <a:lnTo>
                    <a:pt x="7344261" y="78523"/>
                  </a:lnTo>
                  <a:lnTo>
                    <a:pt x="7366286" y="41039"/>
                  </a:lnTo>
                  <a:lnTo>
                    <a:pt x="7388352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73125" y="2712204"/>
              <a:ext cx="7388859" cy="2841625"/>
            </a:xfrm>
            <a:custGeom>
              <a:avLst/>
              <a:gdLst/>
              <a:ahLst/>
              <a:cxnLst/>
              <a:rect l="l" t="t" r="r" b="b"/>
              <a:pathLst>
                <a:path w="7388859" h="2841625">
                  <a:moveTo>
                    <a:pt x="0" y="1998733"/>
                  </a:moveTo>
                  <a:lnTo>
                    <a:pt x="40405" y="1986883"/>
                  </a:lnTo>
                  <a:lnTo>
                    <a:pt x="81052" y="1971460"/>
                  </a:lnTo>
                  <a:lnTo>
                    <a:pt x="121216" y="1963229"/>
                  </a:lnTo>
                  <a:lnTo>
                    <a:pt x="160172" y="1972952"/>
                  </a:lnTo>
                  <a:lnTo>
                    <a:pt x="189846" y="2002967"/>
                  </a:lnTo>
                  <a:lnTo>
                    <a:pt x="218406" y="2049849"/>
                  </a:lnTo>
                  <a:lnTo>
                    <a:pt x="246595" y="2102121"/>
                  </a:lnTo>
                  <a:lnTo>
                    <a:pt x="275157" y="2148302"/>
                  </a:lnTo>
                  <a:lnTo>
                    <a:pt x="304838" y="2176914"/>
                  </a:lnTo>
                  <a:lnTo>
                    <a:pt x="343910" y="2180498"/>
                  </a:lnTo>
                  <a:lnTo>
                    <a:pt x="384273" y="2162817"/>
                  </a:lnTo>
                  <a:lnTo>
                    <a:pt x="424945" y="2141231"/>
                  </a:lnTo>
                  <a:lnTo>
                    <a:pt x="464947" y="2133099"/>
                  </a:lnTo>
                  <a:lnTo>
                    <a:pt x="503963" y="2143871"/>
                  </a:lnTo>
                  <a:lnTo>
                    <a:pt x="542480" y="2163929"/>
                  </a:lnTo>
                  <a:lnTo>
                    <a:pt x="580997" y="2188321"/>
                  </a:lnTo>
                  <a:lnTo>
                    <a:pt x="620013" y="2212093"/>
                  </a:lnTo>
                  <a:lnTo>
                    <a:pt x="659824" y="2235140"/>
                  </a:lnTo>
                  <a:lnTo>
                    <a:pt x="700087" y="2259687"/>
                  </a:lnTo>
                  <a:lnTo>
                    <a:pt x="740350" y="2284281"/>
                  </a:lnTo>
                  <a:lnTo>
                    <a:pt x="780161" y="2307470"/>
                  </a:lnTo>
                  <a:lnTo>
                    <a:pt x="817159" y="2320168"/>
                  </a:lnTo>
                  <a:lnTo>
                    <a:pt x="857646" y="2329045"/>
                  </a:lnTo>
                  <a:lnTo>
                    <a:pt x="898157" y="2347136"/>
                  </a:lnTo>
                  <a:lnTo>
                    <a:pt x="935227" y="2387480"/>
                  </a:lnTo>
                  <a:lnTo>
                    <a:pt x="952774" y="2423040"/>
                  </a:lnTo>
                  <a:lnTo>
                    <a:pt x="970430" y="2470110"/>
                  </a:lnTo>
                  <a:lnTo>
                    <a:pt x="988177" y="2525130"/>
                  </a:lnTo>
                  <a:lnTo>
                    <a:pt x="1005993" y="2584540"/>
                  </a:lnTo>
                  <a:lnTo>
                    <a:pt x="1023857" y="2644780"/>
                  </a:lnTo>
                  <a:lnTo>
                    <a:pt x="1041748" y="2702290"/>
                  </a:lnTo>
                  <a:lnTo>
                    <a:pt x="1059645" y="2753509"/>
                  </a:lnTo>
                  <a:lnTo>
                    <a:pt x="1077527" y="2794878"/>
                  </a:lnTo>
                  <a:lnTo>
                    <a:pt x="1095375" y="2822836"/>
                  </a:lnTo>
                  <a:lnTo>
                    <a:pt x="1127465" y="2841055"/>
                  </a:lnTo>
                  <a:lnTo>
                    <a:pt x="1159647" y="2831184"/>
                  </a:lnTo>
                  <a:lnTo>
                    <a:pt x="1191798" y="2804786"/>
                  </a:lnTo>
                  <a:lnTo>
                    <a:pt x="1223797" y="2773426"/>
                  </a:lnTo>
                  <a:lnTo>
                    <a:pt x="1255522" y="2748668"/>
                  </a:lnTo>
                  <a:lnTo>
                    <a:pt x="1294536" y="2722175"/>
                  </a:lnTo>
                  <a:lnTo>
                    <a:pt x="1333039" y="2691598"/>
                  </a:lnTo>
                  <a:lnTo>
                    <a:pt x="1371518" y="2663997"/>
                  </a:lnTo>
                  <a:lnTo>
                    <a:pt x="1410462" y="2646433"/>
                  </a:lnTo>
                  <a:lnTo>
                    <a:pt x="1450292" y="2646850"/>
                  </a:lnTo>
                  <a:lnTo>
                    <a:pt x="1490599" y="2659387"/>
                  </a:lnTo>
                  <a:lnTo>
                    <a:pt x="1530905" y="2670686"/>
                  </a:lnTo>
                  <a:lnTo>
                    <a:pt x="1570736" y="2667388"/>
                  </a:lnTo>
                  <a:lnTo>
                    <a:pt x="1609679" y="2643903"/>
                  </a:lnTo>
                  <a:lnTo>
                    <a:pt x="1648158" y="2608095"/>
                  </a:lnTo>
                  <a:lnTo>
                    <a:pt x="1686661" y="2566501"/>
                  </a:lnTo>
                  <a:lnTo>
                    <a:pt x="1725676" y="2525656"/>
                  </a:lnTo>
                  <a:lnTo>
                    <a:pt x="1757400" y="2493828"/>
                  </a:lnTo>
                  <a:lnTo>
                    <a:pt x="1789399" y="2460281"/>
                  </a:lnTo>
                  <a:lnTo>
                    <a:pt x="1821550" y="2426252"/>
                  </a:lnTo>
                  <a:lnTo>
                    <a:pt x="1853732" y="2392979"/>
                  </a:lnTo>
                  <a:lnTo>
                    <a:pt x="1885823" y="2361699"/>
                  </a:lnTo>
                  <a:lnTo>
                    <a:pt x="1917462" y="2338173"/>
                  </a:lnTo>
                  <a:lnTo>
                    <a:pt x="1950296" y="2320188"/>
                  </a:lnTo>
                  <a:lnTo>
                    <a:pt x="1983325" y="2300453"/>
                  </a:lnTo>
                  <a:lnTo>
                    <a:pt x="2015549" y="2271678"/>
                  </a:lnTo>
                  <a:lnTo>
                    <a:pt x="2045970" y="2226571"/>
                  </a:lnTo>
                  <a:lnTo>
                    <a:pt x="2062637" y="2187842"/>
                  </a:lnTo>
                  <a:lnTo>
                    <a:pt x="2078858" y="2138384"/>
                  </a:lnTo>
                  <a:lnTo>
                    <a:pt x="2094761" y="2081646"/>
                  </a:lnTo>
                  <a:lnTo>
                    <a:pt x="2110472" y="2021075"/>
                  </a:lnTo>
                  <a:lnTo>
                    <a:pt x="2126120" y="1960121"/>
                  </a:lnTo>
                  <a:lnTo>
                    <a:pt x="2141831" y="1902232"/>
                  </a:lnTo>
                  <a:lnTo>
                    <a:pt x="2157734" y="1850856"/>
                  </a:lnTo>
                  <a:lnTo>
                    <a:pt x="2173955" y="1809441"/>
                  </a:lnTo>
                  <a:lnTo>
                    <a:pt x="2190623" y="1781436"/>
                  </a:lnTo>
                  <a:lnTo>
                    <a:pt x="2216526" y="1766632"/>
                  </a:lnTo>
                  <a:lnTo>
                    <a:pt x="2243125" y="1776201"/>
                  </a:lnTo>
                  <a:lnTo>
                    <a:pt x="2270140" y="1800439"/>
                  </a:lnTo>
                  <a:lnTo>
                    <a:pt x="2297293" y="1829640"/>
                  </a:lnTo>
                  <a:lnTo>
                    <a:pt x="2324305" y="1854100"/>
                  </a:lnTo>
                  <a:lnTo>
                    <a:pt x="2350897" y="1864113"/>
                  </a:lnTo>
                  <a:lnTo>
                    <a:pt x="2389858" y="1853279"/>
                  </a:lnTo>
                  <a:lnTo>
                    <a:pt x="2428367" y="1828490"/>
                  </a:lnTo>
                  <a:lnTo>
                    <a:pt x="2466875" y="1799605"/>
                  </a:lnTo>
                  <a:lnTo>
                    <a:pt x="2505837" y="1776483"/>
                  </a:lnTo>
                  <a:lnTo>
                    <a:pt x="2545665" y="1762369"/>
                  </a:lnTo>
                  <a:lnTo>
                    <a:pt x="2585958" y="1751861"/>
                  </a:lnTo>
                  <a:lnTo>
                    <a:pt x="2626227" y="1741568"/>
                  </a:lnTo>
                  <a:lnTo>
                    <a:pt x="2665984" y="1728096"/>
                  </a:lnTo>
                  <a:lnTo>
                    <a:pt x="2705000" y="1709483"/>
                  </a:lnTo>
                  <a:lnTo>
                    <a:pt x="2743517" y="1687964"/>
                  </a:lnTo>
                  <a:lnTo>
                    <a:pt x="2782034" y="1666160"/>
                  </a:lnTo>
                  <a:lnTo>
                    <a:pt x="2821051" y="1646689"/>
                  </a:lnTo>
                  <a:lnTo>
                    <a:pt x="2860700" y="1633067"/>
                  </a:lnTo>
                  <a:lnTo>
                    <a:pt x="2900791" y="1622956"/>
                  </a:lnTo>
                  <a:lnTo>
                    <a:pt x="2941048" y="1610203"/>
                  </a:lnTo>
                  <a:lnTo>
                    <a:pt x="2981198" y="1588650"/>
                  </a:lnTo>
                  <a:lnTo>
                    <a:pt x="3013300" y="1560266"/>
                  </a:lnTo>
                  <a:lnTo>
                    <a:pt x="3045506" y="1523824"/>
                  </a:lnTo>
                  <a:lnTo>
                    <a:pt x="3077676" y="1484948"/>
                  </a:lnTo>
                  <a:lnTo>
                    <a:pt x="3109669" y="1449267"/>
                  </a:lnTo>
                  <a:lnTo>
                    <a:pt x="3141345" y="1422407"/>
                  </a:lnTo>
                  <a:lnTo>
                    <a:pt x="3180361" y="1401319"/>
                  </a:lnTo>
                  <a:lnTo>
                    <a:pt x="3218878" y="1388578"/>
                  </a:lnTo>
                  <a:lnTo>
                    <a:pt x="3257395" y="1382813"/>
                  </a:lnTo>
                  <a:lnTo>
                    <a:pt x="3296412" y="1382656"/>
                  </a:lnTo>
                  <a:lnTo>
                    <a:pt x="3336168" y="1391783"/>
                  </a:lnTo>
                  <a:lnTo>
                    <a:pt x="3376437" y="1409565"/>
                  </a:lnTo>
                  <a:lnTo>
                    <a:pt x="3416730" y="1428180"/>
                  </a:lnTo>
                  <a:lnTo>
                    <a:pt x="3456559" y="1439806"/>
                  </a:lnTo>
                  <a:lnTo>
                    <a:pt x="3495520" y="1441561"/>
                  </a:lnTo>
                  <a:lnTo>
                    <a:pt x="3534029" y="1437933"/>
                  </a:lnTo>
                  <a:lnTo>
                    <a:pt x="3572537" y="1431877"/>
                  </a:lnTo>
                  <a:lnTo>
                    <a:pt x="3611499" y="1426344"/>
                  </a:lnTo>
                  <a:lnTo>
                    <a:pt x="3651202" y="1426025"/>
                  </a:lnTo>
                  <a:lnTo>
                    <a:pt x="3691286" y="1427980"/>
                  </a:lnTo>
                  <a:lnTo>
                    <a:pt x="3731514" y="1424005"/>
                  </a:lnTo>
                  <a:lnTo>
                    <a:pt x="3771646" y="1405897"/>
                  </a:lnTo>
                  <a:lnTo>
                    <a:pt x="3803883" y="1372213"/>
                  </a:lnTo>
                  <a:lnTo>
                    <a:pt x="3836273" y="1323447"/>
                  </a:lnTo>
                  <a:lnTo>
                    <a:pt x="3868572" y="1271279"/>
                  </a:lnTo>
                  <a:lnTo>
                    <a:pt x="3900535" y="1227390"/>
                  </a:lnTo>
                  <a:lnTo>
                    <a:pt x="3931920" y="1203459"/>
                  </a:lnTo>
                  <a:lnTo>
                    <a:pt x="3969817" y="1206194"/>
                  </a:lnTo>
                  <a:lnTo>
                    <a:pt x="4006786" y="1231812"/>
                  </a:lnTo>
                  <a:lnTo>
                    <a:pt x="4043755" y="1268718"/>
                  </a:lnTo>
                  <a:lnTo>
                    <a:pt x="4081653" y="1305313"/>
                  </a:lnTo>
                  <a:lnTo>
                    <a:pt x="4113122" y="1339550"/>
                  </a:lnTo>
                  <a:lnTo>
                    <a:pt x="4145256" y="1383094"/>
                  </a:lnTo>
                  <a:lnTo>
                    <a:pt x="4177683" y="1425383"/>
                  </a:lnTo>
                  <a:lnTo>
                    <a:pt x="4210030" y="1455852"/>
                  </a:lnTo>
                  <a:lnTo>
                    <a:pt x="4241927" y="1463936"/>
                  </a:lnTo>
                  <a:lnTo>
                    <a:pt x="4267964" y="1446409"/>
                  </a:lnTo>
                  <a:lnTo>
                    <a:pt x="4293724" y="1410291"/>
                  </a:lnTo>
                  <a:lnTo>
                    <a:pt x="4319349" y="1363511"/>
                  </a:lnTo>
                  <a:lnTo>
                    <a:pt x="4344985" y="1314001"/>
                  </a:lnTo>
                  <a:lnTo>
                    <a:pt x="4370776" y="1269691"/>
                  </a:lnTo>
                  <a:lnTo>
                    <a:pt x="4396867" y="1238511"/>
                  </a:lnTo>
                  <a:lnTo>
                    <a:pt x="4427091" y="1225829"/>
                  </a:lnTo>
                  <a:lnTo>
                    <a:pt x="4460023" y="1227362"/>
                  </a:lnTo>
                  <a:lnTo>
                    <a:pt x="4493857" y="1231388"/>
                  </a:lnTo>
                  <a:lnTo>
                    <a:pt x="4526789" y="1226185"/>
                  </a:lnTo>
                  <a:lnTo>
                    <a:pt x="4557014" y="1200030"/>
                  </a:lnTo>
                  <a:lnTo>
                    <a:pt x="4591729" y="1128740"/>
                  </a:lnTo>
                  <a:lnTo>
                    <a:pt x="4608900" y="1081050"/>
                  </a:lnTo>
                  <a:lnTo>
                    <a:pt x="4626005" y="1028735"/>
                  </a:lnTo>
                  <a:lnTo>
                    <a:pt x="4643089" y="974348"/>
                  </a:lnTo>
                  <a:lnTo>
                    <a:pt x="4660194" y="920442"/>
                  </a:lnTo>
                  <a:lnTo>
                    <a:pt x="4677365" y="869572"/>
                  </a:lnTo>
                  <a:lnTo>
                    <a:pt x="4694646" y="824292"/>
                  </a:lnTo>
                  <a:lnTo>
                    <a:pt x="4712081" y="787153"/>
                  </a:lnTo>
                  <a:lnTo>
                    <a:pt x="4743744" y="734967"/>
                  </a:lnTo>
                  <a:lnTo>
                    <a:pt x="4775713" y="693417"/>
                  </a:lnTo>
                  <a:lnTo>
                    <a:pt x="4807864" y="661286"/>
                  </a:lnTo>
                  <a:lnTo>
                    <a:pt x="4840076" y="637354"/>
                  </a:lnTo>
                  <a:lnTo>
                    <a:pt x="4912360" y="616624"/>
                  </a:lnTo>
                  <a:lnTo>
                    <a:pt x="4952587" y="629991"/>
                  </a:lnTo>
                  <a:lnTo>
                    <a:pt x="4992671" y="645548"/>
                  </a:lnTo>
                  <a:lnTo>
                    <a:pt x="5032375" y="648342"/>
                  </a:lnTo>
                  <a:lnTo>
                    <a:pt x="5071389" y="636115"/>
                  </a:lnTo>
                  <a:lnTo>
                    <a:pt x="5109892" y="616338"/>
                  </a:lnTo>
                  <a:lnTo>
                    <a:pt x="5148371" y="588371"/>
                  </a:lnTo>
                  <a:lnTo>
                    <a:pt x="5187315" y="551568"/>
                  </a:lnTo>
                  <a:lnTo>
                    <a:pt x="5213792" y="520784"/>
                  </a:lnTo>
                  <a:lnTo>
                    <a:pt x="5240551" y="484743"/>
                  </a:lnTo>
                  <a:lnTo>
                    <a:pt x="5267452" y="444857"/>
                  </a:lnTo>
                  <a:lnTo>
                    <a:pt x="5294352" y="402536"/>
                  </a:lnTo>
                  <a:lnTo>
                    <a:pt x="5321111" y="359193"/>
                  </a:lnTo>
                  <a:lnTo>
                    <a:pt x="5347589" y="316237"/>
                  </a:lnTo>
                  <a:lnTo>
                    <a:pt x="5373635" y="270013"/>
                  </a:lnTo>
                  <a:lnTo>
                    <a:pt x="5399414" y="218730"/>
                  </a:lnTo>
                  <a:lnTo>
                    <a:pt x="5425058" y="166409"/>
                  </a:lnTo>
                  <a:lnTo>
                    <a:pt x="5450703" y="117073"/>
                  </a:lnTo>
                  <a:lnTo>
                    <a:pt x="5476482" y="74743"/>
                  </a:lnTo>
                  <a:lnTo>
                    <a:pt x="5502529" y="43441"/>
                  </a:lnTo>
                  <a:lnTo>
                    <a:pt x="5542232" y="18464"/>
                  </a:lnTo>
                  <a:lnTo>
                    <a:pt x="5582316" y="11739"/>
                  </a:lnTo>
                  <a:lnTo>
                    <a:pt x="5622544" y="15849"/>
                  </a:lnTo>
                  <a:lnTo>
                    <a:pt x="5662676" y="23375"/>
                  </a:lnTo>
                  <a:lnTo>
                    <a:pt x="5703111" y="28922"/>
                  </a:lnTo>
                  <a:lnTo>
                    <a:pt x="5743749" y="37647"/>
                  </a:lnTo>
                  <a:lnTo>
                    <a:pt x="5783887" y="57683"/>
                  </a:lnTo>
                  <a:lnTo>
                    <a:pt x="5822823" y="97162"/>
                  </a:lnTo>
                  <a:lnTo>
                    <a:pt x="5859785" y="172057"/>
                  </a:lnTo>
                  <a:lnTo>
                    <a:pt x="5877617" y="221254"/>
                  </a:lnTo>
                  <a:lnTo>
                    <a:pt x="5895260" y="273407"/>
                  </a:lnTo>
                  <a:lnTo>
                    <a:pt x="5912897" y="324857"/>
                  </a:lnTo>
                  <a:lnTo>
                    <a:pt x="5930711" y="371947"/>
                  </a:lnTo>
                  <a:lnTo>
                    <a:pt x="5948885" y="411018"/>
                  </a:lnTo>
                  <a:lnTo>
                    <a:pt x="5967603" y="438411"/>
                  </a:lnTo>
                  <a:lnTo>
                    <a:pt x="6006663" y="462430"/>
                  </a:lnTo>
                  <a:lnTo>
                    <a:pt x="6047009" y="460541"/>
                  </a:lnTo>
                  <a:lnTo>
                    <a:pt x="6087689" y="443555"/>
                  </a:lnTo>
                  <a:lnTo>
                    <a:pt x="6127750" y="422282"/>
                  </a:lnTo>
                  <a:lnTo>
                    <a:pt x="6158969" y="397854"/>
                  </a:lnTo>
                  <a:lnTo>
                    <a:pt x="6189841" y="362397"/>
                  </a:lnTo>
                  <a:lnTo>
                    <a:pt x="6220598" y="324881"/>
                  </a:lnTo>
                  <a:lnTo>
                    <a:pt x="6251470" y="294271"/>
                  </a:lnTo>
                  <a:lnTo>
                    <a:pt x="6282690" y="279534"/>
                  </a:lnTo>
                  <a:lnTo>
                    <a:pt x="6314499" y="289650"/>
                  </a:lnTo>
                  <a:lnTo>
                    <a:pt x="6346669" y="318638"/>
                  </a:lnTo>
                  <a:lnTo>
                    <a:pt x="6378948" y="353034"/>
                  </a:lnTo>
                  <a:lnTo>
                    <a:pt x="6411088" y="379371"/>
                  </a:lnTo>
                  <a:lnTo>
                    <a:pt x="6474106" y="361879"/>
                  </a:lnTo>
                  <a:lnTo>
                    <a:pt x="6504991" y="321428"/>
                  </a:lnTo>
                  <a:lnTo>
                    <a:pt x="6535749" y="271199"/>
                  </a:lnTo>
                  <a:lnTo>
                    <a:pt x="6566634" y="219562"/>
                  </a:lnTo>
                  <a:lnTo>
                    <a:pt x="6597904" y="174886"/>
                  </a:lnTo>
                  <a:lnTo>
                    <a:pt x="6629579" y="133904"/>
                  </a:lnTo>
                  <a:lnTo>
                    <a:pt x="6661572" y="90959"/>
                  </a:lnTo>
                  <a:lnTo>
                    <a:pt x="6693742" y="51068"/>
                  </a:lnTo>
                  <a:lnTo>
                    <a:pt x="6725948" y="19247"/>
                  </a:lnTo>
                  <a:lnTo>
                    <a:pt x="6758051" y="515"/>
                  </a:lnTo>
                  <a:lnTo>
                    <a:pt x="6798200" y="0"/>
                  </a:lnTo>
                  <a:lnTo>
                    <a:pt x="6838457" y="18010"/>
                  </a:lnTo>
                  <a:lnTo>
                    <a:pt x="6878548" y="44735"/>
                  </a:lnTo>
                  <a:lnTo>
                    <a:pt x="6918198" y="70365"/>
                  </a:lnTo>
                  <a:lnTo>
                    <a:pt x="6957214" y="95644"/>
                  </a:lnTo>
                  <a:lnTo>
                    <a:pt x="6995731" y="124769"/>
                  </a:lnTo>
                  <a:lnTo>
                    <a:pt x="7034248" y="152822"/>
                  </a:lnTo>
                  <a:lnTo>
                    <a:pt x="7073265" y="174886"/>
                  </a:lnTo>
                  <a:lnTo>
                    <a:pt x="7113021" y="193417"/>
                  </a:lnTo>
                  <a:lnTo>
                    <a:pt x="7153290" y="209780"/>
                  </a:lnTo>
                  <a:lnTo>
                    <a:pt x="7193583" y="217427"/>
                  </a:lnTo>
                  <a:lnTo>
                    <a:pt x="7233411" y="209811"/>
                  </a:lnTo>
                  <a:lnTo>
                    <a:pt x="7264716" y="188336"/>
                  </a:lnTo>
                  <a:lnTo>
                    <a:pt x="7295759" y="155145"/>
                  </a:lnTo>
                  <a:lnTo>
                    <a:pt x="7326644" y="115253"/>
                  </a:lnTo>
                  <a:lnTo>
                    <a:pt x="7357473" y="73680"/>
                  </a:lnTo>
                  <a:lnTo>
                    <a:pt x="7388352" y="3544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3930" y="3018281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3930" y="2490977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3930" y="2754629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576818" y="2409825"/>
            <a:ext cx="316865" cy="3378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7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6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5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4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3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2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1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400" dirty="0">
                <a:latin typeface="Tahoma"/>
                <a:cs typeface="Tahoma"/>
              </a:rPr>
              <a:t>2</a:t>
            </a:r>
            <a:r>
              <a:rPr sz="1400" spc="-15" dirty="0">
                <a:latin typeface="Tahoma"/>
                <a:cs typeface="Tahoma"/>
              </a:rPr>
              <a:t>0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00" dirty="0">
                <a:latin typeface="Tahoma"/>
                <a:cs typeface="Tahoma"/>
              </a:rPr>
              <a:t>1</a:t>
            </a:r>
            <a:r>
              <a:rPr sz="1400" spc="-10" dirty="0">
                <a:latin typeface="Tahoma"/>
                <a:cs typeface="Tahoma"/>
              </a:rPr>
              <a:t>9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400" dirty="0">
                <a:latin typeface="Tahoma"/>
                <a:cs typeface="Tahoma"/>
              </a:rPr>
              <a:t>1</a:t>
            </a:r>
            <a:r>
              <a:rPr sz="1400" spc="-10" dirty="0">
                <a:latin typeface="Tahoma"/>
                <a:cs typeface="Tahoma"/>
              </a:rPr>
              <a:t>8</a:t>
            </a:r>
            <a:r>
              <a:rPr sz="1400" dirty="0">
                <a:latin typeface="Tahoma"/>
                <a:cs typeface="Tahoma"/>
              </a:rPr>
              <a:t>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2260" y="5782156"/>
            <a:ext cx="7850291" cy="789738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R="5080" algn="r">
              <a:lnSpc>
                <a:spcPct val="100000"/>
              </a:lnSpc>
              <a:spcBef>
                <a:spcPts val="720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12700" marR="5080" indent="28575" algn="r">
              <a:lnSpc>
                <a:spcPct val="147300"/>
              </a:lnSpc>
              <a:spcBef>
                <a:spcPts val="15"/>
              </a:spcBef>
            </a:pPr>
            <a:r>
              <a:rPr sz="1400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</a:t>
            </a:r>
          </a:p>
          <a:p>
            <a:pPr marL="12700" marR="5080" indent="117475" algn="r">
              <a:lnSpc>
                <a:spcPct val="147500"/>
              </a:lnSpc>
              <a:spcBef>
                <a:spcPts val="45"/>
              </a:spcBef>
            </a:pP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Ka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18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K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19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Tem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Ka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20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r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M</a:t>
            </a:r>
            <a:r>
              <a:rPr sz="1400" spc="-10" dirty="0">
                <a:latin typeface="Tahoma"/>
                <a:cs typeface="Tahoma"/>
              </a:rPr>
              <a:t>a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</a:t>
            </a:r>
            <a:r>
              <a:rPr sz="1400" spc="-10" dirty="0">
                <a:latin typeface="Tahoma"/>
                <a:cs typeface="Tahoma"/>
              </a:rPr>
              <a:t>T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m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E</a:t>
            </a:r>
            <a:r>
              <a:rPr sz="1400" spc="-5" dirty="0">
                <a:latin typeface="Tahoma"/>
                <a:cs typeface="Tahoma"/>
              </a:rPr>
              <a:t>y</a:t>
            </a:r>
            <a:r>
              <a:rPr sz="1400" dirty="0">
                <a:latin typeface="Tahoma"/>
                <a:cs typeface="Tahoma"/>
              </a:rPr>
              <a:t>l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Ka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21  Oc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22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41503" y="2418080"/>
            <a:ext cx="469265" cy="3378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3.600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405"/>
              </a:spcBef>
            </a:pPr>
            <a:r>
              <a:rPr sz="1400" dirty="0">
                <a:latin typeface="Tahoma"/>
                <a:cs typeface="Tahoma"/>
              </a:rPr>
              <a:t>3.200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410"/>
              </a:spcBef>
            </a:pPr>
            <a:r>
              <a:rPr sz="1400" dirty="0">
                <a:latin typeface="Tahoma"/>
                <a:cs typeface="Tahoma"/>
              </a:rPr>
              <a:t>2.800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405"/>
              </a:spcBef>
            </a:pPr>
            <a:r>
              <a:rPr sz="1400" dirty="0">
                <a:latin typeface="Tahoma"/>
                <a:cs typeface="Tahoma"/>
              </a:rPr>
              <a:t>2.400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420"/>
              </a:spcBef>
            </a:pPr>
            <a:r>
              <a:rPr sz="1400" dirty="0">
                <a:latin typeface="Tahoma"/>
                <a:cs typeface="Tahoma"/>
              </a:rPr>
              <a:t>2.000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410"/>
              </a:spcBef>
            </a:pPr>
            <a:r>
              <a:rPr sz="1400" dirty="0">
                <a:latin typeface="Tahoma"/>
                <a:cs typeface="Tahoma"/>
              </a:rPr>
              <a:t>1.600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410"/>
              </a:spcBef>
            </a:pPr>
            <a:r>
              <a:rPr sz="1400" dirty="0">
                <a:latin typeface="Tahoma"/>
                <a:cs typeface="Tahoma"/>
              </a:rPr>
              <a:t>1.200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410"/>
              </a:spcBef>
            </a:pPr>
            <a:r>
              <a:rPr sz="1400" dirty="0">
                <a:latin typeface="Tahoma"/>
                <a:cs typeface="Tahoma"/>
              </a:rPr>
              <a:t>800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405"/>
              </a:spcBef>
            </a:pPr>
            <a:r>
              <a:rPr sz="1400" dirty="0">
                <a:latin typeface="Tahoma"/>
                <a:cs typeface="Tahoma"/>
              </a:rPr>
              <a:t>400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33627" y="2378456"/>
            <a:ext cx="19875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1F5F"/>
                </a:solidFill>
                <a:latin typeface="Tahoma"/>
                <a:cs typeface="Tahoma"/>
              </a:rPr>
              <a:t>TL </a:t>
            </a: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Mevduat, Milyar</a:t>
            </a:r>
            <a:r>
              <a:rPr sz="1400" b="1" spc="-4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ahoma"/>
                <a:cs typeface="Tahoma"/>
              </a:rPr>
              <a:t>TL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33627" y="2593067"/>
            <a:ext cx="5114925" cy="55245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400" b="1" dirty="0">
                <a:solidFill>
                  <a:srgbClr val="A30000"/>
                </a:solidFill>
                <a:latin typeface="Tahoma"/>
                <a:cs typeface="Tahoma"/>
              </a:rPr>
              <a:t>YP </a:t>
            </a:r>
            <a:r>
              <a:rPr sz="1400" b="1" spc="-5" dirty="0">
                <a:solidFill>
                  <a:srgbClr val="A30000"/>
                </a:solidFill>
                <a:latin typeface="Tahoma"/>
                <a:cs typeface="Tahoma"/>
              </a:rPr>
              <a:t>Mevduat, Milyar</a:t>
            </a:r>
            <a:r>
              <a:rPr sz="1400" b="1" dirty="0">
                <a:solidFill>
                  <a:srgbClr val="A30000"/>
                </a:solidFill>
                <a:latin typeface="Tahoma"/>
                <a:cs typeface="Tahoma"/>
              </a:rPr>
              <a:t> TL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b="1" dirty="0">
                <a:solidFill>
                  <a:srgbClr val="808080"/>
                </a:solidFill>
                <a:latin typeface="Tahoma"/>
                <a:cs typeface="Tahoma"/>
              </a:rPr>
              <a:t>Bankalardaki </a:t>
            </a:r>
            <a:r>
              <a:rPr sz="1400" b="1" spc="-5" dirty="0">
                <a:solidFill>
                  <a:srgbClr val="808080"/>
                </a:solidFill>
                <a:latin typeface="Tahoma"/>
                <a:cs typeface="Tahoma"/>
              </a:rPr>
              <a:t>YP Mevduat, Milyar </a:t>
            </a:r>
            <a:r>
              <a:rPr sz="1400" b="1" dirty="0">
                <a:solidFill>
                  <a:srgbClr val="808080"/>
                </a:solidFill>
                <a:latin typeface="Tahoma"/>
                <a:cs typeface="Tahoma"/>
              </a:rPr>
              <a:t>ABD </a:t>
            </a:r>
            <a:r>
              <a:rPr sz="1400" b="1" spc="-5" dirty="0">
                <a:solidFill>
                  <a:srgbClr val="808080"/>
                </a:solidFill>
                <a:latin typeface="Tahoma"/>
                <a:cs typeface="Tahoma"/>
              </a:rPr>
              <a:t>Doları </a:t>
            </a:r>
            <a:r>
              <a:rPr sz="1400" b="1" dirty="0">
                <a:solidFill>
                  <a:srgbClr val="808080"/>
                </a:solidFill>
                <a:latin typeface="Tahoma"/>
                <a:cs typeface="Tahoma"/>
              </a:rPr>
              <a:t>(Sağ</a:t>
            </a:r>
            <a:r>
              <a:rPr sz="1400" b="1" spc="-1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808080"/>
                </a:solidFill>
                <a:latin typeface="Tahoma"/>
                <a:cs typeface="Tahoma"/>
              </a:rPr>
              <a:t>eksen)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572" y="0"/>
            <a:ext cx="9149080" cy="6884034"/>
            <a:chOff x="-4572" y="0"/>
            <a:chExt cx="9149080" cy="6884034"/>
          </a:xfrm>
        </p:grpSpPr>
        <p:sp>
          <p:nvSpPr>
            <p:cNvPr id="3" name="object 3"/>
            <p:cNvSpPr/>
            <p:nvPr/>
          </p:nvSpPr>
          <p:spPr>
            <a:xfrm>
              <a:off x="0" y="537972"/>
              <a:ext cx="9143935" cy="1478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183" y="67056"/>
              <a:ext cx="1214616" cy="4312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343662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0" y="999744"/>
                  </a:lnTo>
                  <a:lnTo>
                    <a:pt x="343662" y="999744"/>
                  </a:lnTo>
                  <a:lnTo>
                    <a:pt x="343662" y="518160"/>
                  </a:lnTo>
                  <a:lnTo>
                    <a:pt x="343662" y="0"/>
                  </a:lnTo>
                  <a:close/>
                </a:path>
                <a:path w="9133840" h="1000125">
                  <a:moveTo>
                    <a:pt x="576834" y="0"/>
                  </a:moveTo>
                  <a:lnTo>
                    <a:pt x="538734" y="0"/>
                  </a:lnTo>
                  <a:lnTo>
                    <a:pt x="538734" y="518160"/>
                  </a:lnTo>
                  <a:lnTo>
                    <a:pt x="538734" y="999744"/>
                  </a:lnTo>
                  <a:lnTo>
                    <a:pt x="576834" y="999744"/>
                  </a:lnTo>
                  <a:lnTo>
                    <a:pt x="576834" y="518160"/>
                  </a:lnTo>
                  <a:lnTo>
                    <a:pt x="576834" y="0"/>
                  </a:lnTo>
                  <a:close/>
                </a:path>
                <a:path w="9133840" h="1000125">
                  <a:moveTo>
                    <a:pt x="9133332" y="0"/>
                  </a:moveTo>
                  <a:lnTo>
                    <a:pt x="770382" y="0"/>
                  </a:lnTo>
                  <a:lnTo>
                    <a:pt x="770382" y="318528"/>
                  </a:lnTo>
                  <a:lnTo>
                    <a:pt x="770382" y="518160"/>
                  </a:lnTo>
                  <a:lnTo>
                    <a:pt x="770382" y="999744"/>
                  </a:lnTo>
                  <a:lnTo>
                    <a:pt x="3691128" y="999744"/>
                  </a:lnTo>
                  <a:lnTo>
                    <a:pt x="3691128" y="518160"/>
                  </a:lnTo>
                  <a:lnTo>
                    <a:pt x="3691128" y="318528"/>
                  </a:lnTo>
                  <a:lnTo>
                    <a:pt x="8887955" y="318528"/>
                  </a:lnTo>
                  <a:lnTo>
                    <a:pt x="8887955" y="518160"/>
                  </a:lnTo>
                  <a:lnTo>
                    <a:pt x="8887955" y="999744"/>
                  </a:lnTo>
                  <a:lnTo>
                    <a:pt x="9133332" y="999744"/>
                  </a:lnTo>
                  <a:lnTo>
                    <a:pt x="9133332" y="518160"/>
                  </a:lnTo>
                  <a:lnTo>
                    <a:pt x="9133332" y="318528"/>
                  </a:lnTo>
                  <a:lnTo>
                    <a:pt x="9133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0" y="999744"/>
                  </a:moveTo>
                  <a:lnTo>
                    <a:pt x="9133332" y="999744"/>
                  </a:lnTo>
                  <a:lnTo>
                    <a:pt x="9133332" y="0"/>
                  </a:lnTo>
                  <a:lnTo>
                    <a:pt x="0" y="0"/>
                  </a:lnTo>
                  <a:lnTo>
                    <a:pt x="0" y="9997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45051" y="518160"/>
              <a:ext cx="1792224" cy="6370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1950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5072" y="6858000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0" y="6858000"/>
                  </a:moveTo>
                  <a:lnTo>
                    <a:pt x="195072" y="6858000"/>
                  </a:lnTo>
                  <a:lnTo>
                    <a:pt x="19507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1935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3548" y="6858000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0" y="6858000"/>
                  </a:moveTo>
                  <a:lnTo>
                    <a:pt x="193548" y="6858000"/>
                  </a:lnTo>
                  <a:lnTo>
                    <a:pt x="19354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43927" y="463296"/>
              <a:ext cx="1621535" cy="7635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20739" y="449579"/>
              <a:ext cx="775715" cy="7757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91127" y="316992"/>
              <a:ext cx="5196840" cy="1092835"/>
            </a:xfrm>
            <a:custGeom>
              <a:avLst/>
              <a:gdLst/>
              <a:ahLst/>
              <a:cxnLst/>
              <a:rect l="l" t="t" r="r" b="b"/>
              <a:pathLst>
                <a:path w="5196840" h="1092835">
                  <a:moveTo>
                    <a:pt x="5196839" y="0"/>
                  </a:moveTo>
                  <a:lnTo>
                    <a:pt x="0" y="0"/>
                  </a:lnTo>
                  <a:lnTo>
                    <a:pt x="0" y="1092707"/>
                  </a:lnTo>
                  <a:lnTo>
                    <a:pt x="5196839" y="1092707"/>
                  </a:lnTo>
                  <a:lnTo>
                    <a:pt x="5196839" y="0"/>
                  </a:lnTo>
                  <a:close/>
                </a:path>
              </a:pathLst>
            </a:custGeom>
            <a:solidFill>
              <a:srgbClr val="FFFFFF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99794" y="3004530"/>
            <a:ext cx="7554595" cy="309880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585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000" dirty="0">
                <a:latin typeface="Tahoma"/>
                <a:cs typeface="Tahoma"/>
              </a:rPr>
              <a:t>TÜFE</a:t>
            </a:r>
            <a:r>
              <a:rPr sz="2000" spc="-2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beklentileri</a:t>
            </a:r>
            <a:endParaRPr sz="20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Cari yıl sonu yıllık </a:t>
            </a:r>
            <a:r>
              <a:rPr sz="1800" dirty="0">
                <a:latin typeface="Tahoma"/>
                <a:cs typeface="Tahoma"/>
              </a:rPr>
              <a:t>TÜFE</a:t>
            </a:r>
            <a:r>
              <a:rPr sz="1800" spc="114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beklentisi</a:t>
            </a:r>
            <a:endParaRPr sz="18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12 ay </a:t>
            </a:r>
            <a:r>
              <a:rPr sz="1800" spc="-5" dirty="0">
                <a:latin typeface="Tahoma"/>
                <a:cs typeface="Tahoma"/>
              </a:rPr>
              <a:t>sonrasının yıllık </a:t>
            </a:r>
            <a:r>
              <a:rPr sz="1800" dirty="0">
                <a:latin typeface="Tahoma"/>
                <a:cs typeface="Tahoma"/>
              </a:rPr>
              <a:t>TÜFE</a:t>
            </a:r>
            <a:r>
              <a:rPr sz="1800" spc="8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beklentisi</a:t>
            </a:r>
            <a:endParaRPr sz="18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24 ay </a:t>
            </a:r>
            <a:r>
              <a:rPr sz="1800" spc="-5" dirty="0">
                <a:latin typeface="Tahoma"/>
                <a:cs typeface="Tahoma"/>
              </a:rPr>
              <a:t>sonrasının yıllık </a:t>
            </a:r>
            <a:r>
              <a:rPr sz="1800" dirty="0">
                <a:latin typeface="Tahoma"/>
                <a:cs typeface="Tahoma"/>
              </a:rPr>
              <a:t>TÜFE</a:t>
            </a:r>
            <a:r>
              <a:rPr sz="1800" spc="8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beklentisi</a:t>
            </a:r>
            <a:endParaRPr sz="1800">
              <a:latin typeface="Tahoma"/>
              <a:cs typeface="Tahoma"/>
            </a:endParaRPr>
          </a:p>
          <a:p>
            <a:pPr marL="354965" indent="-342900">
              <a:lnSpc>
                <a:spcPct val="100000"/>
              </a:lnSpc>
              <a:spcBef>
                <a:spcPts val="484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000" dirty="0">
                <a:latin typeface="Tahoma"/>
                <a:cs typeface="Tahoma"/>
              </a:rPr>
              <a:t>ABD dolar kuru</a:t>
            </a:r>
            <a:r>
              <a:rPr sz="2000" spc="-1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beklentileri</a:t>
            </a:r>
            <a:endParaRPr sz="20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Cari yıl sonu </a:t>
            </a:r>
            <a:r>
              <a:rPr sz="1800" dirty="0">
                <a:latin typeface="Tahoma"/>
                <a:cs typeface="Tahoma"/>
              </a:rPr>
              <a:t>bankalar </a:t>
            </a:r>
            <a:r>
              <a:rPr sz="1800" spc="-5" dirty="0">
                <a:latin typeface="Tahoma"/>
                <a:cs typeface="Tahoma"/>
              </a:rPr>
              <a:t>arası döviz piyasası </a:t>
            </a:r>
            <a:r>
              <a:rPr sz="1800" dirty="0">
                <a:latin typeface="Tahoma"/>
                <a:cs typeface="Tahoma"/>
              </a:rPr>
              <a:t>ABD </a:t>
            </a:r>
            <a:r>
              <a:rPr sz="1800" spc="-5" dirty="0">
                <a:latin typeface="Tahoma"/>
                <a:cs typeface="Tahoma"/>
              </a:rPr>
              <a:t>dolar kuru</a:t>
            </a:r>
            <a:r>
              <a:rPr sz="1800" spc="204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beklentisi</a:t>
            </a:r>
            <a:endParaRPr sz="1800">
              <a:latin typeface="Tahoma"/>
              <a:cs typeface="Tahoma"/>
            </a:endParaRPr>
          </a:p>
          <a:p>
            <a:pPr marL="354965" indent="-342900">
              <a:lnSpc>
                <a:spcPct val="100000"/>
              </a:lnSpc>
              <a:spcBef>
                <a:spcPts val="484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000" spc="-5" dirty="0">
                <a:latin typeface="Tahoma"/>
                <a:cs typeface="Tahoma"/>
              </a:rPr>
              <a:t>GSYH büyüme</a:t>
            </a:r>
            <a:r>
              <a:rPr sz="2000" spc="-2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beklentileri</a:t>
            </a:r>
            <a:endParaRPr sz="20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Cari yılın yıllık GSYH </a:t>
            </a:r>
            <a:r>
              <a:rPr sz="1800" dirty="0">
                <a:latin typeface="Tahoma"/>
                <a:cs typeface="Tahoma"/>
              </a:rPr>
              <a:t>büyüme</a:t>
            </a:r>
            <a:r>
              <a:rPr sz="1800" spc="13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beklentisi</a:t>
            </a:r>
            <a:endParaRPr sz="18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Gelecek yılın yıllık GSYH </a:t>
            </a:r>
            <a:r>
              <a:rPr sz="1800" dirty="0">
                <a:latin typeface="Tahoma"/>
                <a:cs typeface="Tahoma"/>
              </a:rPr>
              <a:t>büyüme</a:t>
            </a:r>
            <a:r>
              <a:rPr sz="1800" spc="12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beklentisi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78991" y="1620011"/>
            <a:ext cx="7905115" cy="122872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62865" rIns="0" bIns="0" rtlCol="0">
            <a:spAutoFit/>
          </a:bodyPr>
          <a:lstStyle/>
          <a:p>
            <a:pPr marL="91440" marR="207010">
              <a:lnSpc>
                <a:spcPct val="100000"/>
              </a:lnSpc>
              <a:spcBef>
                <a:spcPts val="495"/>
              </a:spcBef>
              <a:tabLst>
                <a:tab pos="1530985" algn="l"/>
              </a:tabLst>
            </a:pPr>
            <a:r>
              <a:rPr sz="3600" spc="-5" dirty="0"/>
              <a:t>TCMB	Piyasa </a:t>
            </a:r>
            <a:r>
              <a:rPr sz="3600" dirty="0"/>
              <a:t>Katılımcıları</a:t>
            </a:r>
            <a:r>
              <a:rPr sz="3600" spc="-110" dirty="0"/>
              <a:t> </a:t>
            </a:r>
            <a:r>
              <a:rPr sz="3600" dirty="0"/>
              <a:t>Anketi:  </a:t>
            </a:r>
            <a:r>
              <a:rPr sz="3600" spc="-5" dirty="0"/>
              <a:t>Seçilmiş</a:t>
            </a:r>
            <a:r>
              <a:rPr sz="3600" dirty="0"/>
              <a:t> </a:t>
            </a:r>
            <a:r>
              <a:rPr sz="3600" spc="-5" dirty="0"/>
              <a:t>Göstergeler</a:t>
            </a:r>
            <a:endParaRPr sz="3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412" y="830707"/>
            <a:ext cx="725550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Piyasanın yıl </a:t>
            </a:r>
            <a:r>
              <a:rPr dirty="0"/>
              <a:t>sonu enflasyon </a:t>
            </a:r>
            <a:r>
              <a:rPr spc="-5" dirty="0"/>
              <a:t>beklentisi 5,9 puan</a:t>
            </a:r>
            <a:r>
              <a:rPr spc="-90" dirty="0"/>
              <a:t> </a:t>
            </a:r>
            <a:r>
              <a:rPr dirty="0"/>
              <a:t>yükseldi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72995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6412" y="1135202"/>
            <a:ext cx="8129270" cy="104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Ocak ayında tüketici enflasyonu (TÜFE) beklentisi cari yıl sonu için %29,7,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12</a:t>
            </a:r>
            <a:r>
              <a:rPr sz="1800" spc="14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ay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sonrası için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ise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%25,4 düzeyinde</a:t>
            </a:r>
            <a:r>
              <a:rPr sz="1800" spc="3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gerçekleşti</a:t>
            </a:r>
            <a:endParaRPr sz="1800">
              <a:latin typeface="Tahoma"/>
              <a:cs typeface="Tahoma"/>
            </a:endParaRPr>
          </a:p>
          <a:p>
            <a:pPr marL="307340" algn="ctr">
              <a:lnSpc>
                <a:spcPct val="100000"/>
              </a:lnSpc>
              <a:spcBef>
                <a:spcPts val="174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Enflasyon beklentisi,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%, 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2021 -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</a:t>
            </a:r>
            <a:r>
              <a:rPr sz="1600" b="1" spc="2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472" y="6613956"/>
            <a:ext cx="4454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latin typeface="Tahoma"/>
                <a:cs typeface="Tahoma"/>
              </a:rPr>
              <a:t>Anketi,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16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görselleştirmeleri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1208" y="2523744"/>
            <a:ext cx="8208645" cy="3069590"/>
            <a:chOff x="521208" y="2523744"/>
            <a:chExt cx="8208645" cy="3069590"/>
          </a:xfrm>
        </p:grpSpPr>
        <p:sp>
          <p:nvSpPr>
            <p:cNvPr id="8" name="object 8"/>
            <p:cNvSpPr/>
            <p:nvPr/>
          </p:nvSpPr>
          <p:spPr>
            <a:xfrm>
              <a:off x="521208" y="2528316"/>
              <a:ext cx="8190230" cy="3060700"/>
            </a:xfrm>
            <a:custGeom>
              <a:avLst/>
              <a:gdLst/>
              <a:ahLst/>
              <a:cxnLst/>
              <a:rect l="l" t="t" r="r" b="b"/>
              <a:pathLst>
                <a:path w="8190230" h="3060700">
                  <a:moveTo>
                    <a:pt x="59436" y="3060192"/>
                  </a:moveTo>
                  <a:lnTo>
                    <a:pt x="59436" y="0"/>
                  </a:lnTo>
                </a:path>
                <a:path w="8190230" h="3060700">
                  <a:moveTo>
                    <a:pt x="0" y="3060192"/>
                  </a:moveTo>
                  <a:lnTo>
                    <a:pt x="59436" y="3060192"/>
                  </a:lnTo>
                </a:path>
                <a:path w="8190230" h="3060700">
                  <a:moveTo>
                    <a:pt x="0" y="2804160"/>
                  </a:moveTo>
                  <a:lnTo>
                    <a:pt x="59436" y="2804160"/>
                  </a:lnTo>
                </a:path>
                <a:path w="8190230" h="3060700">
                  <a:moveTo>
                    <a:pt x="0" y="2549652"/>
                  </a:moveTo>
                  <a:lnTo>
                    <a:pt x="59436" y="2549652"/>
                  </a:lnTo>
                </a:path>
                <a:path w="8190230" h="3060700">
                  <a:moveTo>
                    <a:pt x="0" y="2295144"/>
                  </a:moveTo>
                  <a:lnTo>
                    <a:pt x="59436" y="2295144"/>
                  </a:lnTo>
                </a:path>
                <a:path w="8190230" h="3060700">
                  <a:moveTo>
                    <a:pt x="0" y="2040636"/>
                  </a:moveTo>
                  <a:lnTo>
                    <a:pt x="59436" y="2040636"/>
                  </a:lnTo>
                </a:path>
                <a:path w="8190230" h="3060700">
                  <a:moveTo>
                    <a:pt x="0" y="1784604"/>
                  </a:moveTo>
                  <a:lnTo>
                    <a:pt x="59436" y="1784604"/>
                  </a:lnTo>
                </a:path>
                <a:path w="8190230" h="3060700">
                  <a:moveTo>
                    <a:pt x="0" y="1530096"/>
                  </a:moveTo>
                  <a:lnTo>
                    <a:pt x="59436" y="1530096"/>
                  </a:lnTo>
                </a:path>
                <a:path w="8190230" h="3060700">
                  <a:moveTo>
                    <a:pt x="0" y="1275588"/>
                  </a:moveTo>
                  <a:lnTo>
                    <a:pt x="59436" y="1275588"/>
                  </a:lnTo>
                </a:path>
                <a:path w="8190230" h="3060700">
                  <a:moveTo>
                    <a:pt x="0" y="1019556"/>
                  </a:moveTo>
                  <a:lnTo>
                    <a:pt x="59436" y="1019556"/>
                  </a:lnTo>
                </a:path>
                <a:path w="8190230" h="3060700">
                  <a:moveTo>
                    <a:pt x="0" y="765048"/>
                  </a:moveTo>
                  <a:lnTo>
                    <a:pt x="59436" y="765048"/>
                  </a:lnTo>
                </a:path>
                <a:path w="8190230" h="3060700">
                  <a:moveTo>
                    <a:pt x="0" y="510539"/>
                  </a:moveTo>
                  <a:lnTo>
                    <a:pt x="59436" y="510539"/>
                  </a:lnTo>
                </a:path>
                <a:path w="8190230" h="3060700">
                  <a:moveTo>
                    <a:pt x="0" y="256032"/>
                  </a:moveTo>
                  <a:lnTo>
                    <a:pt x="59436" y="256032"/>
                  </a:lnTo>
                </a:path>
                <a:path w="8190230" h="3060700">
                  <a:moveTo>
                    <a:pt x="0" y="0"/>
                  </a:moveTo>
                  <a:lnTo>
                    <a:pt x="59436" y="0"/>
                  </a:lnTo>
                </a:path>
                <a:path w="8190230" h="3060700">
                  <a:moveTo>
                    <a:pt x="59436" y="3060192"/>
                  </a:moveTo>
                  <a:lnTo>
                    <a:pt x="8189976" y="306019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1025" y="2560701"/>
              <a:ext cx="8129905" cy="2371090"/>
            </a:xfrm>
            <a:custGeom>
              <a:avLst/>
              <a:gdLst/>
              <a:ahLst/>
              <a:cxnLst/>
              <a:rect l="l" t="t" r="r" b="b"/>
              <a:pathLst>
                <a:path w="8129905" h="2371090">
                  <a:moveTo>
                    <a:pt x="0" y="2370836"/>
                  </a:moveTo>
                  <a:lnTo>
                    <a:pt x="52112" y="2370125"/>
                  </a:lnTo>
                  <a:lnTo>
                    <a:pt x="104224" y="2369551"/>
                  </a:lnTo>
                  <a:lnTo>
                    <a:pt x="156337" y="2369072"/>
                  </a:lnTo>
                  <a:lnTo>
                    <a:pt x="208450" y="2368648"/>
                  </a:lnTo>
                  <a:lnTo>
                    <a:pt x="260564" y="2368239"/>
                  </a:lnTo>
                  <a:lnTo>
                    <a:pt x="312677" y="2367804"/>
                  </a:lnTo>
                  <a:lnTo>
                    <a:pt x="364791" y="2367305"/>
                  </a:lnTo>
                  <a:lnTo>
                    <a:pt x="416904" y="2366699"/>
                  </a:lnTo>
                  <a:lnTo>
                    <a:pt x="469017" y="2365947"/>
                  </a:lnTo>
                  <a:lnTo>
                    <a:pt x="521131" y="2365009"/>
                  </a:lnTo>
                  <a:lnTo>
                    <a:pt x="573243" y="2363845"/>
                  </a:lnTo>
                  <a:lnTo>
                    <a:pt x="625356" y="2362414"/>
                  </a:lnTo>
                  <a:lnTo>
                    <a:pt x="677468" y="2360676"/>
                  </a:lnTo>
                  <a:lnTo>
                    <a:pt x="729594" y="2359045"/>
                  </a:lnTo>
                  <a:lnTo>
                    <a:pt x="781716" y="2357842"/>
                  </a:lnTo>
                  <a:lnTo>
                    <a:pt x="833837" y="2356886"/>
                  </a:lnTo>
                  <a:lnTo>
                    <a:pt x="885956" y="2355998"/>
                  </a:lnTo>
                  <a:lnTo>
                    <a:pt x="938072" y="2354995"/>
                  </a:lnTo>
                  <a:lnTo>
                    <a:pt x="990187" y="2353697"/>
                  </a:lnTo>
                  <a:lnTo>
                    <a:pt x="1042301" y="2351923"/>
                  </a:lnTo>
                  <a:lnTo>
                    <a:pt x="1094413" y="2349494"/>
                  </a:lnTo>
                  <a:lnTo>
                    <a:pt x="1146524" y="2346228"/>
                  </a:lnTo>
                  <a:lnTo>
                    <a:pt x="1198634" y="2341943"/>
                  </a:lnTo>
                  <a:lnTo>
                    <a:pt x="1250744" y="2336461"/>
                  </a:lnTo>
                  <a:lnTo>
                    <a:pt x="1302853" y="2329600"/>
                  </a:lnTo>
                  <a:lnTo>
                    <a:pt x="1354963" y="2321179"/>
                  </a:lnTo>
                  <a:lnTo>
                    <a:pt x="1403350" y="2311513"/>
                  </a:lnTo>
                  <a:lnTo>
                    <a:pt x="1451737" y="2299917"/>
                  </a:lnTo>
                  <a:lnTo>
                    <a:pt x="1500124" y="2286692"/>
                  </a:lnTo>
                  <a:lnTo>
                    <a:pt x="1548511" y="2272138"/>
                  </a:lnTo>
                  <a:lnTo>
                    <a:pt x="1596898" y="2256557"/>
                  </a:lnTo>
                  <a:lnTo>
                    <a:pt x="1645285" y="2240249"/>
                  </a:lnTo>
                  <a:lnTo>
                    <a:pt x="1693672" y="2223516"/>
                  </a:lnTo>
                  <a:lnTo>
                    <a:pt x="1742059" y="2206658"/>
                  </a:lnTo>
                  <a:lnTo>
                    <a:pt x="1790446" y="2189977"/>
                  </a:lnTo>
                  <a:lnTo>
                    <a:pt x="1838833" y="2173773"/>
                  </a:lnTo>
                  <a:lnTo>
                    <a:pt x="1887220" y="2158349"/>
                  </a:lnTo>
                  <a:lnTo>
                    <a:pt x="1935607" y="2144004"/>
                  </a:lnTo>
                  <a:lnTo>
                    <a:pt x="1983994" y="2131039"/>
                  </a:lnTo>
                  <a:lnTo>
                    <a:pt x="2032381" y="2119757"/>
                  </a:lnTo>
                  <a:lnTo>
                    <a:pt x="2084490" y="2109253"/>
                  </a:lnTo>
                  <a:lnTo>
                    <a:pt x="2136599" y="2099918"/>
                  </a:lnTo>
                  <a:lnTo>
                    <a:pt x="2188709" y="2091602"/>
                  </a:lnTo>
                  <a:lnTo>
                    <a:pt x="2240821" y="2084158"/>
                  </a:lnTo>
                  <a:lnTo>
                    <a:pt x="2292933" y="2077437"/>
                  </a:lnTo>
                  <a:lnTo>
                    <a:pt x="2345047" y="2071290"/>
                  </a:lnTo>
                  <a:lnTo>
                    <a:pt x="2397164" y="2065568"/>
                  </a:lnTo>
                  <a:lnTo>
                    <a:pt x="2449283" y="2060125"/>
                  </a:lnTo>
                  <a:lnTo>
                    <a:pt x="2501404" y="2054810"/>
                  </a:lnTo>
                  <a:lnTo>
                    <a:pt x="2553529" y="2049476"/>
                  </a:lnTo>
                  <a:lnTo>
                    <a:pt x="2605657" y="2043974"/>
                  </a:lnTo>
                  <a:lnTo>
                    <a:pt x="2657789" y="2038156"/>
                  </a:lnTo>
                  <a:lnTo>
                    <a:pt x="2709926" y="2031873"/>
                  </a:lnTo>
                  <a:lnTo>
                    <a:pt x="2762035" y="2025494"/>
                  </a:lnTo>
                  <a:lnTo>
                    <a:pt x="2814144" y="2019480"/>
                  </a:lnTo>
                  <a:lnTo>
                    <a:pt x="2866253" y="2013732"/>
                  </a:lnTo>
                  <a:lnTo>
                    <a:pt x="2918362" y="2008149"/>
                  </a:lnTo>
                  <a:lnTo>
                    <a:pt x="2970471" y="2002633"/>
                  </a:lnTo>
                  <a:lnTo>
                    <a:pt x="3022580" y="1997083"/>
                  </a:lnTo>
                  <a:lnTo>
                    <a:pt x="3074689" y="1991401"/>
                  </a:lnTo>
                  <a:lnTo>
                    <a:pt x="3126798" y="1985486"/>
                  </a:lnTo>
                  <a:lnTo>
                    <a:pt x="3178907" y="1979239"/>
                  </a:lnTo>
                  <a:lnTo>
                    <a:pt x="3231016" y="1972561"/>
                  </a:lnTo>
                  <a:lnTo>
                    <a:pt x="3283125" y="1965351"/>
                  </a:lnTo>
                  <a:lnTo>
                    <a:pt x="3335234" y="1957511"/>
                  </a:lnTo>
                  <a:lnTo>
                    <a:pt x="3387344" y="1948942"/>
                  </a:lnTo>
                  <a:lnTo>
                    <a:pt x="3435731" y="1940125"/>
                  </a:lnTo>
                  <a:lnTo>
                    <a:pt x="3484118" y="1930428"/>
                  </a:lnTo>
                  <a:lnTo>
                    <a:pt x="3532505" y="1919997"/>
                  </a:lnTo>
                  <a:lnTo>
                    <a:pt x="3580892" y="1908978"/>
                  </a:lnTo>
                  <a:lnTo>
                    <a:pt x="3629279" y="1897517"/>
                  </a:lnTo>
                  <a:lnTo>
                    <a:pt x="3677666" y="1885760"/>
                  </a:lnTo>
                  <a:lnTo>
                    <a:pt x="3726053" y="1873853"/>
                  </a:lnTo>
                  <a:lnTo>
                    <a:pt x="3774440" y="1861942"/>
                  </a:lnTo>
                  <a:lnTo>
                    <a:pt x="3822827" y="1850173"/>
                  </a:lnTo>
                  <a:lnTo>
                    <a:pt x="3871214" y="1838692"/>
                  </a:lnTo>
                  <a:lnTo>
                    <a:pt x="3919601" y="1827646"/>
                  </a:lnTo>
                  <a:lnTo>
                    <a:pt x="3967988" y="1817180"/>
                  </a:lnTo>
                  <a:lnTo>
                    <a:pt x="4016375" y="1807440"/>
                  </a:lnTo>
                  <a:lnTo>
                    <a:pt x="4064762" y="1798574"/>
                  </a:lnTo>
                  <a:lnTo>
                    <a:pt x="4116873" y="1789847"/>
                  </a:lnTo>
                  <a:lnTo>
                    <a:pt x="4168988" y="1781686"/>
                  </a:lnTo>
                  <a:lnTo>
                    <a:pt x="4221106" y="1774039"/>
                  </a:lnTo>
                  <a:lnTo>
                    <a:pt x="4273226" y="1766853"/>
                  </a:lnTo>
                  <a:lnTo>
                    <a:pt x="4325349" y="1760077"/>
                  </a:lnTo>
                  <a:lnTo>
                    <a:pt x="4377472" y="1753659"/>
                  </a:lnTo>
                  <a:lnTo>
                    <a:pt x="4429596" y="1747546"/>
                  </a:lnTo>
                  <a:lnTo>
                    <a:pt x="4481719" y="1741687"/>
                  </a:lnTo>
                  <a:lnTo>
                    <a:pt x="4533842" y="1736029"/>
                  </a:lnTo>
                  <a:lnTo>
                    <a:pt x="4585962" y="1730521"/>
                  </a:lnTo>
                  <a:lnTo>
                    <a:pt x="4638080" y="1725110"/>
                  </a:lnTo>
                  <a:lnTo>
                    <a:pt x="4690195" y="1719744"/>
                  </a:lnTo>
                  <a:lnTo>
                    <a:pt x="4742307" y="1714373"/>
                  </a:lnTo>
                  <a:lnTo>
                    <a:pt x="4794416" y="1709298"/>
                  </a:lnTo>
                  <a:lnTo>
                    <a:pt x="4846525" y="1704783"/>
                  </a:lnTo>
                  <a:lnTo>
                    <a:pt x="4898634" y="1700709"/>
                  </a:lnTo>
                  <a:lnTo>
                    <a:pt x="4950743" y="1696959"/>
                  </a:lnTo>
                  <a:lnTo>
                    <a:pt x="5002852" y="1693414"/>
                  </a:lnTo>
                  <a:lnTo>
                    <a:pt x="5054961" y="1689958"/>
                  </a:lnTo>
                  <a:lnTo>
                    <a:pt x="5107070" y="1686473"/>
                  </a:lnTo>
                  <a:lnTo>
                    <a:pt x="5159179" y="1682841"/>
                  </a:lnTo>
                  <a:lnTo>
                    <a:pt x="5211288" y="1678945"/>
                  </a:lnTo>
                  <a:lnTo>
                    <a:pt x="5263397" y="1674667"/>
                  </a:lnTo>
                  <a:lnTo>
                    <a:pt x="5315506" y="1669889"/>
                  </a:lnTo>
                  <a:lnTo>
                    <a:pt x="5367615" y="1664495"/>
                  </a:lnTo>
                  <a:lnTo>
                    <a:pt x="5419725" y="1658366"/>
                  </a:lnTo>
                  <a:lnTo>
                    <a:pt x="5468112" y="1652250"/>
                  </a:lnTo>
                  <a:lnTo>
                    <a:pt x="5516499" y="1646011"/>
                  </a:lnTo>
                  <a:lnTo>
                    <a:pt x="5564886" y="1639601"/>
                  </a:lnTo>
                  <a:lnTo>
                    <a:pt x="5613273" y="1632974"/>
                  </a:lnTo>
                  <a:lnTo>
                    <a:pt x="5661660" y="1626083"/>
                  </a:lnTo>
                  <a:lnTo>
                    <a:pt x="5710047" y="1618884"/>
                  </a:lnTo>
                  <a:lnTo>
                    <a:pt x="5758434" y="1611328"/>
                  </a:lnTo>
                  <a:lnTo>
                    <a:pt x="5806821" y="1603370"/>
                  </a:lnTo>
                  <a:lnTo>
                    <a:pt x="5855208" y="1594963"/>
                  </a:lnTo>
                  <a:lnTo>
                    <a:pt x="5903595" y="1586061"/>
                  </a:lnTo>
                  <a:lnTo>
                    <a:pt x="5951982" y="1576617"/>
                  </a:lnTo>
                  <a:lnTo>
                    <a:pt x="6000368" y="1566586"/>
                  </a:lnTo>
                  <a:lnTo>
                    <a:pt x="6048755" y="1555920"/>
                  </a:lnTo>
                  <a:lnTo>
                    <a:pt x="6097143" y="1544574"/>
                  </a:lnTo>
                  <a:lnTo>
                    <a:pt x="6145555" y="1533243"/>
                  </a:lnTo>
                  <a:lnTo>
                    <a:pt x="6193964" y="1522463"/>
                  </a:lnTo>
                  <a:lnTo>
                    <a:pt x="6242369" y="1511944"/>
                  </a:lnTo>
                  <a:lnTo>
                    <a:pt x="6290771" y="1501396"/>
                  </a:lnTo>
                  <a:lnTo>
                    <a:pt x="6339171" y="1490531"/>
                  </a:lnTo>
                  <a:lnTo>
                    <a:pt x="6387568" y="1479059"/>
                  </a:lnTo>
                  <a:lnTo>
                    <a:pt x="6435963" y="1466691"/>
                  </a:lnTo>
                  <a:lnTo>
                    <a:pt x="6484356" y="1453136"/>
                  </a:lnTo>
                  <a:lnTo>
                    <a:pt x="6532747" y="1438107"/>
                  </a:lnTo>
                  <a:lnTo>
                    <a:pt x="6581137" y="1421313"/>
                  </a:lnTo>
                  <a:lnTo>
                    <a:pt x="6629525" y="1402465"/>
                  </a:lnTo>
                  <a:lnTo>
                    <a:pt x="6677913" y="1381274"/>
                  </a:lnTo>
                  <a:lnTo>
                    <a:pt x="6726300" y="1357451"/>
                  </a:lnTo>
                  <a:lnTo>
                    <a:pt x="6774688" y="1330706"/>
                  </a:lnTo>
                  <a:lnTo>
                    <a:pt x="6812322" y="1307850"/>
                  </a:lnTo>
                  <a:lnTo>
                    <a:pt x="6849956" y="1283376"/>
                  </a:lnTo>
                  <a:lnTo>
                    <a:pt x="6887591" y="1257383"/>
                  </a:lnTo>
                  <a:lnTo>
                    <a:pt x="6925225" y="1229968"/>
                  </a:lnTo>
                  <a:lnTo>
                    <a:pt x="6962859" y="1201231"/>
                  </a:lnTo>
                  <a:lnTo>
                    <a:pt x="7000494" y="1171269"/>
                  </a:lnTo>
                  <a:lnTo>
                    <a:pt x="7038128" y="1140181"/>
                  </a:lnTo>
                  <a:lnTo>
                    <a:pt x="7075762" y="1108066"/>
                  </a:lnTo>
                  <a:lnTo>
                    <a:pt x="7113397" y="1075023"/>
                  </a:lnTo>
                  <a:lnTo>
                    <a:pt x="7151031" y="1041149"/>
                  </a:lnTo>
                  <a:lnTo>
                    <a:pt x="7188665" y="1006544"/>
                  </a:lnTo>
                  <a:lnTo>
                    <a:pt x="7226300" y="971305"/>
                  </a:lnTo>
                  <a:lnTo>
                    <a:pt x="7263934" y="935532"/>
                  </a:lnTo>
                  <a:lnTo>
                    <a:pt x="7301568" y="899322"/>
                  </a:lnTo>
                  <a:lnTo>
                    <a:pt x="7339203" y="862775"/>
                  </a:lnTo>
                  <a:lnTo>
                    <a:pt x="7376837" y="825989"/>
                  </a:lnTo>
                  <a:lnTo>
                    <a:pt x="7414471" y="789062"/>
                  </a:lnTo>
                  <a:lnTo>
                    <a:pt x="7452106" y="752094"/>
                  </a:lnTo>
                  <a:lnTo>
                    <a:pt x="7485976" y="718409"/>
                  </a:lnTo>
                  <a:lnTo>
                    <a:pt x="7519847" y="683920"/>
                  </a:lnTo>
                  <a:lnTo>
                    <a:pt x="7553719" y="648694"/>
                  </a:lnTo>
                  <a:lnTo>
                    <a:pt x="7587590" y="612794"/>
                  </a:lnTo>
                  <a:lnTo>
                    <a:pt x="7621462" y="576286"/>
                  </a:lnTo>
                  <a:lnTo>
                    <a:pt x="7655334" y="539235"/>
                  </a:lnTo>
                  <a:lnTo>
                    <a:pt x="7689207" y="501706"/>
                  </a:lnTo>
                  <a:lnTo>
                    <a:pt x="7723081" y="463765"/>
                  </a:lnTo>
                  <a:lnTo>
                    <a:pt x="7756955" y="425476"/>
                  </a:lnTo>
                  <a:lnTo>
                    <a:pt x="7790830" y="386905"/>
                  </a:lnTo>
                  <a:lnTo>
                    <a:pt x="7824707" y="348117"/>
                  </a:lnTo>
                  <a:lnTo>
                    <a:pt x="7858584" y="309176"/>
                  </a:lnTo>
                  <a:lnTo>
                    <a:pt x="7892462" y="270149"/>
                  </a:lnTo>
                  <a:lnTo>
                    <a:pt x="7926342" y="231100"/>
                  </a:lnTo>
                  <a:lnTo>
                    <a:pt x="7960223" y="192095"/>
                  </a:lnTo>
                  <a:lnTo>
                    <a:pt x="7994105" y="153198"/>
                  </a:lnTo>
                  <a:lnTo>
                    <a:pt x="8027989" y="114475"/>
                  </a:lnTo>
                  <a:lnTo>
                    <a:pt x="8061874" y="75991"/>
                  </a:lnTo>
                  <a:lnTo>
                    <a:pt x="8095761" y="37811"/>
                  </a:lnTo>
                  <a:lnTo>
                    <a:pt x="8129651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1025" y="3118993"/>
              <a:ext cx="8129905" cy="1914525"/>
            </a:xfrm>
            <a:custGeom>
              <a:avLst/>
              <a:gdLst/>
              <a:ahLst/>
              <a:cxnLst/>
              <a:rect l="l" t="t" r="r" b="b"/>
              <a:pathLst>
                <a:path w="8129905" h="1914525">
                  <a:moveTo>
                    <a:pt x="0" y="1891538"/>
                  </a:moveTo>
                  <a:lnTo>
                    <a:pt x="52112" y="1893306"/>
                  </a:lnTo>
                  <a:lnTo>
                    <a:pt x="104224" y="1895237"/>
                  </a:lnTo>
                  <a:lnTo>
                    <a:pt x="156337" y="1897283"/>
                  </a:lnTo>
                  <a:lnTo>
                    <a:pt x="208450" y="1899393"/>
                  </a:lnTo>
                  <a:lnTo>
                    <a:pt x="260564" y="1901520"/>
                  </a:lnTo>
                  <a:lnTo>
                    <a:pt x="312677" y="1903615"/>
                  </a:lnTo>
                  <a:lnTo>
                    <a:pt x="364791" y="1905628"/>
                  </a:lnTo>
                  <a:lnTo>
                    <a:pt x="416904" y="1907510"/>
                  </a:lnTo>
                  <a:lnTo>
                    <a:pt x="469017" y="1909213"/>
                  </a:lnTo>
                  <a:lnTo>
                    <a:pt x="521131" y="1910688"/>
                  </a:lnTo>
                  <a:lnTo>
                    <a:pt x="573243" y="1911886"/>
                  </a:lnTo>
                  <a:lnTo>
                    <a:pt x="625356" y="1912758"/>
                  </a:lnTo>
                  <a:lnTo>
                    <a:pt x="677468" y="1913255"/>
                  </a:lnTo>
                  <a:lnTo>
                    <a:pt x="729594" y="1913581"/>
                  </a:lnTo>
                  <a:lnTo>
                    <a:pt x="781716" y="1913929"/>
                  </a:lnTo>
                  <a:lnTo>
                    <a:pt x="833837" y="1914227"/>
                  </a:lnTo>
                  <a:lnTo>
                    <a:pt x="885956" y="1914408"/>
                  </a:lnTo>
                  <a:lnTo>
                    <a:pt x="938072" y="1914402"/>
                  </a:lnTo>
                  <a:lnTo>
                    <a:pt x="990187" y="1914139"/>
                  </a:lnTo>
                  <a:lnTo>
                    <a:pt x="1042301" y="1913550"/>
                  </a:lnTo>
                  <a:lnTo>
                    <a:pt x="1094413" y="1912565"/>
                  </a:lnTo>
                  <a:lnTo>
                    <a:pt x="1146524" y="1911116"/>
                  </a:lnTo>
                  <a:lnTo>
                    <a:pt x="1198634" y="1909133"/>
                  </a:lnTo>
                  <a:lnTo>
                    <a:pt x="1250744" y="1906546"/>
                  </a:lnTo>
                  <a:lnTo>
                    <a:pt x="1302853" y="1903286"/>
                  </a:lnTo>
                  <a:lnTo>
                    <a:pt x="1354963" y="1899285"/>
                  </a:lnTo>
                  <a:lnTo>
                    <a:pt x="1403350" y="1894677"/>
                  </a:lnTo>
                  <a:lnTo>
                    <a:pt x="1451737" y="1889160"/>
                  </a:lnTo>
                  <a:lnTo>
                    <a:pt x="1500124" y="1882861"/>
                  </a:lnTo>
                  <a:lnTo>
                    <a:pt x="1548511" y="1875908"/>
                  </a:lnTo>
                  <a:lnTo>
                    <a:pt x="1596898" y="1868429"/>
                  </a:lnTo>
                  <a:lnTo>
                    <a:pt x="1645285" y="1860552"/>
                  </a:lnTo>
                  <a:lnTo>
                    <a:pt x="1693672" y="1852406"/>
                  </a:lnTo>
                  <a:lnTo>
                    <a:pt x="1742059" y="1844117"/>
                  </a:lnTo>
                  <a:lnTo>
                    <a:pt x="1790446" y="1835814"/>
                  </a:lnTo>
                  <a:lnTo>
                    <a:pt x="1838833" y="1827626"/>
                  </a:lnTo>
                  <a:lnTo>
                    <a:pt x="1887220" y="1819679"/>
                  </a:lnTo>
                  <a:lnTo>
                    <a:pt x="1935607" y="1812103"/>
                  </a:lnTo>
                  <a:lnTo>
                    <a:pt x="1983994" y="1805025"/>
                  </a:lnTo>
                  <a:lnTo>
                    <a:pt x="2032381" y="1798574"/>
                  </a:lnTo>
                  <a:lnTo>
                    <a:pt x="2084490" y="1792099"/>
                  </a:lnTo>
                  <a:lnTo>
                    <a:pt x="2136599" y="1785804"/>
                  </a:lnTo>
                  <a:lnTo>
                    <a:pt x="2188709" y="1779690"/>
                  </a:lnTo>
                  <a:lnTo>
                    <a:pt x="2240821" y="1773757"/>
                  </a:lnTo>
                  <a:lnTo>
                    <a:pt x="2292933" y="1768003"/>
                  </a:lnTo>
                  <a:lnTo>
                    <a:pt x="2345047" y="1762430"/>
                  </a:lnTo>
                  <a:lnTo>
                    <a:pt x="2397164" y="1757038"/>
                  </a:lnTo>
                  <a:lnTo>
                    <a:pt x="2449283" y="1751825"/>
                  </a:lnTo>
                  <a:lnTo>
                    <a:pt x="2501404" y="1746794"/>
                  </a:lnTo>
                  <a:lnTo>
                    <a:pt x="2553529" y="1741942"/>
                  </a:lnTo>
                  <a:lnTo>
                    <a:pt x="2605657" y="1737271"/>
                  </a:lnTo>
                  <a:lnTo>
                    <a:pt x="2657789" y="1732780"/>
                  </a:lnTo>
                  <a:lnTo>
                    <a:pt x="2709926" y="1728470"/>
                  </a:lnTo>
                  <a:lnTo>
                    <a:pt x="2762035" y="1724489"/>
                  </a:lnTo>
                  <a:lnTo>
                    <a:pt x="2814144" y="1720939"/>
                  </a:lnTo>
                  <a:lnTo>
                    <a:pt x="2866253" y="1717745"/>
                  </a:lnTo>
                  <a:lnTo>
                    <a:pt x="2918362" y="1714833"/>
                  </a:lnTo>
                  <a:lnTo>
                    <a:pt x="2970471" y="1712127"/>
                  </a:lnTo>
                  <a:lnTo>
                    <a:pt x="3022580" y="1709553"/>
                  </a:lnTo>
                  <a:lnTo>
                    <a:pt x="3074689" y="1707037"/>
                  </a:lnTo>
                  <a:lnTo>
                    <a:pt x="3126798" y="1704504"/>
                  </a:lnTo>
                  <a:lnTo>
                    <a:pt x="3178907" y="1701879"/>
                  </a:lnTo>
                  <a:lnTo>
                    <a:pt x="3231016" y="1699088"/>
                  </a:lnTo>
                  <a:lnTo>
                    <a:pt x="3283125" y="1696056"/>
                  </a:lnTo>
                  <a:lnTo>
                    <a:pt x="3335234" y="1692709"/>
                  </a:lnTo>
                  <a:lnTo>
                    <a:pt x="3387344" y="1688973"/>
                  </a:lnTo>
                  <a:lnTo>
                    <a:pt x="3439453" y="1684627"/>
                  </a:lnTo>
                  <a:lnTo>
                    <a:pt x="3491562" y="1679660"/>
                  </a:lnTo>
                  <a:lnTo>
                    <a:pt x="3543671" y="1674215"/>
                  </a:lnTo>
                  <a:lnTo>
                    <a:pt x="3595780" y="1668436"/>
                  </a:lnTo>
                  <a:lnTo>
                    <a:pt x="3647889" y="1662468"/>
                  </a:lnTo>
                  <a:lnTo>
                    <a:pt x="3699998" y="1656454"/>
                  </a:lnTo>
                  <a:lnTo>
                    <a:pt x="3752107" y="1650540"/>
                  </a:lnTo>
                  <a:lnTo>
                    <a:pt x="3804216" y="1644870"/>
                  </a:lnTo>
                  <a:lnTo>
                    <a:pt x="3856325" y="1639587"/>
                  </a:lnTo>
                  <a:lnTo>
                    <a:pt x="3908434" y="1634836"/>
                  </a:lnTo>
                  <a:lnTo>
                    <a:pt x="3960543" y="1630761"/>
                  </a:lnTo>
                  <a:lnTo>
                    <a:pt x="4012652" y="1627508"/>
                  </a:lnTo>
                  <a:lnTo>
                    <a:pt x="4064762" y="1625219"/>
                  </a:lnTo>
                  <a:lnTo>
                    <a:pt x="4116873" y="1624132"/>
                  </a:lnTo>
                  <a:lnTo>
                    <a:pt x="4168988" y="1624246"/>
                  </a:lnTo>
                  <a:lnTo>
                    <a:pt x="4221106" y="1625343"/>
                  </a:lnTo>
                  <a:lnTo>
                    <a:pt x="4273226" y="1627210"/>
                  </a:lnTo>
                  <a:lnTo>
                    <a:pt x="4325349" y="1629629"/>
                  </a:lnTo>
                  <a:lnTo>
                    <a:pt x="4377472" y="1632386"/>
                  </a:lnTo>
                  <a:lnTo>
                    <a:pt x="4429596" y="1635263"/>
                  </a:lnTo>
                  <a:lnTo>
                    <a:pt x="4481719" y="1638047"/>
                  </a:lnTo>
                  <a:lnTo>
                    <a:pt x="4533842" y="1640520"/>
                  </a:lnTo>
                  <a:lnTo>
                    <a:pt x="4585962" y="1642468"/>
                  </a:lnTo>
                  <a:lnTo>
                    <a:pt x="4638080" y="1643674"/>
                  </a:lnTo>
                  <a:lnTo>
                    <a:pt x="4690195" y="1643923"/>
                  </a:lnTo>
                  <a:lnTo>
                    <a:pt x="4742307" y="1642999"/>
                  </a:lnTo>
                  <a:lnTo>
                    <a:pt x="4794416" y="1641186"/>
                  </a:lnTo>
                  <a:lnTo>
                    <a:pt x="4846525" y="1638867"/>
                  </a:lnTo>
                  <a:lnTo>
                    <a:pt x="4898634" y="1636057"/>
                  </a:lnTo>
                  <a:lnTo>
                    <a:pt x="4950743" y="1632771"/>
                  </a:lnTo>
                  <a:lnTo>
                    <a:pt x="5002852" y="1629026"/>
                  </a:lnTo>
                  <a:lnTo>
                    <a:pt x="5054961" y="1624838"/>
                  </a:lnTo>
                  <a:lnTo>
                    <a:pt x="5107070" y="1620223"/>
                  </a:lnTo>
                  <a:lnTo>
                    <a:pt x="5159179" y="1615197"/>
                  </a:lnTo>
                  <a:lnTo>
                    <a:pt x="5211288" y="1609775"/>
                  </a:lnTo>
                  <a:lnTo>
                    <a:pt x="5263397" y="1603973"/>
                  </a:lnTo>
                  <a:lnTo>
                    <a:pt x="5315506" y="1597808"/>
                  </a:lnTo>
                  <a:lnTo>
                    <a:pt x="5367615" y="1591296"/>
                  </a:lnTo>
                  <a:lnTo>
                    <a:pt x="5419725" y="1584452"/>
                  </a:lnTo>
                  <a:lnTo>
                    <a:pt x="5468112" y="1577823"/>
                  </a:lnTo>
                  <a:lnTo>
                    <a:pt x="5516499" y="1570981"/>
                  </a:lnTo>
                  <a:lnTo>
                    <a:pt x="5564886" y="1563894"/>
                  </a:lnTo>
                  <a:lnTo>
                    <a:pt x="5613273" y="1556529"/>
                  </a:lnTo>
                  <a:lnTo>
                    <a:pt x="5661660" y="1548857"/>
                  </a:lnTo>
                  <a:lnTo>
                    <a:pt x="5710047" y="1540844"/>
                  </a:lnTo>
                  <a:lnTo>
                    <a:pt x="5758434" y="1532461"/>
                  </a:lnTo>
                  <a:lnTo>
                    <a:pt x="5806821" y="1523675"/>
                  </a:lnTo>
                  <a:lnTo>
                    <a:pt x="5855208" y="1514456"/>
                  </a:lnTo>
                  <a:lnTo>
                    <a:pt x="5903595" y="1504771"/>
                  </a:lnTo>
                  <a:lnTo>
                    <a:pt x="5951982" y="1494590"/>
                  </a:lnTo>
                  <a:lnTo>
                    <a:pt x="6000368" y="1483881"/>
                  </a:lnTo>
                  <a:lnTo>
                    <a:pt x="6048755" y="1472612"/>
                  </a:lnTo>
                  <a:lnTo>
                    <a:pt x="6097143" y="1460754"/>
                  </a:lnTo>
                  <a:lnTo>
                    <a:pt x="6145555" y="1449388"/>
                  </a:lnTo>
                  <a:lnTo>
                    <a:pt x="6193964" y="1439255"/>
                  </a:lnTo>
                  <a:lnTo>
                    <a:pt x="6242369" y="1429888"/>
                  </a:lnTo>
                  <a:lnTo>
                    <a:pt x="6290771" y="1420821"/>
                  </a:lnTo>
                  <a:lnTo>
                    <a:pt x="6339171" y="1411589"/>
                  </a:lnTo>
                  <a:lnTo>
                    <a:pt x="6387568" y="1401724"/>
                  </a:lnTo>
                  <a:lnTo>
                    <a:pt x="6435963" y="1390761"/>
                  </a:lnTo>
                  <a:lnTo>
                    <a:pt x="6484356" y="1378232"/>
                  </a:lnTo>
                  <a:lnTo>
                    <a:pt x="6532747" y="1363673"/>
                  </a:lnTo>
                  <a:lnTo>
                    <a:pt x="6581137" y="1346616"/>
                  </a:lnTo>
                  <a:lnTo>
                    <a:pt x="6629525" y="1326596"/>
                  </a:lnTo>
                  <a:lnTo>
                    <a:pt x="6677913" y="1303146"/>
                  </a:lnTo>
                  <a:lnTo>
                    <a:pt x="6726300" y="1275800"/>
                  </a:lnTo>
                  <a:lnTo>
                    <a:pt x="6774688" y="1244092"/>
                  </a:lnTo>
                  <a:lnTo>
                    <a:pt x="6808558" y="1218719"/>
                  </a:lnTo>
                  <a:lnTo>
                    <a:pt x="6842429" y="1190452"/>
                  </a:lnTo>
                  <a:lnTo>
                    <a:pt x="6876300" y="1159572"/>
                  </a:lnTo>
                  <a:lnTo>
                    <a:pt x="6910171" y="1126360"/>
                  </a:lnTo>
                  <a:lnTo>
                    <a:pt x="6944042" y="1091098"/>
                  </a:lnTo>
                  <a:lnTo>
                    <a:pt x="6977913" y="1054067"/>
                  </a:lnTo>
                  <a:lnTo>
                    <a:pt x="7011784" y="1015547"/>
                  </a:lnTo>
                  <a:lnTo>
                    <a:pt x="7045655" y="975821"/>
                  </a:lnTo>
                  <a:lnTo>
                    <a:pt x="7079526" y="935169"/>
                  </a:lnTo>
                  <a:lnTo>
                    <a:pt x="7113397" y="893873"/>
                  </a:lnTo>
                  <a:lnTo>
                    <a:pt x="7147267" y="852214"/>
                  </a:lnTo>
                  <a:lnTo>
                    <a:pt x="7181138" y="810474"/>
                  </a:lnTo>
                  <a:lnTo>
                    <a:pt x="7215009" y="768933"/>
                  </a:lnTo>
                  <a:lnTo>
                    <a:pt x="7248880" y="727873"/>
                  </a:lnTo>
                  <a:lnTo>
                    <a:pt x="7282751" y="687576"/>
                  </a:lnTo>
                  <a:lnTo>
                    <a:pt x="7316622" y="648321"/>
                  </a:lnTo>
                  <a:lnTo>
                    <a:pt x="7350493" y="610392"/>
                  </a:lnTo>
                  <a:lnTo>
                    <a:pt x="7384364" y="574068"/>
                  </a:lnTo>
                  <a:lnTo>
                    <a:pt x="7418235" y="539632"/>
                  </a:lnTo>
                  <a:lnTo>
                    <a:pt x="7452106" y="507365"/>
                  </a:lnTo>
                  <a:lnTo>
                    <a:pt x="7491954" y="471538"/>
                  </a:lnTo>
                  <a:lnTo>
                    <a:pt x="7531802" y="437160"/>
                  </a:lnTo>
                  <a:lnTo>
                    <a:pt x="7571651" y="404092"/>
                  </a:lnTo>
                  <a:lnTo>
                    <a:pt x="7611500" y="372193"/>
                  </a:lnTo>
                  <a:lnTo>
                    <a:pt x="7651349" y="341322"/>
                  </a:lnTo>
                  <a:lnTo>
                    <a:pt x="7691200" y="311339"/>
                  </a:lnTo>
                  <a:lnTo>
                    <a:pt x="7731051" y="282104"/>
                  </a:lnTo>
                  <a:lnTo>
                    <a:pt x="7770904" y="253477"/>
                  </a:lnTo>
                  <a:lnTo>
                    <a:pt x="7810757" y="225316"/>
                  </a:lnTo>
                  <a:lnTo>
                    <a:pt x="7850613" y="197482"/>
                  </a:lnTo>
                  <a:lnTo>
                    <a:pt x="7890469" y="169834"/>
                  </a:lnTo>
                  <a:lnTo>
                    <a:pt x="7930328" y="142233"/>
                  </a:lnTo>
                  <a:lnTo>
                    <a:pt x="7970188" y="114536"/>
                  </a:lnTo>
                  <a:lnTo>
                    <a:pt x="8010050" y="86605"/>
                  </a:lnTo>
                  <a:lnTo>
                    <a:pt x="8049915" y="58299"/>
                  </a:lnTo>
                  <a:lnTo>
                    <a:pt x="8089781" y="29477"/>
                  </a:lnTo>
                  <a:lnTo>
                    <a:pt x="8129651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1025" y="4371975"/>
              <a:ext cx="8129905" cy="829944"/>
            </a:xfrm>
            <a:custGeom>
              <a:avLst/>
              <a:gdLst/>
              <a:ahLst/>
              <a:cxnLst/>
              <a:rect l="l" t="t" r="r" b="b"/>
              <a:pathLst>
                <a:path w="8129905" h="829945">
                  <a:moveTo>
                    <a:pt x="0" y="815848"/>
                  </a:moveTo>
                  <a:lnTo>
                    <a:pt x="52112" y="816996"/>
                  </a:lnTo>
                  <a:lnTo>
                    <a:pt x="104224" y="818302"/>
                  </a:lnTo>
                  <a:lnTo>
                    <a:pt x="156337" y="819718"/>
                  </a:lnTo>
                  <a:lnTo>
                    <a:pt x="208450" y="821199"/>
                  </a:lnTo>
                  <a:lnTo>
                    <a:pt x="260564" y="822698"/>
                  </a:lnTo>
                  <a:lnTo>
                    <a:pt x="312677" y="824169"/>
                  </a:lnTo>
                  <a:lnTo>
                    <a:pt x="364791" y="825567"/>
                  </a:lnTo>
                  <a:lnTo>
                    <a:pt x="416904" y="826845"/>
                  </a:lnTo>
                  <a:lnTo>
                    <a:pt x="469017" y="827956"/>
                  </a:lnTo>
                  <a:lnTo>
                    <a:pt x="521131" y="828855"/>
                  </a:lnTo>
                  <a:lnTo>
                    <a:pt x="573243" y="829496"/>
                  </a:lnTo>
                  <a:lnTo>
                    <a:pt x="625356" y="829832"/>
                  </a:lnTo>
                  <a:lnTo>
                    <a:pt x="677468" y="829818"/>
                  </a:lnTo>
                  <a:lnTo>
                    <a:pt x="729594" y="829501"/>
                  </a:lnTo>
                  <a:lnTo>
                    <a:pt x="781716" y="828966"/>
                  </a:lnTo>
                  <a:lnTo>
                    <a:pt x="833837" y="828219"/>
                  </a:lnTo>
                  <a:lnTo>
                    <a:pt x="885956" y="827267"/>
                  </a:lnTo>
                  <a:lnTo>
                    <a:pt x="938072" y="826118"/>
                  </a:lnTo>
                  <a:lnTo>
                    <a:pt x="990187" y="824778"/>
                  </a:lnTo>
                  <a:lnTo>
                    <a:pt x="1042301" y="823255"/>
                  </a:lnTo>
                  <a:lnTo>
                    <a:pt x="1094413" y="821554"/>
                  </a:lnTo>
                  <a:lnTo>
                    <a:pt x="1146524" y="819683"/>
                  </a:lnTo>
                  <a:lnTo>
                    <a:pt x="1198634" y="817650"/>
                  </a:lnTo>
                  <a:lnTo>
                    <a:pt x="1250744" y="815460"/>
                  </a:lnTo>
                  <a:lnTo>
                    <a:pt x="1302853" y="813121"/>
                  </a:lnTo>
                  <a:lnTo>
                    <a:pt x="1354963" y="810641"/>
                  </a:lnTo>
                  <a:lnTo>
                    <a:pt x="1407072" y="807957"/>
                  </a:lnTo>
                  <a:lnTo>
                    <a:pt x="1459181" y="805025"/>
                  </a:lnTo>
                  <a:lnTo>
                    <a:pt x="1511290" y="801867"/>
                  </a:lnTo>
                  <a:lnTo>
                    <a:pt x="1563399" y="798511"/>
                  </a:lnTo>
                  <a:lnTo>
                    <a:pt x="1615508" y="794981"/>
                  </a:lnTo>
                  <a:lnTo>
                    <a:pt x="1667617" y="791303"/>
                  </a:lnTo>
                  <a:lnTo>
                    <a:pt x="1719726" y="787501"/>
                  </a:lnTo>
                  <a:lnTo>
                    <a:pt x="1771835" y="783602"/>
                  </a:lnTo>
                  <a:lnTo>
                    <a:pt x="1823944" y="779630"/>
                  </a:lnTo>
                  <a:lnTo>
                    <a:pt x="1876053" y="775611"/>
                  </a:lnTo>
                  <a:lnTo>
                    <a:pt x="1928162" y="771570"/>
                  </a:lnTo>
                  <a:lnTo>
                    <a:pt x="1980271" y="767532"/>
                  </a:lnTo>
                  <a:lnTo>
                    <a:pt x="2032381" y="763524"/>
                  </a:lnTo>
                  <a:lnTo>
                    <a:pt x="2084490" y="759419"/>
                  </a:lnTo>
                  <a:lnTo>
                    <a:pt x="2136599" y="755059"/>
                  </a:lnTo>
                  <a:lnTo>
                    <a:pt x="2188709" y="750504"/>
                  </a:lnTo>
                  <a:lnTo>
                    <a:pt x="2240821" y="745812"/>
                  </a:lnTo>
                  <a:lnTo>
                    <a:pt x="2292933" y="741046"/>
                  </a:lnTo>
                  <a:lnTo>
                    <a:pt x="2345047" y="736263"/>
                  </a:lnTo>
                  <a:lnTo>
                    <a:pt x="2397164" y="731525"/>
                  </a:lnTo>
                  <a:lnTo>
                    <a:pt x="2449283" y="726892"/>
                  </a:lnTo>
                  <a:lnTo>
                    <a:pt x="2501404" y="722422"/>
                  </a:lnTo>
                  <a:lnTo>
                    <a:pt x="2553529" y="718178"/>
                  </a:lnTo>
                  <a:lnTo>
                    <a:pt x="2605657" y="714217"/>
                  </a:lnTo>
                  <a:lnTo>
                    <a:pt x="2657789" y="710601"/>
                  </a:lnTo>
                  <a:lnTo>
                    <a:pt x="2709926" y="707389"/>
                  </a:lnTo>
                  <a:lnTo>
                    <a:pt x="2762035" y="704631"/>
                  </a:lnTo>
                  <a:lnTo>
                    <a:pt x="2814144" y="702290"/>
                  </a:lnTo>
                  <a:lnTo>
                    <a:pt x="2866253" y="700304"/>
                  </a:lnTo>
                  <a:lnTo>
                    <a:pt x="2918362" y="698607"/>
                  </a:lnTo>
                  <a:lnTo>
                    <a:pt x="2970471" y="697136"/>
                  </a:lnTo>
                  <a:lnTo>
                    <a:pt x="3022580" y="695827"/>
                  </a:lnTo>
                  <a:lnTo>
                    <a:pt x="3074689" y="694616"/>
                  </a:lnTo>
                  <a:lnTo>
                    <a:pt x="3126798" y="693437"/>
                  </a:lnTo>
                  <a:lnTo>
                    <a:pt x="3178907" y="692228"/>
                  </a:lnTo>
                  <a:lnTo>
                    <a:pt x="3231016" y="690924"/>
                  </a:lnTo>
                  <a:lnTo>
                    <a:pt x="3283125" y="689461"/>
                  </a:lnTo>
                  <a:lnTo>
                    <a:pt x="3335234" y="687774"/>
                  </a:lnTo>
                  <a:lnTo>
                    <a:pt x="3387344" y="685800"/>
                  </a:lnTo>
                  <a:lnTo>
                    <a:pt x="3439453" y="683497"/>
                  </a:lnTo>
                  <a:lnTo>
                    <a:pt x="3491562" y="680959"/>
                  </a:lnTo>
                  <a:lnTo>
                    <a:pt x="3543671" y="678233"/>
                  </a:lnTo>
                  <a:lnTo>
                    <a:pt x="3595780" y="675370"/>
                  </a:lnTo>
                  <a:lnTo>
                    <a:pt x="3647889" y="672417"/>
                  </a:lnTo>
                  <a:lnTo>
                    <a:pt x="3699998" y="669422"/>
                  </a:lnTo>
                  <a:lnTo>
                    <a:pt x="3752107" y="666435"/>
                  </a:lnTo>
                  <a:lnTo>
                    <a:pt x="3804216" y="663503"/>
                  </a:lnTo>
                  <a:lnTo>
                    <a:pt x="3856325" y="660676"/>
                  </a:lnTo>
                  <a:lnTo>
                    <a:pt x="3908434" y="658002"/>
                  </a:lnTo>
                  <a:lnTo>
                    <a:pt x="3960543" y="655529"/>
                  </a:lnTo>
                  <a:lnTo>
                    <a:pt x="4012652" y="653306"/>
                  </a:lnTo>
                  <a:lnTo>
                    <a:pt x="4064762" y="651382"/>
                  </a:lnTo>
                  <a:lnTo>
                    <a:pt x="4116873" y="649787"/>
                  </a:lnTo>
                  <a:lnTo>
                    <a:pt x="4168988" y="648487"/>
                  </a:lnTo>
                  <a:lnTo>
                    <a:pt x="4221106" y="647434"/>
                  </a:lnTo>
                  <a:lnTo>
                    <a:pt x="4273226" y="646580"/>
                  </a:lnTo>
                  <a:lnTo>
                    <a:pt x="4325349" y="645876"/>
                  </a:lnTo>
                  <a:lnTo>
                    <a:pt x="4377472" y="645277"/>
                  </a:lnTo>
                  <a:lnTo>
                    <a:pt x="4429596" y="644733"/>
                  </a:lnTo>
                  <a:lnTo>
                    <a:pt x="4481719" y="644196"/>
                  </a:lnTo>
                  <a:lnTo>
                    <a:pt x="4533842" y="643619"/>
                  </a:lnTo>
                  <a:lnTo>
                    <a:pt x="4585962" y="642954"/>
                  </a:lnTo>
                  <a:lnTo>
                    <a:pt x="4638080" y="642154"/>
                  </a:lnTo>
                  <a:lnTo>
                    <a:pt x="4690195" y="641169"/>
                  </a:lnTo>
                  <a:lnTo>
                    <a:pt x="4742307" y="639952"/>
                  </a:lnTo>
                  <a:lnTo>
                    <a:pt x="4794416" y="638630"/>
                  </a:lnTo>
                  <a:lnTo>
                    <a:pt x="4846525" y="637388"/>
                  </a:lnTo>
                  <a:lnTo>
                    <a:pt x="4898634" y="636179"/>
                  </a:lnTo>
                  <a:lnTo>
                    <a:pt x="4950743" y="634957"/>
                  </a:lnTo>
                  <a:lnTo>
                    <a:pt x="5002852" y="633675"/>
                  </a:lnTo>
                  <a:lnTo>
                    <a:pt x="5054961" y="632287"/>
                  </a:lnTo>
                  <a:lnTo>
                    <a:pt x="5107070" y="630746"/>
                  </a:lnTo>
                  <a:lnTo>
                    <a:pt x="5159179" y="629007"/>
                  </a:lnTo>
                  <a:lnTo>
                    <a:pt x="5211288" y="627022"/>
                  </a:lnTo>
                  <a:lnTo>
                    <a:pt x="5263397" y="624744"/>
                  </a:lnTo>
                  <a:lnTo>
                    <a:pt x="5315506" y="622129"/>
                  </a:lnTo>
                  <a:lnTo>
                    <a:pt x="5367615" y="619128"/>
                  </a:lnTo>
                  <a:lnTo>
                    <a:pt x="5419725" y="615695"/>
                  </a:lnTo>
                  <a:lnTo>
                    <a:pt x="5471834" y="611711"/>
                  </a:lnTo>
                  <a:lnTo>
                    <a:pt x="5523943" y="607195"/>
                  </a:lnTo>
                  <a:lnTo>
                    <a:pt x="5576052" y="602223"/>
                  </a:lnTo>
                  <a:lnTo>
                    <a:pt x="5628161" y="596872"/>
                  </a:lnTo>
                  <a:lnTo>
                    <a:pt x="5680270" y="591220"/>
                  </a:lnTo>
                  <a:lnTo>
                    <a:pt x="5732379" y="585342"/>
                  </a:lnTo>
                  <a:lnTo>
                    <a:pt x="5784488" y="579315"/>
                  </a:lnTo>
                  <a:lnTo>
                    <a:pt x="5836597" y="573216"/>
                  </a:lnTo>
                  <a:lnTo>
                    <a:pt x="5888706" y="567121"/>
                  </a:lnTo>
                  <a:lnTo>
                    <a:pt x="5940815" y="561108"/>
                  </a:lnTo>
                  <a:lnTo>
                    <a:pt x="5992924" y="555253"/>
                  </a:lnTo>
                  <a:lnTo>
                    <a:pt x="6045033" y="549631"/>
                  </a:lnTo>
                  <a:lnTo>
                    <a:pt x="6097143" y="544322"/>
                  </a:lnTo>
                  <a:lnTo>
                    <a:pt x="6145555" y="540228"/>
                  </a:lnTo>
                  <a:lnTo>
                    <a:pt x="6193964" y="537321"/>
                  </a:lnTo>
                  <a:lnTo>
                    <a:pt x="6242369" y="535290"/>
                  </a:lnTo>
                  <a:lnTo>
                    <a:pt x="6290771" y="533822"/>
                  </a:lnTo>
                  <a:lnTo>
                    <a:pt x="6339171" y="532609"/>
                  </a:lnTo>
                  <a:lnTo>
                    <a:pt x="6387568" y="531339"/>
                  </a:lnTo>
                  <a:lnTo>
                    <a:pt x="6435963" y="529701"/>
                  </a:lnTo>
                  <a:lnTo>
                    <a:pt x="6484356" y="527384"/>
                  </a:lnTo>
                  <a:lnTo>
                    <a:pt x="6532747" y="524079"/>
                  </a:lnTo>
                  <a:lnTo>
                    <a:pt x="6581137" y="519473"/>
                  </a:lnTo>
                  <a:lnTo>
                    <a:pt x="6629525" y="513257"/>
                  </a:lnTo>
                  <a:lnTo>
                    <a:pt x="6677913" y="505120"/>
                  </a:lnTo>
                  <a:lnTo>
                    <a:pt x="6726300" y="494750"/>
                  </a:lnTo>
                  <a:lnTo>
                    <a:pt x="6774688" y="481838"/>
                  </a:lnTo>
                  <a:lnTo>
                    <a:pt x="6819849" y="466918"/>
                  </a:lnTo>
                  <a:lnTo>
                    <a:pt x="6865010" y="449106"/>
                  </a:lnTo>
                  <a:lnTo>
                    <a:pt x="6910171" y="428819"/>
                  </a:lnTo>
                  <a:lnTo>
                    <a:pt x="6955332" y="406473"/>
                  </a:lnTo>
                  <a:lnTo>
                    <a:pt x="7000494" y="382486"/>
                  </a:lnTo>
                  <a:lnTo>
                    <a:pt x="7045655" y="357274"/>
                  </a:lnTo>
                  <a:lnTo>
                    <a:pt x="7090816" y="331254"/>
                  </a:lnTo>
                  <a:lnTo>
                    <a:pt x="7135977" y="304842"/>
                  </a:lnTo>
                  <a:lnTo>
                    <a:pt x="7181138" y="278457"/>
                  </a:lnTo>
                  <a:lnTo>
                    <a:pt x="7226300" y="252513"/>
                  </a:lnTo>
                  <a:lnTo>
                    <a:pt x="7271461" y="227429"/>
                  </a:lnTo>
                  <a:lnTo>
                    <a:pt x="7316622" y="203620"/>
                  </a:lnTo>
                  <a:lnTo>
                    <a:pt x="7361783" y="181504"/>
                  </a:lnTo>
                  <a:lnTo>
                    <a:pt x="7406944" y="161498"/>
                  </a:lnTo>
                  <a:lnTo>
                    <a:pt x="7452106" y="144018"/>
                  </a:lnTo>
                  <a:lnTo>
                    <a:pt x="7500493" y="127770"/>
                  </a:lnTo>
                  <a:lnTo>
                    <a:pt x="7548880" y="113286"/>
                  </a:lnTo>
                  <a:lnTo>
                    <a:pt x="7597268" y="100354"/>
                  </a:lnTo>
                  <a:lnTo>
                    <a:pt x="7645656" y="88763"/>
                  </a:lnTo>
                  <a:lnTo>
                    <a:pt x="7694046" y="78299"/>
                  </a:lnTo>
                  <a:lnTo>
                    <a:pt x="7742437" y="68753"/>
                  </a:lnTo>
                  <a:lnTo>
                    <a:pt x="7790830" y="59912"/>
                  </a:lnTo>
                  <a:lnTo>
                    <a:pt x="7839225" y="51564"/>
                  </a:lnTo>
                  <a:lnTo>
                    <a:pt x="7887622" y="43499"/>
                  </a:lnTo>
                  <a:lnTo>
                    <a:pt x="7936022" y="35505"/>
                  </a:lnTo>
                  <a:lnTo>
                    <a:pt x="7984424" y="27369"/>
                  </a:lnTo>
                  <a:lnTo>
                    <a:pt x="8032829" y="18881"/>
                  </a:lnTo>
                  <a:lnTo>
                    <a:pt x="8081238" y="9828"/>
                  </a:lnTo>
                  <a:lnTo>
                    <a:pt x="8129651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09394" y="321640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09394" y="2983230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09394" y="345109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07670" y="2359634"/>
            <a:ext cx="220979" cy="334010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400" dirty="0">
                <a:latin typeface="Tahoma"/>
                <a:cs typeface="Tahoma"/>
              </a:rPr>
              <a:t>30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00" dirty="0">
                <a:latin typeface="Tahoma"/>
                <a:cs typeface="Tahoma"/>
              </a:rPr>
              <a:t>28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latin typeface="Tahoma"/>
                <a:cs typeface="Tahoma"/>
              </a:rPr>
              <a:t>26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00" dirty="0">
                <a:latin typeface="Tahoma"/>
                <a:cs typeface="Tahoma"/>
              </a:rPr>
              <a:t>24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latin typeface="Tahoma"/>
                <a:cs typeface="Tahoma"/>
              </a:rPr>
              <a:t>22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00" dirty="0">
                <a:latin typeface="Tahoma"/>
                <a:cs typeface="Tahoma"/>
              </a:rPr>
              <a:t>20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latin typeface="Tahoma"/>
                <a:cs typeface="Tahoma"/>
              </a:rPr>
              <a:t>16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00" dirty="0">
                <a:latin typeface="Tahoma"/>
                <a:cs typeface="Tahoma"/>
              </a:rPr>
              <a:t>14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  <a:p>
            <a:pPr marL="109220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latin typeface="Tahoma"/>
                <a:cs typeface="Tahoma"/>
              </a:rPr>
              <a:t>8</a:t>
            </a:r>
            <a:endParaRPr sz="1400">
              <a:latin typeface="Tahoma"/>
              <a:cs typeface="Tahoma"/>
            </a:endParaRPr>
          </a:p>
          <a:p>
            <a:pPr marL="109220">
              <a:lnSpc>
                <a:spcPct val="100000"/>
              </a:lnSpc>
              <a:spcBef>
                <a:spcPts val="325"/>
              </a:spcBef>
            </a:pPr>
            <a:r>
              <a:rPr sz="1400" dirty="0">
                <a:latin typeface="Tahoma"/>
                <a:cs typeface="Tahoma"/>
              </a:rPr>
              <a:t>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0262" y="5635242"/>
            <a:ext cx="240665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26319" y="5635242"/>
            <a:ext cx="240665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48393" y="5635242"/>
            <a:ext cx="240665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0594" y="5635242"/>
            <a:ext cx="240665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16012" y="5635242"/>
            <a:ext cx="240665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2289" y="5635244"/>
            <a:ext cx="241300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8086" y="5635242"/>
            <a:ext cx="240665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92414" y="5635242"/>
            <a:ext cx="240665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80774" y="5635242"/>
            <a:ext cx="240665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09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58701" y="5635242"/>
            <a:ext cx="240665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36321" y="5635244"/>
            <a:ext cx="241300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12596" y="5635244"/>
            <a:ext cx="241300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91081" y="5635242"/>
            <a:ext cx="240665" cy="6769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</a:t>
            </a:r>
            <a:r>
              <a:rPr sz="1400" spc="-5" dirty="0">
                <a:latin typeface="Tahoma"/>
                <a:cs typeface="Tahoma"/>
              </a:rPr>
              <a:t>2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41930" y="2834513"/>
            <a:ext cx="2901315" cy="72580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200" spc="-5" dirty="0">
                <a:latin typeface="Tahoma"/>
                <a:cs typeface="Tahoma"/>
              </a:rPr>
              <a:t>Cari Yıl Sonu Yıllık TÜFE Beklentisi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(%)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27699"/>
              </a:lnSpc>
            </a:pPr>
            <a:r>
              <a:rPr sz="1200" dirty="0">
                <a:latin typeface="Tahoma"/>
                <a:cs typeface="Tahoma"/>
              </a:rPr>
              <a:t>12 </a:t>
            </a:r>
            <a:r>
              <a:rPr sz="1200" spc="-5" dirty="0">
                <a:latin typeface="Tahoma"/>
                <a:cs typeface="Tahoma"/>
              </a:rPr>
              <a:t>Ay Sonrasının Yıllık TÜFE Beklentisi (%)  </a:t>
            </a:r>
            <a:r>
              <a:rPr sz="1200" dirty="0">
                <a:latin typeface="Tahoma"/>
                <a:cs typeface="Tahoma"/>
              </a:rPr>
              <a:t>24 </a:t>
            </a:r>
            <a:r>
              <a:rPr sz="1200" spc="-5" dirty="0">
                <a:latin typeface="Tahoma"/>
                <a:cs typeface="Tahoma"/>
              </a:rPr>
              <a:t>Ay Sonrasının Yıllık TÜFE Beklentisi</a:t>
            </a:r>
            <a:r>
              <a:rPr sz="1200" spc="3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(%)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715" y="831341"/>
            <a:ext cx="47282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Döviz </a:t>
            </a:r>
            <a:r>
              <a:rPr dirty="0"/>
              <a:t>kuru </a:t>
            </a:r>
            <a:r>
              <a:rPr spc="-5" dirty="0"/>
              <a:t>beklentileri de artış</a:t>
            </a:r>
            <a:r>
              <a:rPr spc="-95" dirty="0"/>
              <a:t> </a:t>
            </a:r>
            <a:r>
              <a:rPr dirty="0"/>
              <a:t>yönlü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3184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93776" y="2314955"/>
            <a:ext cx="8256905" cy="2468880"/>
            <a:chOff x="493776" y="2314955"/>
            <a:chExt cx="8256905" cy="2468880"/>
          </a:xfrm>
        </p:grpSpPr>
        <p:sp>
          <p:nvSpPr>
            <p:cNvPr id="6" name="object 6"/>
            <p:cNvSpPr/>
            <p:nvPr/>
          </p:nvSpPr>
          <p:spPr>
            <a:xfrm>
              <a:off x="493776" y="2319527"/>
              <a:ext cx="8237220" cy="2459990"/>
            </a:xfrm>
            <a:custGeom>
              <a:avLst/>
              <a:gdLst/>
              <a:ahLst/>
              <a:cxnLst/>
              <a:rect l="l" t="t" r="r" b="b"/>
              <a:pathLst>
                <a:path w="8237220" h="2459990">
                  <a:moveTo>
                    <a:pt x="59436" y="2459736"/>
                  </a:moveTo>
                  <a:lnTo>
                    <a:pt x="59436" y="0"/>
                  </a:lnTo>
                </a:path>
                <a:path w="8237220" h="2459990">
                  <a:moveTo>
                    <a:pt x="0" y="2459736"/>
                  </a:moveTo>
                  <a:lnTo>
                    <a:pt x="59436" y="2459736"/>
                  </a:lnTo>
                </a:path>
                <a:path w="8237220" h="2459990">
                  <a:moveTo>
                    <a:pt x="0" y="2214372"/>
                  </a:moveTo>
                  <a:lnTo>
                    <a:pt x="59436" y="2214372"/>
                  </a:lnTo>
                </a:path>
                <a:path w="8237220" h="2459990">
                  <a:moveTo>
                    <a:pt x="0" y="1969008"/>
                  </a:moveTo>
                  <a:lnTo>
                    <a:pt x="59436" y="1969008"/>
                  </a:lnTo>
                </a:path>
                <a:path w="8237220" h="2459990">
                  <a:moveTo>
                    <a:pt x="0" y="1722120"/>
                  </a:moveTo>
                  <a:lnTo>
                    <a:pt x="59436" y="1722120"/>
                  </a:lnTo>
                </a:path>
                <a:path w="8237220" h="2459990">
                  <a:moveTo>
                    <a:pt x="0" y="1476756"/>
                  </a:moveTo>
                  <a:lnTo>
                    <a:pt x="59436" y="1476756"/>
                  </a:lnTo>
                </a:path>
                <a:path w="8237220" h="2459990">
                  <a:moveTo>
                    <a:pt x="0" y="1229868"/>
                  </a:moveTo>
                  <a:lnTo>
                    <a:pt x="59436" y="1229868"/>
                  </a:lnTo>
                </a:path>
                <a:path w="8237220" h="2459990">
                  <a:moveTo>
                    <a:pt x="0" y="984504"/>
                  </a:moveTo>
                  <a:lnTo>
                    <a:pt x="59436" y="984504"/>
                  </a:lnTo>
                </a:path>
                <a:path w="8237220" h="2459990">
                  <a:moveTo>
                    <a:pt x="0" y="737616"/>
                  </a:moveTo>
                  <a:lnTo>
                    <a:pt x="59436" y="737616"/>
                  </a:lnTo>
                </a:path>
                <a:path w="8237220" h="2459990">
                  <a:moveTo>
                    <a:pt x="0" y="492251"/>
                  </a:moveTo>
                  <a:lnTo>
                    <a:pt x="59436" y="492251"/>
                  </a:lnTo>
                </a:path>
                <a:path w="8237220" h="2459990">
                  <a:moveTo>
                    <a:pt x="0" y="245363"/>
                  </a:moveTo>
                  <a:lnTo>
                    <a:pt x="59436" y="245363"/>
                  </a:lnTo>
                </a:path>
                <a:path w="8237220" h="2459990">
                  <a:moveTo>
                    <a:pt x="0" y="0"/>
                  </a:moveTo>
                  <a:lnTo>
                    <a:pt x="59436" y="0"/>
                  </a:lnTo>
                </a:path>
                <a:path w="8237220" h="2459990">
                  <a:moveTo>
                    <a:pt x="59436" y="2459736"/>
                  </a:moveTo>
                  <a:lnTo>
                    <a:pt x="8237220" y="245973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2450" y="2532252"/>
              <a:ext cx="8178800" cy="2056130"/>
            </a:xfrm>
            <a:custGeom>
              <a:avLst/>
              <a:gdLst/>
              <a:ahLst/>
              <a:cxnLst/>
              <a:rect l="l" t="t" r="r" b="b"/>
              <a:pathLst>
                <a:path w="8178800" h="2056129">
                  <a:moveTo>
                    <a:pt x="0" y="1980184"/>
                  </a:moveTo>
                  <a:lnTo>
                    <a:pt x="48683" y="1985732"/>
                  </a:lnTo>
                  <a:lnTo>
                    <a:pt x="97367" y="1991736"/>
                  </a:lnTo>
                  <a:lnTo>
                    <a:pt x="146050" y="1998072"/>
                  </a:lnTo>
                  <a:lnTo>
                    <a:pt x="194734" y="2004615"/>
                  </a:lnTo>
                  <a:lnTo>
                    <a:pt x="243418" y="2011242"/>
                  </a:lnTo>
                  <a:lnTo>
                    <a:pt x="292101" y="2017829"/>
                  </a:lnTo>
                  <a:lnTo>
                    <a:pt x="340785" y="2024253"/>
                  </a:lnTo>
                  <a:lnTo>
                    <a:pt x="389469" y="2030388"/>
                  </a:lnTo>
                  <a:lnTo>
                    <a:pt x="438152" y="2036112"/>
                  </a:lnTo>
                  <a:lnTo>
                    <a:pt x="486836" y="2041301"/>
                  </a:lnTo>
                  <a:lnTo>
                    <a:pt x="535519" y="2045830"/>
                  </a:lnTo>
                  <a:lnTo>
                    <a:pt x="584203" y="2049577"/>
                  </a:lnTo>
                  <a:lnTo>
                    <a:pt x="632887" y="2052416"/>
                  </a:lnTo>
                  <a:lnTo>
                    <a:pt x="681570" y="2054225"/>
                  </a:lnTo>
                  <a:lnTo>
                    <a:pt x="734008" y="2055218"/>
                  </a:lnTo>
                  <a:lnTo>
                    <a:pt x="786440" y="2055559"/>
                  </a:lnTo>
                  <a:lnTo>
                    <a:pt x="838868" y="2055242"/>
                  </a:lnTo>
                  <a:lnTo>
                    <a:pt x="891293" y="2054265"/>
                  </a:lnTo>
                  <a:lnTo>
                    <a:pt x="943715" y="2052623"/>
                  </a:lnTo>
                  <a:lnTo>
                    <a:pt x="996135" y="2050313"/>
                  </a:lnTo>
                  <a:lnTo>
                    <a:pt x="1048554" y="2047331"/>
                  </a:lnTo>
                  <a:lnTo>
                    <a:pt x="1100973" y="2043673"/>
                  </a:lnTo>
                  <a:lnTo>
                    <a:pt x="1153392" y="2039335"/>
                  </a:lnTo>
                  <a:lnTo>
                    <a:pt x="1205813" y="2034313"/>
                  </a:lnTo>
                  <a:lnTo>
                    <a:pt x="1258236" y="2028604"/>
                  </a:lnTo>
                  <a:lnTo>
                    <a:pt x="1310661" y="2022204"/>
                  </a:lnTo>
                  <a:lnTo>
                    <a:pt x="1363091" y="2015109"/>
                  </a:lnTo>
                  <a:lnTo>
                    <a:pt x="1411777" y="2007314"/>
                  </a:lnTo>
                  <a:lnTo>
                    <a:pt x="1460463" y="1997982"/>
                  </a:lnTo>
                  <a:lnTo>
                    <a:pt x="1509150" y="1987370"/>
                  </a:lnTo>
                  <a:lnTo>
                    <a:pt x="1557836" y="1975739"/>
                  </a:lnTo>
                  <a:lnTo>
                    <a:pt x="1606522" y="1963345"/>
                  </a:lnTo>
                  <a:lnTo>
                    <a:pt x="1655209" y="1950447"/>
                  </a:lnTo>
                  <a:lnTo>
                    <a:pt x="1703895" y="1937305"/>
                  </a:lnTo>
                  <a:lnTo>
                    <a:pt x="1752581" y="1924177"/>
                  </a:lnTo>
                  <a:lnTo>
                    <a:pt x="1801268" y="1911320"/>
                  </a:lnTo>
                  <a:lnTo>
                    <a:pt x="1849954" y="1898994"/>
                  </a:lnTo>
                  <a:lnTo>
                    <a:pt x="1898640" y="1887458"/>
                  </a:lnTo>
                  <a:lnTo>
                    <a:pt x="1947327" y="1876969"/>
                  </a:lnTo>
                  <a:lnTo>
                    <a:pt x="1996013" y="1867786"/>
                  </a:lnTo>
                  <a:lnTo>
                    <a:pt x="2044700" y="1860169"/>
                  </a:lnTo>
                  <a:lnTo>
                    <a:pt x="2097131" y="1853685"/>
                  </a:lnTo>
                  <a:lnTo>
                    <a:pt x="2149562" y="1848581"/>
                  </a:lnTo>
                  <a:lnTo>
                    <a:pt x="2201994" y="1844657"/>
                  </a:lnTo>
                  <a:lnTo>
                    <a:pt x="2254425" y="1841714"/>
                  </a:lnTo>
                  <a:lnTo>
                    <a:pt x="2306857" y="1839552"/>
                  </a:lnTo>
                  <a:lnTo>
                    <a:pt x="2359288" y="1837973"/>
                  </a:lnTo>
                  <a:lnTo>
                    <a:pt x="2411720" y="1836778"/>
                  </a:lnTo>
                  <a:lnTo>
                    <a:pt x="2464151" y="1835767"/>
                  </a:lnTo>
                  <a:lnTo>
                    <a:pt x="2516583" y="1834742"/>
                  </a:lnTo>
                  <a:lnTo>
                    <a:pt x="2569014" y="1833503"/>
                  </a:lnTo>
                  <a:lnTo>
                    <a:pt x="2621446" y="1831851"/>
                  </a:lnTo>
                  <a:lnTo>
                    <a:pt x="2673877" y="1829588"/>
                  </a:lnTo>
                  <a:lnTo>
                    <a:pt x="2726309" y="1826514"/>
                  </a:lnTo>
                  <a:lnTo>
                    <a:pt x="2778738" y="1822697"/>
                  </a:lnTo>
                  <a:lnTo>
                    <a:pt x="2831163" y="1818408"/>
                  </a:lnTo>
                  <a:lnTo>
                    <a:pt x="2883586" y="1813743"/>
                  </a:lnTo>
                  <a:lnTo>
                    <a:pt x="2936006" y="1808802"/>
                  </a:lnTo>
                  <a:lnTo>
                    <a:pt x="2988424" y="1803684"/>
                  </a:lnTo>
                  <a:lnTo>
                    <a:pt x="3040841" y="1798487"/>
                  </a:lnTo>
                  <a:lnTo>
                    <a:pt x="3093258" y="1793311"/>
                  </a:lnTo>
                  <a:lnTo>
                    <a:pt x="3145675" y="1788255"/>
                  </a:lnTo>
                  <a:lnTo>
                    <a:pt x="3198093" y="1783416"/>
                  </a:lnTo>
                  <a:lnTo>
                    <a:pt x="3250513" y="1778895"/>
                  </a:lnTo>
                  <a:lnTo>
                    <a:pt x="3302936" y="1774789"/>
                  </a:lnTo>
                  <a:lnTo>
                    <a:pt x="3355361" y="1771198"/>
                  </a:lnTo>
                  <a:lnTo>
                    <a:pt x="3407791" y="1768221"/>
                  </a:lnTo>
                  <a:lnTo>
                    <a:pt x="3460222" y="1765793"/>
                  </a:lnTo>
                  <a:lnTo>
                    <a:pt x="3512653" y="1763765"/>
                  </a:lnTo>
                  <a:lnTo>
                    <a:pt x="3565085" y="1762099"/>
                  </a:lnTo>
                  <a:lnTo>
                    <a:pt x="3617516" y="1760763"/>
                  </a:lnTo>
                  <a:lnTo>
                    <a:pt x="3669948" y="1759720"/>
                  </a:lnTo>
                  <a:lnTo>
                    <a:pt x="3722379" y="1758937"/>
                  </a:lnTo>
                  <a:lnTo>
                    <a:pt x="3774811" y="1758379"/>
                  </a:lnTo>
                  <a:lnTo>
                    <a:pt x="3827242" y="1758011"/>
                  </a:lnTo>
                  <a:lnTo>
                    <a:pt x="3879674" y="1757798"/>
                  </a:lnTo>
                  <a:lnTo>
                    <a:pt x="3932105" y="1757706"/>
                  </a:lnTo>
                  <a:lnTo>
                    <a:pt x="3984537" y="1757699"/>
                  </a:lnTo>
                  <a:lnTo>
                    <a:pt x="4036968" y="1757745"/>
                  </a:lnTo>
                  <a:lnTo>
                    <a:pt x="4089400" y="1757807"/>
                  </a:lnTo>
                  <a:lnTo>
                    <a:pt x="4141831" y="1758005"/>
                  </a:lnTo>
                  <a:lnTo>
                    <a:pt x="4194262" y="1758460"/>
                  </a:lnTo>
                  <a:lnTo>
                    <a:pt x="4246694" y="1759133"/>
                  </a:lnTo>
                  <a:lnTo>
                    <a:pt x="4299125" y="1759986"/>
                  </a:lnTo>
                  <a:lnTo>
                    <a:pt x="4351557" y="1760983"/>
                  </a:lnTo>
                  <a:lnTo>
                    <a:pt x="4403988" y="1762085"/>
                  </a:lnTo>
                  <a:lnTo>
                    <a:pt x="4456420" y="1763256"/>
                  </a:lnTo>
                  <a:lnTo>
                    <a:pt x="4508851" y="1764457"/>
                  </a:lnTo>
                  <a:lnTo>
                    <a:pt x="4561283" y="1765652"/>
                  </a:lnTo>
                  <a:lnTo>
                    <a:pt x="4613714" y="1766803"/>
                  </a:lnTo>
                  <a:lnTo>
                    <a:pt x="4666146" y="1767873"/>
                  </a:lnTo>
                  <a:lnTo>
                    <a:pt x="4718577" y="1768823"/>
                  </a:lnTo>
                  <a:lnTo>
                    <a:pt x="4771009" y="1769618"/>
                  </a:lnTo>
                  <a:lnTo>
                    <a:pt x="4823438" y="1770480"/>
                  </a:lnTo>
                  <a:lnTo>
                    <a:pt x="4875863" y="1771650"/>
                  </a:lnTo>
                  <a:lnTo>
                    <a:pt x="4928286" y="1773027"/>
                  </a:lnTo>
                  <a:lnTo>
                    <a:pt x="4980706" y="1774509"/>
                  </a:lnTo>
                  <a:lnTo>
                    <a:pt x="5033124" y="1775992"/>
                  </a:lnTo>
                  <a:lnTo>
                    <a:pt x="5085541" y="1777377"/>
                  </a:lnTo>
                  <a:lnTo>
                    <a:pt x="5137958" y="1778559"/>
                  </a:lnTo>
                  <a:lnTo>
                    <a:pt x="5190375" y="1779439"/>
                  </a:lnTo>
                  <a:lnTo>
                    <a:pt x="5242793" y="1779912"/>
                  </a:lnTo>
                  <a:lnTo>
                    <a:pt x="5295213" y="1779879"/>
                  </a:lnTo>
                  <a:lnTo>
                    <a:pt x="5347636" y="1779236"/>
                  </a:lnTo>
                  <a:lnTo>
                    <a:pt x="5400061" y="1777881"/>
                  </a:lnTo>
                  <a:lnTo>
                    <a:pt x="5452491" y="1775714"/>
                  </a:lnTo>
                  <a:lnTo>
                    <a:pt x="5501177" y="1773140"/>
                  </a:lnTo>
                  <a:lnTo>
                    <a:pt x="5549863" y="1770292"/>
                  </a:lnTo>
                  <a:lnTo>
                    <a:pt x="5598550" y="1767135"/>
                  </a:lnTo>
                  <a:lnTo>
                    <a:pt x="5647236" y="1763631"/>
                  </a:lnTo>
                  <a:lnTo>
                    <a:pt x="5695922" y="1759745"/>
                  </a:lnTo>
                  <a:lnTo>
                    <a:pt x="5744609" y="1755439"/>
                  </a:lnTo>
                  <a:lnTo>
                    <a:pt x="5793295" y="1750679"/>
                  </a:lnTo>
                  <a:lnTo>
                    <a:pt x="5841981" y="1745426"/>
                  </a:lnTo>
                  <a:lnTo>
                    <a:pt x="5890668" y="1739645"/>
                  </a:lnTo>
                  <a:lnTo>
                    <a:pt x="5939354" y="1733300"/>
                  </a:lnTo>
                  <a:lnTo>
                    <a:pt x="5988040" y="1726354"/>
                  </a:lnTo>
                  <a:lnTo>
                    <a:pt x="6036727" y="1718770"/>
                  </a:lnTo>
                  <a:lnTo>
                    <a:pt x="6085413" y="1710513"/>
                  </a:lnTo>
                  <a:lnTo>
                    <a:pt x="6134100" y="1701546"/>
                  </a:lnTo>
                  <a:lnTo>
                    <a:pt x="6179540" y="1693923"/>
                  </a:lnTo>
                  <a:lnTo>
                    <a:pt x="6224981" y="1688053"/>
                  </a:lnTo>
                  <a:lnTo>
                    <a:pt x="6270421" y="1683373"/>
                  </a:lnTo>
                  <a:lnTo>
                    <a:pt x="6315862" y="1679319"/>
                  </a:lnTo>
                  <a:lnTo>
                    <a:pt x="6361302" y="1675327"/>
                  </a:lnTo>
                  <a:lnTo>
                    <a:pt x="6406743" y="1670834"/>
                  </a:lnTo>
                  <a:lnTo>
                    <a:pt x="6452184" y="1665276"/>
                  </a:lnTo>
                  <a:lnTo>
                    <a:pt x="6497624" y="1658090"/>
                  </a:lnTo>
                  <a:lnTo>
                    <a:pt x="6543065" y="1648711"/>
                  </a:lnTo>
                  <a:lnTo>
                    <a:pt x="6588505" y="1636578"/>
                  </a:lnTo>
                  <a:lnTo>
                    <a:pt x="6633946" y="1621125"/>
                  </a:lnTo>
                  <a:lnTo>
                    <a:pt x="6679387" y="1601791"/>
                  </a:lnTo>
                  <a:lnTo>
                    <a:pt x="6724827" y="1578010"/>
                  </a:lnTo>
                  <a:lnTo>
                    <a:pt x="6770268" y="1549219"/>
                  </a:lnTo>
                  <a:lnTo>
                    <a:pt x="6815708" y="1514856"/>
                  </a:lnTo>
                  <a:lnTo>
                    <a:pt x="6845343" y="1488805"/>
                  </a:lnTo>
                  <a:lnTo>
                    <a:pt x="6874976" y="1459537"/>
                  </a:lnTo>
                  <a:lnTo>
                    <a:pt x="6904608" y="1427323"/>
                  </a:lnTo>
                  <a:lnTo>
                    <a:pt x="6934239" y="1392432"/>
                  </a:lnTo>
                  <a:lnTo>
                    <a:pt x="6963869" y="1355136"/>
                  </a:lnTo>
                  <a:lnTo>
                    <a:pt x="6993498" y="1315706"/>
                  </a:lnTo>
                  <a:lnTo>
                    <a:pt x="7023127" y="1274413"/>
                  </a:lnTo>
                  <a:lnTo>
                    <a:pt x="7052754" y="1231527"/>
                  </a:lnTo>
                  <a:lnTo>
                    <a:pt x="7082382" y="1187320"/>
                  </a:lnTo>
                  <a:lnTo>
                    <a:pt x="7112009" y="1142063"/>
                  </a:lnTo>
                  <a:lnTo>
                    <a:pt x="7141636" y="1096026"/>
                  </a:lnTo>
                  <a:lnTo>
                    <a:pt x="7171263" y="1049481"/>
                  </a:lnTo>
                  <a:lnTo>
                    <a:pt x="7200890" y="1002698"/>
                  </a:lnTo>
                  <a:lnTo>
                    <a:pt x="7230517" y="955949"/>
                  </a:lnTo>
                  <a:lnTo>
                    <a:pt x="7260145" y="909503"/>
                  </a:lnTo>
                  <a:lnTo>
                    <a:pt x="7289772" y="863633"/>
                  </a:lnTo>
                  <a:lnTo>
                    <a:pt x="7319401" y="818609"/>
                  </a:lnTo>
                  <a:lnTo>
                    <a:pt x="7349030" y="774702"/>
                  </a:lnTo>
                  <a:lnTo>
                    <a:pt x="7378660" y="732183"/>
                  </a:lnTo>
                  <a:lnTo>
                    <a:pt x="7408291" y="691323"/>
                  </a:lnTo>
                  <a:lnTo>
                    <a:pt x="7437923" y="652393"/>
                  </a:lnTo>
                  <a:lnTo>
                    <a:pt x="7467556" y="615663"/>
                  </a:lnTo>
                  <a:lnTo>
                    <a:pt x="7497191" y="581406"/>
                  </a:lnTo>
                  <a:lnTo>
                    <a:pt x="7535058" y="540383"/>
                  </a:lnTo>
                  <a:lnTo>
                    <a:pt x="7572925" y="501352"/>
                  </a:lnTo>
                  <a:lnTo>
                    <a:pt x="7610792" y="464132"/>
                  </a:lnTo>
                  <a:lnTo>
                    <a:pt x="7648659" y="428541"/>
                  </a:lnTo>
                  <a:lnTo>
                    <a:pt x="7686526" y="394400"/>
                  </a:lnTo>
                  <a:lnTo>
                    <a:pt x="7724394" y="361526"/>
                  </a:lnTo>
                  <a:lnTo>
                    <a:pt x="7762261" y="329739"/>
                  </a:lnTo>
                  <a:lnTo>
                    <a:pt x="7800128" y="298857"/>
                  </a:lnTo>
                  <a:lnTo>
                    <a:pt x="7837995" y="268700"/>
                  </a:lnTo>
                  <a:lnTo>
                    <a:pt x="7875862" y="239086"/>
                  </a:lnTo>
                  <a:lnTo>
                    <a:pt x="7913729" y="209834"/>
                  </a:lnTo>
                  <a:lnTo>
                    <a:pt x="7951597" y="180763"/>
                  </a:lnTo>
                  <a:lnTo>
                    <a:pt x="7989464" y="151692"/>
                  </a:lnTo>
                  <a:lnTo>
                    <a:pt x="8027331" y="122440"/>
                  </a:lnTo>
                  <a:lnTo>
                    <a:pt x="8065198" y="92826"/>
                  </a:lnTo>
                  <a:lnTo>
                    <a:pt x="8103065" y="62669"/>
                  </a:lnTo>
                  <a:lnTo>
                    <a:pt x="8140932" y="31787"/>
                  </a:lnTo>
                  <a:lnTo>
                    <a:pt x="8178800" y="0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2450" y="2355087"/>
              <a:ext cx="8178800" cy="2193290"/>
            </a:xfrm>
            <a:custGeom>
              <a:avLst/>
              <a:gdLst/>
              <a:ahLst/>
              <a:cxnLst/>
              <a:rect l="l" t="t" r="r" b="b"/>
              <a:pathLst>
                <a:path w="8178800" h="2193290">
                  <a:moveTo>
                    <a:pt x="0" y="2139315"/>
                  </a:moveTo>
                  <a:lnTo>
                    <a:pt x="52428" y="2143763"/>
                  </a:lnTo>
                  <a:lnTo>
                    <a:pt x="104857" y="2148739"/>
                  </a:lnTo>
                  <a:lnTo>
                    <a:pt x="157285" y="2154082"/>
                  </a:lnTo>
                  <a:lnTo>
                    <a:pt x="209714" y="2159636"/>
                  </a:lnTo>
                  <a:lnTo>
                    <a:pt x="262142" y="2165241"/>
                  </a:lnTo>
                  <a:lnTo>
                    <a:pt x="314571" y="2170739"/>
                  </a:lnTo>
                  <a:lnTo>
                    <a:pt x="366999" y="2175971"/>
                  </a:lnTo>
                  <a:lnTo>
                    <a:pt x="419428" y="2180779"/>
                  </a:lnTo>
                  <a:lnTo>
                    <a:pt x="471856" y="2185004"/>
                  </a:lnTo>
                  <a:lnTo>
                    <a:pt x="524285" y="2188488"/>
                  </a:lnTo>
                  <a:lnTo>
                    <a:pt x="576713" y="2191073"/>
                  </a:lnTo>
                  <a:lnTo>
                    <a:pt x="629142" y="2192599"/>
                  </a:lnTo>
                  <a:lnTo>
                    <a:pt x="681570" y="2192909"/>
                  </a:lnTo>
                  <a:lnTo>
                    <a:pt x="734008" y="2192120"/>
                  </a:lnTo>
                  <a:lnTo>
                    <a:pt x="786440" y="2190491"/>
                  </a:lnTo>
                  <a:lnTo>
                    <a:pt x="838868" y="2188065"/>
                  </a:lnTo>
                  <a:lnTo>
                    <a:pt x="891293" y="2184891"/>
                  </a:lnTo>
                  <a:lnTo>
                    <a:pt x="943715" y="2181015"/>
                  </a:lnTo>
                  <a:lnTo>
                    <a:pt x="996135" y="2176483"/>
                  </a:lnTo>
                  <a:lnTo>
                    <a:pt x="1048554" y="2171341"/>
                  </a:lnTo>
                  <a:lnTo>
                    <a:pt x="1100973" y="2165637"/>
                  </a:lnTo>
                  <a:lnTo>
                    <a:pt x="1153392" y="2159416"/>
                  </a:lnTo>
                  <a:lnTo>
                    <a:pt x="1205813" y="2152725"/>
                  </a:lnTo>
                  <a:lnTo>
                    <a:pt x="1258236" y="2145611"/>
                  </a:lnTo>
                  <a:lnTo>
                    <a:pt x="1310661" y="2138119"/>
                  </a:lnTo>
                  <a:lnTo>
                    <a:pt x="1363091" y="2130298"/>
                  </a:lnTo>
                  <a:lnTo>
                    <a:pt x="1411777" y="2122279"/>
                  </a:lnTo>
                  <a:lnTo>
                    <a:pt x="1460463" y="2113109"/>
                  </a:lnTo>
                  <a:lnTo>
                    <a:pt x="1509150" y="2102988"/>
                  </a:lnTo>
                  <a:lnTo>
                    <a:pt x="1557836" y="2092115"/>
                  </a:lnTo>
                  <a:lnTo>
                    <a:pt x="1606522" y="2080693"/>
                  </a:lnTo>
                  <a:lnTo>
                    <a:pt x="1655209" y="2068922"/>
                  </a:lnTo>
                  <a:lnTo>
                    <a:pt x="1703895" y="2057003"/>
                  </a:lnTo>
                  <a:lnTo>
                    <a:pt x="1752581" y="2045136"/>
                  </a:lnTo>
                  <a:lnTo>
                    <a:pt x="1801268" y="2033522"/>
                  </a:lnTo>
                  <a:lnTo>
                    <a:pt x="1849954" y="2022362"/>
                  </a:lnTo>
                  <a:lnTo>
                    <a:pt x="1898640" y="2011857"/>
                  </a:lnTo>
                  <a:lnTo>
                    <a:pt x="1947327" y="2002208"/>
                  </a:lnTo>
                  <a:lnTo>
                    <a:pt x="1996013" y="1993615"/>
                  </a:lnTo>
                  <a:lnTo>
                    <a:pt x="2044700" y="1986280"/>
                  </a:lnTo>
                  <a:lnTo>
                    <a:pt x="2097131" y="1979782"/>
                  </a:lnTo>
                  <a:lnTo>
                    <a:pt x="2149562" y="1974475"/>
                  </a:lnTo>
                  <a:lnTo>
                    <a:pt x="2201994" y="1970183"/>
                  </a:lnTo>
                  <a:lnTo>
                    <a:pt x="2254425" y="1966729"/>
                  </a:lnTo>
                  <a:lnTo>
                    <a:pt x="2306857" y="1963938"/>
                  </a:lnTo>
                  <a:lnTo>
                    <a:pt x="2359288" y="1961634"/>
                  </a:lnTo>
                  <a:lnTo>
                    <a:pt x="2411720" y="1959641"/>
                  </a:lnTo>
                  <a:lnTo>
                    <a:pt x="2464151" y="1957783"/>
                  </a:lnTo>
                  <a:lnTo>
                    <a:pt x="2516583" y="1955885"/>
                  </a:lnTo>
                  <a:lnTo>
                    <a:pt x="2569014" y="1953771"/>
                  </a:lnTo>
                  <a:lnTo>
                    <a:pt x="2621446" y="1951264"/>
                  </a:lnTo>
                  <a:lnTo>
                    <a:pt x="2673877" y="1948189"/>
                  </a:lnTo>
                  <a:lnTo>
                    <a:pt x="2726309" y="1944370"/>
                  </a:lnTo>
                  <a:lnTo>
                    <a:pt x="2778738" y="1939854"/>
                  </a:lnTo>
                  <a:lnTo>
                    <a:pt x="2831163" y="1934868"/>
                  </a:lnTo>
                  <a:lnTo>
                    <a:pt x="2883586" y="1929507"/>
                  </a:lnTo>
                  <a:lnTo>
                    <a:pt x="2936006" y="1923865"/>
                  </a:lnTo>
                  <a:lnTo>
                    <a:pt x="2988424" y="1918034"/>
                  </a:lnTo>
                  <a:lnTo>
                    <a:pt x="3040841" y="1912111"/>
                  </a:lnTo>
                  <a:lnTo>
                    <a:pt x="3093258" y="1906187"/>
                  </a:lnTo>
                  <a:lnTo>
                    <a:pt x="3145675" y="1900358"/>
                  </a:lnTo>
                  <a:lnTo>
                    <a:pt x="3198093" y="1894717"/>
                  </a:lnTo>
                  <a:lnTo>
                    <a:pt x="3250513" y="1889358"/>
                  </a:lnTo>
                  <a:lnTo>
                    <a:pt x="3302936" y="1884376"/>
                  </a:lnTo>
                  <a:lnTo>
                    <a:pt x="3355361" y="1879864"/>
                  </a:lnTo>
                  <a:lnTo>
                    <a:pt x="3407791" y="1875917"/>
                  </a:lnTo>
                  <a:lnTo>
                    <a:pt x="3460222" y="1872475"/>
                  </a:lnTo>
                  <a:lnTo>
                    <a:pt x="3512653" y="1869397"/>
                  </a:lnTo>
                  <a:lnTo>
                    <a:pt x="3565085" y="1866650"/>
                  </a:lnTo>
                  <a:lnTo>
                    <a:pt x="3617516" y="1864199"/>
                  </a:lnTo>
                  <a:lnTo>
                    <a:pt x="3669948" y="1862012"/>
                  </a:lnTo>
                  <a:lnTo>
                    <a:pt x="3722379" y="1860055"/>
                  </a:lnTo>
                  <a:lnTo>
                    <a:pt x="3774811" y="1858295"/>
                  </a:lnTo>
                  <a:lnTo>
                    <a:pt x="3827242" y="1856699"/>
                  </a:lnTo>
                  <a:lnTo>
                    <a:pt x="3879674" y="1855233"/>
                  </a:lnTo>
                  <a:lnTo>
                    <a:pt x="3932105" y="1853865"/>
                  </a:lnTo>
                  <a:lnTo>
                    <a:pt x="3984537" y="1852560"/>
                  </a:lnTo>
                  <a:lnTo>
                    <a:pt x="4036968" y="1851286"/>
                  </a:lnTo>
                  <a:lnTo>
                    <a:pt x="4089400" y="1850009"/>
                  </a:lnTo>
                  <a:lnTo>
                    <a:pt x="4141831" y="1848900"/>
                  </a:lnTo>
                  <a:lnTo>
                    <a:pt x="4194262" y="1848160"/>
                  </a:lnTo>
                  <a:lnTo>
                    <a:pt x="4246694" y="1847709"/>
                  </a:lnTo>
                  <a:lnTo>
                    <a:pt x="4299125" y="1847472"/>
                  </a:lnTo>
                  <a:lnTo>
                    <a:pt x="4351557" y="1847368"/>
                  </a:lnTo>
                  <a:lnTo>
                    <a:pt x="4403988" y="1847321"/>
                  </a:lnTo>
                  <a:lnTo>
                    <a:pt x="4456420" y="1847252"/>
                  </a:lnTo>
                  <a:lnTo>
                    <a:pt x="4508851" y="1847083"/>
                  </a:lnTo>
                  <a:lnTo>
                    <a:pt x="4561283" y="1846736"/>
                  </a:lnTo>
                  <a:lnTo>
                    <a:pt x="4613714" y="1846133"/>
                  </a:lnTo>
                  <a:lnTo>
                    <a:pt x="4666146" y="1845196"/>
                  </a:lnTo>
                  <a:lnTo>
                    <a:pt x="4718577" y="1843847"/>
                  </a:lnTo>
                  <a:lnTo>
                    <a:pt x="4771009" y="1842008"/>
                  </a:lnTo>
                  <a:lnTo>
                    <a:pt x="4823438" y="1839851"/>
                  </a:lnTo>
                  <a:lnTo>
                    <a:pt x="4875863" y="1837580"/>
                  </a:lnTo>
                  <a:lnTo>
                    <a:pt x="4928286" y="1835159"/>
                  </a:lnTo>
                  <a:lnTo>
                    <a:pt x="4980706" y="1832555"/>
                  </a:lnTo>
                  <a:lnTo>
                    <a:pt x="5033124" y="1829734"/>
                  </a:lnTo>
                  <a:lnTo>
                    <a:pt x="5085541" y="1826662"/>
                  </a:lnTo>
                  <a:lnTo>
                    <a:pt x="5137958" y="1823305"/>
                  </a:lnTo>
                  <a:lnTo>
                    <a:pt x="5190375" y="1819629"/>
                  </a:lnTo>
                  <a:lnTo>
                    <a:pt x="5242793" y="1815599"/>
                  </a:lnTo>
                  <a:lnTo>
                    <a:pt x="5295213" y="1811183"/>
                  </a:lnTo>
                  <a:lnTo>
                    <a:pt x="5347636" y="1806346"/>
                  </a:lnTo>
                  <a:lnTo>
                    <a:pt x="5400061" y="1801053"/>
                  </a:lnTo>
                  <a:lnTo>
                    <a:pt x="5452491" y="1795272"/>
                  </a:lnTo>
                  <a:lnTo>
                    <a:pt x="5501177" y="1789627"/>
                  </a:lnTo>
                  <a:lnTo>
                    <a:pt x="5549863" y="1783866"/>
                  </a:lnTo>
                  <a:lnTo>
                    <a:pt x="5598550" y="1777933"/>
                  </a:lnTo>
                  <a:lnTo>
                    <a:pt x="5647236" y="1771770"/>
                  </a:lnTo>
                  <a:lnTo>
                    <a:pt x="5695922" y="1765320"/>
                  </a:lnTo>
                  <a:lnTo>
                    <a:pt x="5744609" y="1758526"/>
                  </a:lnTo>
                  <a:lnTo>
                    <a:pt x="5793295" y="1751330"/>
                  </a:lnTo>
                  <a:lnTo>
                    <a:pt x="5841981" y="1743675"/>
                  </a:lnTo>
                  <a:lnTo>
                    <a:pt x="5890668" y="1735504"/>
                  </a:lnTo>
                  <a:lnTo>
                    <a:pt x="5939354" y="1726760"/>
                  </a:lnTo>
                  <a:lnTo>
                    <a:pt x="5988040" y="1717386"/>
                  </a:lnTo>
                  <a:lnTo>
                    <a:pt x="6036727" y="1707324"/>
                  </a:lnTo>
                  <a:lnTo>
                    <a:pt x="6085413" y="1696517"/>
                  </a:lnTo>
                  <a:lnTo>
                    <a:pt x="6134100" y="1684909"/>
                  </a:lnTo>
                  <a:lnTo>
                    <a:pt x="6176700" y="1675639"/>
                  </a:lnTo>
                  <a:lnTo>
                    <a:pt x="6219301" y="1668444"/>
                  </a:lnTo>
                  <a:lnTo>
                    <a:pt x="6261901" y="1662739"/>
                  </a:lnTo>
                  <a:lnTo>
                    <a:pt x="6304502" y="1657941"/>
                  </a:lnTo>
                  <a:lnTo>
                    <a:pt x="6347102" y="1653466"/>
                  </a:lnTo>
                  <a:lnTo>
                    <a:pt x="6389703" y="1648730"/>
                  </a:lnTo>
                  <a:lnTo>
                    <a:pt x="6432303" y="1643149"/>
                  </a:lnTo>
                  <a:lnTo>
                    <a:pt x="6474904" y="1636141"/>
                  </a:lnTo>
                  <a:lnTo>
                    <a:pt x="6517505" y="1627119"/>
                  </a:lnTo>
                  <a:lnTo>
                    <a:pt x="6560105" y="1615503"/>
                  </a:lnTo>
                  <a:lnTo>
                    <a:pt x="6602706" y="1600706"/>
                  </a:lnTo>
                  <a:lnTo>
                    <a:pt x="6645306" y="1582146"/>
                  </a:lnTo>
                  <a:lnTo>
                    <a:pt x="6687907" y="1559238"/>
                  </a:lnTo>
                  <a:lnTo>
                    <a:pt x="6730507" y="1531400"/>
                  </a:lnTo>
                  <a:lnTo>
                    <a:pt x="6773108" y="1498046"/>
                  </a:lnTo>
                  <a:lnTo>
                    <a:pt x="6815708" y="1458595"/>
                  </a:lnTo>
                  <a:lnTo>
                    <a:pt x="6866196" y="1401080"/>
                  </a:lnTo>
                  <a:lnTo>
                    <a:pt x="6891438" y="1367535"/>
                  </a:lnTo>
                  <a:lnTo>
                    <a:pt x="6916680" y="1331151"/>
                  </a:lnTo>
                  <a:lnTo>
                    <a:pt x="6941921" y="1292192"/>
                  </a:lnTo>
                  <a:lnTo>
                    <a:pt x="6967161" y="1250923"/>
                  </a:lnTo>
                  <a:lnTo>
                    <a:pt x="6992401" y="1207608"/>
                  </a:lnTo>
                  <a:lnTo>
                    <a:pt x="7017640" y="1162511"/>
                  </a:lnTo>
                  <a:lnTo>
                    <a:pt x="7042879" y="1115897"/>
                  </a:lnTo>
                  <a:lnTo>
                    <a:pt x="7068117" y="1068030"/>
                  </a:lnTo>
                  <a:lnTo>
                    <a:pt x="7093355" y="1019174"/>
                  </a:lnTo>
                  <a:lnTo>
                    <a:pt x="7118593" y="969594"/>
                  </a:lnTo>
                  <a:lnTo>
                    <a:pt x="7143831" y="919554"/>
                  </a:lnTo>
                  <a:lnTo>
                    <a:pt x="7169068" y="869319"/>
                  </a:lnTo>
                  <a:lnTo>
                    <a:pt x="7194306" y="819153"/>
                  </a:lnTo>
                  <a:lnTo>
                    <a:pt x="7219544" y="769320"/>
                  </a:lnTo>
                  <a:lnTo>
                    <a:pt x="7244782" y="720085"/>
                  </a:lnTo>
                  <a:lnTo>
                    <a:pt x="7270020" y="671712"/>
                  </a:lnTo>
                  <a:lnTo>
                    <a:pt x="7295259" y="624465"/>
                  </a:lnTo>
                  <a:lnTo>
                    <a:pt x="7320498" y="578609"/>
                  </a:lnTo>
                  <a:lnTo>
                    <a:pt x="7345738" y="534409"/>
                  </a:lnTo>
                  <a:lnTo>
                    <a:pt x="7370978" y="492128"/>
                  </a:lnTo>
                  <a:lnTo>
                    <a:pt x="7396219" y="452031"/>
                  </a:lnTo>
                  <a:lnTo>
                    <a:pt x="7421461" y="414382"/>
                  </a:lnTo>
                  <a:lnTo>
                    <a:pt x="7446703" y="379446"/>
                  </a:lnTo>
                  <a:lnTo>
                    <a:pt x="7471946" y="347487"/>
                  </a:lnTo>
                  <a:lnTo>
                    <a:pt x="7497191" y="318770"/>
                  </a:lnTo>
                  <a:lnTo>
                    <a:pt x="7539791" y="276299"/>
                  </a:lnTo>
                  <a:lnTo>
                    <a:pt x="7582392" y="239642"/>
                  </a:lnTo>
                  <a:lnTo>
                    <a:pt x="7624992" y="208197"/>
                  </a:lnTo>
                  <a:lnTo>
                    <a:pt x="7667593" y="181361"/>
                  </a:lnTo>
                  <a:lnTo>
                    <a:pt x="7710193" y="158535"/>
                  </a:lnTo>
                  <a:lnTo>
                    <a:pt x="7752794" y="139115"/>
                  </a:lnTo>
                  <a:lnTo>
                    <a:pt x="7795394" y="122502"/>
                  </a:lnTo>
                  <a:lnTo>
                    <a:pt x="7837995" y="108092"/>
                  </a:lnTo>
                  <a:lnTo>
                    <a:pt x="7880596" y="95286"/>
                  </a:lnTo>
                  <a:lnTo>
                    <a:pt x="7923196" y="83481"/>
                  </a:lnTo>
                  <a:lnTo>
                    <a:pt x="7965797" y="72076"/>
                  </a:lnTo>
                  <a:lnTo>
                    <a:pt x="8008397" y="60469"/>
                  </a:lnTo>
                  <a:lnTo>
                    <a:pt x="8050998" y="48060"/>
                  </a:lnTo>
                  <a:lnTo>
                    <a:pt x="8093598" y="34246"/>
                  </a:lnTo>
                  <a:lnTo>
                    <a:pt x="8136199" y="18426"/>
                  </a:lnTo>
                  <a:lnTo>
                    <a:pt x="8178800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9019" y="1136141"/>
            <a:ext cx="8295005" cy="3755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14 Ocak’ta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yayınlanan verilere göre, dolar/TL kurunda piyasa beklentileri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2022</a:t>
            </a:r>
            <a:r>
              <a:rPr sz="1800" spc="20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1F308D"/>
                </a:solidFill>
                <a:latin typeface="Tahoma"/>
                <a:cs typeface="Tahoma"/>
              </a:rPr>
              <a:t>yıl</a:t>
            </a:r>
            <a:endParaRPr sz="1800">
              <a:latin typeface="Tahoma"/>
              <a:cs typeface="Tahoma"/>
            </a:endParaRPr>
          </a:p>
          <a:p>
            <a:pPr marL="100965">
              <a:lnSpc>
                <a:spcPct val="100000"/>
              </a:lnSpc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sonu için 16,13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TL, 12 ay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sonrası için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ise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16,85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TL düzeyinde</a:t>
            </a:r>
            <a:r>
              <a:rPr sz="1800" spc="4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gerçekleşti*</a:t>
            </a:r>
            <a:endParaRPr sz="1800">
              <a:latin typeface="Tahoma"/>
              <a:cs typeface="Tahoma"/>
            </a:endParaRPr>
          </a:p>
          <a:p>
            <a:pPr marL="1879600">
              <a:lnSpc>
                <a:spcPct val="100000"/>
              </a:lnSpc>
              <a:spcBef>
                <a:spcPts val="1410"/>
              </a:spcBef>
            </a:pP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Döviz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kuru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beklentisi,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%, 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2021 -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</a:t>
            </a:r>
            <a:r>
              <a:rPr sz="1600" b="1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400" dirty="0">
                <a:latin typeface="Tahoma"/>
                <a:cs typeface="Tahoma"/>
              </a:rPr>
              <a:t>17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1400" dirty="0">
                <a:latin typeface="Tahoma"/>
                <a:cs typeface="Tahoma"/>
              </a:rPr>
              <a:t>16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400" dirty="0">
                <a:latin typeface="Tahoma"/>
                <a:cs typeface="Tahoma"/>
              </a:rPr>
              <a:t>15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400" dirty="0">
                <a:latin typeface="Tahoma"/>
                <a:cs typeface="Tahoma"/>
              </a:rPr>
              <a:t>14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400" dirty="0">
                <a:latin typeface="Tahoma"/>
                <a:cs typeface="Tahoma"/>
              </a:rPr>
              <a:t>13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400" dirty="0"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400" dirty="0">
                <a:latin typeface="Tahoma"/>
                <a:cs typeface="Tahoma"/>
              </a:rPr>
              <a:t>11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  <a:p>
            <a:pPr marL="109855">
              <a:lnSpc>
                <a:spcPct val="100000"/>
              </a:lnSpc>
              <a:spcBef>
                <a:spcPts val="260"/>
              </a:spcBef>
            </a:pPr>
            <a:r>
              <a:rPr sz="1400" dirty="0">
                <a:latin typeface="Tahoma"/>
                <a:cs typeface="Tahoma"/>
              </a:rPr>
              <a:t>9</a:t>
            </a:r>
            <a:endParaRPr sz="1400">
              <a:latin typeface="Tahoma"/>
              <a:cs typeface="Tahoma"/>
            </a:endParaRPr>
          </a:p>
          <a:p>
            <a:pPr marL="109855">
              <a:lnSpc>
                <a:spcPct val="100000"/>
              </a:lnSpc>
              <a:spcBef>
                <a:spcPts val="254"/>
              </a:spcBef>
            </a:pPr>
            <a:r>
              <a:rPr sz="1400" dirty="0">
                <a:latin typeface="Tahoma"/>
                <a:cs typeface="Tahoma"/>
              </a:rPr>
              <a:t>8</a:t>
            </a:r>
            <a:endParaRPr sz="1400">
              <a:latin typeface="Tahoma"/>
              <a:cs typeface="Tahoma"/>
            </a:endParaRPr>
          </a:p>
          <a:p>
            <a:pPr marL="109855">
              <a:lnSpc>
                <a:spcPct val="100000"/>
              </a:lnSpc>
              <a:spcBef>
                <a:spcPts val="260"/>
              </a:spcBef>
            </a:pPr>
            <a:r>
              <a:rPr sz="1400" dirty="0">
                <a:latin typeface="Tahoma"/>
                <a:cs typeface="Tahoma"/>
              </a:rPr>
              <a:t>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95565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1611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21748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57767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2813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76539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40519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02289" y="4827270"/>
            <a:ext cx="241300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85041" y="4827270"/>
            <a:ext cx="241300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09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66575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47802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30554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2021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11782" y="4827268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2022</a:t>
            </a:r>
            <a:r>
              <a:rPr sz="1400" spc="5" dirty="0">
                <a:latin typeface="Tahoma"/>
                <a:cs typeface="Tahoma"/>
              </a:rPr>
              <a:t>-</a:t>
            </a:r>
            <a:r>
              <a:rPr sz="1400" dirty="0">
                <a:latin typeface="Tahoma"/>
                <a:cs typeface="Tahoma"/>
              </a:rPr>
              <a:t>01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12214" y="5705094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12214" y="5968746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A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3980" y="5542584"/>
            <a:ext cx="8689975" cy="108458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899920">
              <a:lnSpc>
                <a:spcPct val="100000"/>
              </a:lnSpc>
              <a:spcBef>
                <a:spcPts val="495"/>
              </a:spcBef>
            </a:pPr>
            <a:r>
              <a:rPr sz="1400" spc="-5" dirty="0">
                <a:latin typeface="Tahoma"/>
                <a:cs typeface="Tahoma"/>
              </a:rPr>
              <a:t>Cari Yıl Sonu Bankalararası Döviz Piyasası </a:t>
            </a:r>
            <a:r>
              <a:rPr sz="1400" dirty="0">
                <a:latin typeface="Tahoma"/>
                <a:cs typeface="Tahoma"/>
              </a:rPr>
              <a:t>ABD </a:t>
            </a:r>
            <a:r>
              <a:rPr sz="1400" spc="-5" dirty="0">
                <a:latin typeface="Tahoma"/>
                <a:cs typeface="Tahoma"/>
              </a:rPr>
              <a:t>Dolar </a:t>
            </a:r>
            <a:r>
              <a:rPr sz="1400" dirty="0">
                <a:latin typeface="Tahoma"/>
                <a:cs typeface="Tahoma"/>
              </a:rPr>
              <a:t>Kuru Beklentisi (TL)</a:t>
            </a:r>
            <a:endParaRPr sz="1400">
              <a:latin typeface="Tahoma"/>
              <a:cs typeface="Tahoma"/>
            </a:endParaRPr>
          </a:p>
          <a:p>
            <a:pPr marL="1899920">
              <a:lnSpc>
                <a:spcPct val="100000"/>
              </a:lnSpc>
              <a:spcBef>
                <a:spcPts val="395"/>
              </a:spcBef>
            </a:pPr>
            <a:r>
              <a:rPr sz="1400" dirty="0">
                <a:latin typeface="Tahoma"/>
                <a:cs typeface="Tahoma"/>
              </a:rPr>
              <a:t>12 Ay </a:t>
            </a:r>
            <a:r>
              <a:rPr sz="1400" spc="-5" dirty="0">
                <a:latin typeface="Tahoma"/>
                <a:cs typeface="Tahoma"/>
              </a:rPr>
              <a:t>Sonrasının Bankalararası Döviz Piyasası </a:t>
            </a:r>
            <a:r>
              <a:rPr sz="1400" dirty="0">
                <a:latin typeface="Tahoma"/>
                <a:cs typeface="Tahoma"/>
              </a:rPr>
              <a:t>ABD </a:t>
            </a:r>
            <a:r>
              <a:rPr sz="1400" spc="-5" dirty="0">
                <a:latin typeface="Tahoma"/>
                <a:cs typeface="Tahoma"/>
              </a:rPr>
              <a:t>Dolar </a:t>
            </a:r>
            <a:r>
              <a:rPr sz="1400" dirty="0">
                <a:latin typeface="Tahoma"/>
                <a:cs typeface="Tahoma"/>
              </a:rPr>
              <a:t>Kuru Beklentisi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(TL)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200" spc="-10" dirty="0"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latin typeface="Tahoma"/>
                <a:cs typeface="Tahoma"/>
              </a:rPr>
              <a:t>Anketi,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görselleştirmeleri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Tahoma"/>
                <a:cs typeface="Tahoma"/>
              </a:rPr>
              <a:t>* </a:t>
            </a:r>
            <a:r>
              <a:rPr sz="1200" spc="-10" dirty="0">
                <a:latin typeface="Tahoma"/>
                <a:cs typeface="Tahoma"/>
              </a:rPr>
              <a:t>TCMB Piyasa Katılımcıları </a:t>
            </a:r>
            <a:r>
              <a:rPr sz="1200" spc="-5" dirty="0">
                <a:latin typeface="Tahoma"/>
                <a:cs typeface="Tahoma"/>
              </a:rPr>
              <a:t>Anketi </a:t>
            </a:r>
            <a:r>
              <a:rPr sz="1200" dirty="0">
                <a:latin typeface="Tahoma"/>
                <a:cs typeface="Tahoma"/>
              </a:rPr>
              <a:t>14 </a:t>
            </a:r>
            <a:r>
              <a:rPr sz="1200" spc="-5" dirty="0">
                <a:latin typeface="Tahoma"/>
                <a:cs typeface="Tahoma"/>
              </a:rPr>
              <a:t>Ocak </a:t>
            </a:r>
            <a:r>
              <a:rPr sz="1200" dirty="0">
                <a:latin typeface="Tahoma"/>
                <a:cs typeface="Tahoma"/>
              </a:rPr>
              <a:t>2022 </a:t>
            </a:r>
            <a:r>
              <a:rPr sz="1200" spc="-5" dirty="0">
                <a:latin typeface="Tahoma"/>
                <a:cs typeface="Tahoma"/>
              </a:rPr>
              <a:t>tarihinde yayınlanmış olup </a:t>
            </a:r>
            <a:r>
              <a:rPr sz="1200" dirty="0">
                <a:latin typeface="Tahoma"/>
                <a:cs typeface="Tahoma"/>
              </a:rPr>
              <a:t>önceki 4 </a:t>
            </a:r>
            <a:r>
              <a:rPr sz="1200" spc="-5" dirty="0">
                <a:latin typeface="Tahoma"/>
                <a:cs typeface="Tahoma"/>
              </a:rPr>
              <a:t>gün içinde </a:t>
            </a:r>
            <a:r>
              <a:rPr sz="1200" dirty="0">
                <a:latin typeface="Tahoma"/>
                <a:cs typeface="Tahoma"/>
              </a:rPr>
              <a:t>derlenen </a:t>
            </a:r>
            <a:r>
              <a:rPr sz="1200" spc="-5" dirty="0">
                <a:latin typeface="Tahoma"/>
                <a:cs typeface="Tahoma"/>
              </a:rPr>
              <a:t>bilgileri </a:t>
            </a:r>
            <a:r>
              <a:rPr sz="1200" dirty="0">
                <a:latin typeface="Tahoma"/>
                <a:cs typeface="Tahoma"/>
              </a:rPr>
              <a:t>esas</a:t>
            </a:r>
            <a:r>
              <a:rPr sz="1200" spc="26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almaktadır.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Ocak </a:t>
            </a:r>
            <a:r>
              <a:rPr spc="-5" dirty="0"/>
              <a:t>ayında 2022 yılı </a:t>
            </a:r>
            <a:r>
              <a:rPr dirty="0"/>
              <a:t>büyüme </a:t>
            </a:r>
            <a:r>
              <a:rPr spc="-5" dirty="0"/>
              <a:t>beklentisi 0,4 puan geriledi </a:t>
            </a:r>
            <a:r>
              <a:rPr dirty="0"/>
              <a:t>ve </a:t>
            </a:r>
            <a:r>
              <a:rPr spc="-5" dirty="0"/>
              <a:t>%3,7  olarak gerçekleşti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7367" y="147015"/>
            <a:ext cx="656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694688"/>
            <a:ext cx="9139555" cy="584200"/>
          </a:xfrm>
          <a:custGeom>
            <a:avLst/>
            <a:gdLst/>
            <a:ahLst/>
            <a:cxnLst/>
            <a:rect l="l" t="t" r="r" b="b"/>
            <a:pathLst>
              <a:path w="9139555" h="584200">
                <a:moveTo>
                  <a:pt x="9139428" y="0"/>
                </a:moveTo>
                <a:lnTo>
                  <a:pt x="0" y="0"/>
                </a:lnTo>
                <a:lnTo>
                  <a:pt x="0" y="583691"/>
                </a:lnTo>
                <a:lnTo>
                  <a:pt x="9139428" y="58369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07" y="1216941"/>
            <a:ext cx="7547609" cy="1023619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R="3116580" algn="ctr">
              <a:lnSpc>
                <a:spcPct val="100000"/>
              </a:lnSpc>
              <a:spcBef>
                <a:spcPts val="1080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Gelecek yıl için beklenti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ise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%4,2</a:t>
            </a:r>
            <a:r>
              <a:rPr sz="1800" spc="5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düzeyinde</a:t>
            </a:r>
            <a:endParaRPr sz="1800">
              <a:latin typeface="Tahoma"/>
              <a:cs typeface="Tahoma"/>
            </a:endParaRPr>
          </a:p>
          <a:p>
            <a:pPr marL="1435735" algn="ctr">
              <a:lnSpc>
                <a:spcPct val="100000"/>
              </a:lnSpc>
              <a:spcBef>
                <a:spcPts val="87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Cari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yılın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ve gelecek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yılın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yıllık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GSYH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büyüme beklentisi,</a:t>
            </a:r>
            <a:r>
              <a:rPr sz="1600" b="1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%,</a:t>
            </a:r>
            <a:endParaRPr sz="1600">
              <a:latin typeface="Tahoma"/>
              <a:cs typeface="Tahoma"/>
            </a:endParaRPr>
          </a:p>
          <a:p>
            <a:pPr marL="1432560"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2021 -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</a:t>
            </a:r>
            <a:r>
              <a:rPr sz="1600" b="1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852" y="6635902"/>
            <a:ext cx="4454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latin typeface="Tahoma"/>
                <a:cs typeface="Tahoma"/>
              </a:rPr>
              <a:t>Anketi,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15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görselleştirmeleri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6569" y="2355545"/>
            <a:ext cx="3220085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2022 Yılı GSYH Büyüme</a:t>
            </a:r>
            <a:r>
              <a:rPr sz="14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Beklentileri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(%)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9516" y="2362581"/>
            <a:ext cx="321945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2023 Yılı GSYH Büyüme Beklentileri  (%)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7250" y="2608326"/>
            <a:ext cx="0" cy="3308350"/>
          </a:xfrm>
          <a:custGeom>
            <a:avLst/>
            <a:gdLst/>
            <a:ahLst/>
            <a:cxnLst/>
            <a:rect l="l" t="t" r="r" b="b"/>
            <a:pathLst>
              <a:path h="3308350">
                <a:moveTo>
                  <a:pt x="0" y="0"/>
                </a:moveTo>
                <a:lnTo>
                  <a:pt x="0" y="3307918"/>
                </a:lnTo>
              </a:path>
            </a:pathLst>
          </a:custGeom>
          <a:ln w="25908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131308" y="2753867"/>
            <a:ext cx="3594100" cy="2461260"/>
            <a:chOff x="5131308" y="2753867"/>
            <a:chExt cx="3594100" cy="2461260"/>
          </a:xfrm>
        </p:grpSpPr>
        <p:sp>
          <p:nvSpPr>
            <p:cNvPr id="11" name="object 11"/>
            <p:cNvSpPr/>
            <p:nvPr/>
          </p:nvSpPr>
          <p:spPr>
            <a:xfrm>
              <a:off x="5263896" y="3739895"/>
              <a:ext cx="163195" cy="1470660"/>
            </a:xfrm>
            <a:custGeom>
              <a:avLst/>
              <a:gdLst/>
              <a:ahLst/>
              <a:cxnLst/>
              <a:rect l="l" t="t" r="r" b="b"/>
              <a:pathLst>
                <a:path w="163195" h="1470660">
                  <a:moveTo>
                    <a:pt x="163067" y="0"/>
                  </a:moveTo>
                  <a:lnTo>
                    <a:pt x="0" y="0"/>
                  </a:lnTo>
                  <a:lnTo>
                    <a:pt x="0" y="1470659"/>
                  </a:lnTo>
                  <a:lnTo>
                    <a:pt x="163067" y="1470659"/>
                  </a:lnTo>
                  <a:lnTo>
                    <a:pt x="16306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31308" y="2758439"/>
              <a:ext cx="3594100" cy="2452370"/>
            </a:xfrm>
            <a:custGeom>
              <a:avLst/>
              <a:gdLst/>
              <a:ahLst/>
              <a:cxnLst/>
              <a:rect l="l" t="t" r="r" b="b"/>
              <a:pathLst>
                <a:path w="3594100" h="2452370">
                  <a:moveTo>
                    <a:pt x="67055" y="2452116"/>
                  </a:moveTo>
                  <a:lnTo>
                    <a:pt x="67055" y="0"/>
                  </a:lnTo>
                </a:path>
                <a:path w="3594100" h="2452370">
                  <a:moveTo>
                    <a:pt x="0" y="2452116"/>
                  </a:moveTo>
                  <a:lnTo>
                    <a:pt x="67055" y="2452116"/>
                  </a:lnTo>
                </a:path>
                <a:path w="3594100" h="2452370">
                  <a:moveTo>
                    <a:pt x="0" y="2101596"/>
                  </a:moveTo>
                  <a:lnTo>
                    <a:pt x="67055" y="2101596"/>
                  </a:lnTo>
                </a:path>
                <a:path w="3594100" h="2452370">
                  <a:moveTo>
                    <a:pt x="0" y="1751076"/>
                  </a:moveTo>
                  <a:lnTo>
                    <a:pt x="67055" y="1751076"/>
                  </a:lnTo>
                </a:path>
                <a:path w="3594100" h="2452370">
                  <a:moveTo>
                    <a:pt x="0" y="1400556"/>
                  </a:moveTo>
                  <a:lnTo>
                    <a:pt x="67055" y="1400556"/>
                  </a:lnTo>
                </a:path>
                <a:path w="3594100" h="2452370">
                  <a:moveTo>
                    <a:pt x="0" y="1051560"/>
                  </a:moveTo>
                  <a:lnTo>
                    <a:pt x="67055" y="1051560"/>
                  </a:lnTo>
                </a:path>
                <a:path w="3594100" h="2452370">
                  <a:moveTo>
                    <a:pt x="0" y="701039"/>
                  </a:moveTo>
                  <a:lnTo>
                    <a:pt x="67055" y="701039"/>
                  </a:lnTo>
                </a:path>
                <a:path w="3594100" h="2452370">
                  <a:moveTo>
                    <a:pt x="0" y="350520"/>
                  </a:moveTo>
                  <a:lnTo>
                    <a:pt x="67055" y="350520"/>
                  </a:lnTo>
                </a:path>
                <a:path w="3594100" h="2452370">
                  <a:moveTo>
                    <a:pt x="0" y="0"/>
                  </a:moveTo>
                  <a:lnTo>
                    <a:pt x="67055" y="0"/>
                  </a:lnTo>
                </a:path>
                <a:path w="3594100" h="2452370">
                  <a:moveTo>
                    <a:pt x="67055" y="2452116"/>
                  </a:moveTo>
                  <a:lnTo>
                    <a:pt x="3593591" y="24521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85690" y="2506878"/>
            <a:ext cx="136525" cy="2827655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600" spc="-5" dirty="0">
                <a:latin typeface="Tahoma"/>
                <a:cs typeface="Tahoma"/>
              </a:rPr>
              <a:t>7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600" spc="-5" dirty="0">
                <a:latin typeface="Tahoma"/>
                <a:cs typeface="Tahoma"/>
              </a:rPr>
              <a:t>6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600" spc="-5" dirty="0">
                <a:latin typeface="Tahoma"/>
                <a:cs typeface="Tahoma"/>
              </a:rPr>
              <a:t>5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600" spc="-5" dirty="0"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600" spc="-5" dirty="0"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600" spc="-5" dirty="0"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600" spc="-5" dirty="0"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600" spc="-5" dirty="0">
                <a:latin typeface="Tahoma"/>
                <a:cs typeface="Tahoma"/>
              </a:rPr>
              <a:t>0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11219" y="5267706"/>
            <a:ext cx="3518912" cy="867408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2022-01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600" spc="-5" dirty="0">
                <a:latin typeface="Tahoma"/>
                <a:cs typeface="Tahoma"/>
              </a:rPr>
              <a:t>2022-02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600" spc="-5" dirty="0">
                <a:latin typeface="Tahoma"/>
                <a:cs typeface="Tahoma"/>
              </a:rPr>
              <a:t>2022-03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600" spc="5" dirty="0">
                <a:latin typeface="Tahoma"/>
                <a:cs typeface="Tahoma"/>
              </a:rPr>
              <a:t>202</a:t>
            </a:r>
            <a:r>
              <a:rPr sz="1600" spc="-5" dirty="0">
                <a:latin typeface="Tahoma"/>
                <a:cs typeface="Tahoma"/>
              </a:rPr>
              <a:t>2-</a:t>
            </a:r>
            <a:r>
              <a:rPr sz="1600" dirty="0">
                <a:latin typeface="Tahoma"/>
                <a:cs typeface="Tahoma"/>
              </a:rPr>
              <a:t>04</a:t>
            </a: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600" spc="-5" dirty="0">
                <a:latin typeface="Tahoma"/>
                <a:cs typeface="Tahoma"/>
              </a:rPr>
              <a:t>2022-05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600" spc="-5" dirty="0">
                <a:latin typeface="Tahoma"/>
                <a:cs typeface="Tahoma"/>
              </a:rPr>
              <a:t>2022-06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600" spc="-5" dirty="0">
                <a:latin typeface="Tahoma"/>
                <a:cs typeface="Tahoma"/>
              </a:rPr>
              <a:t>2022-07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600" spc="5" dirty="0">
                <a:latin typeface="Tahoma"/>
                <a:cs typeface="Tahoma"/>
              </a:rPr>
              <a:t>202</a:t>
            </a:r>
            <a:r>
              <a:rPr sz="1600" spc="-5" dirty="0">
                <a:latin typeface="Tahoma"/>
                <a:cs typeface="Tahoma"/>
              </a:rPr>
              <a:t>2-</a:t>
            </a:r>
            <a:r>
              <a:rPr sz="1600" dirty="0">
                <a:latin typeface="Tahoma"/>
                <a:cs typeface="Tahoma"/>
              </a:rPr>
              <a:t>08</a:t>
            </a: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600" spc="-5" dirty="0">
                <a:latin typeface="Tahoma"/>
                <a:cs typeface="Tahoma"/>
              </a:rPr>
              <a:t>2022-09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600" spc="-5" dirty="0">
                <a:latin typeface="Tahoma"/>
                <a:cs typeface="Tahoma"/>
              </a:rPr>
              <a:t>2022-10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600" spc="-5" dirty="0">
                <a:latin typeface="Tahoma"/>
                <a:cs typeface="Tahoma"/>
              </a:rPr>
              <a:t>2022-11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600" spc="-5" dirty="0">
                <a:latin typeface="Tahoma"/>
                <a:cs typeface="Tahoma"/>
              </a:rPr>
              <a:t>2022-12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46531" y="2753867"/>
            <a:ext cx="3735704" cy="2461260"/>
            <a:chOff x="446531" y="2753867"/>
            <a:chExt cx="3735704" cy="2461260"/>
          </a:xfrm>
        </p:grpSpPr>
        <p:sp>
          <p:nvSpPr>
            <p:cNvPr id="16" name="object 16"/>
            <p:cNvSpPr/>
            <p:nvPr/>
          </p:nvSpPr>
          <p:spPr>
            <a:xfrm>
              <a:off x="577596" y="3715511"/>
              <a:ext cx="3542029" cy="1495425"/>
            </a:xfrm>
            <a:custGeom>
              <a:avLst/>
              <a:gdLst/>
              <a:ahLst/>
              <a:cxnLst/>
              <a:rect l="l" t="t" r="r" b="b"/>
              <a:pathLst>
                <a:path w="3542029" h="1495425">
                  <a:moveTo>
                    <a:pt x="155448" y="0"/>
                  </a:moveTo>
                  <a:lnTo>
                    <a:pt x="0" y="0"/>
                  </a:lnTo>
                  <a:lnTo>
                    <a:pt x="0" y="1495044"/>
                  </a:lnTo>
                  <a:lnTo>
                    <a:pt x="155448" y="1495044"/>
                  </a:lnTo>
                  <a:lnTo>
                    <a:pt x="155448" y="0"/>
                  </a:lnTo>
                  <a:close/>
                </a:path>
                <a:path w="3542029" h="1495425">
                  <a:moveTo>
                    <a:pt x="438912" y="3048"/>
                  </a:moveTo>
                  <a:lnTo>
                    <a:pt x="281940" y="3048"/>
                  </a:lnTo>
                  <a:lnTo>
                    <a:pt x="281940" y="1495044"/>
                  </a:lnTo>
                  <a:lnTo>
                    <a:pt x="438912" y="1495044"/>
                  </a:lnTo>
                  <a:lnTo>
                    <a:pt x="438912" y="3048"/>
                  </a:lnTo>
                  <a:close/>
                </a:path>
                <a:path w="3542029" h="1495425">
                  <a:moveTo>
                    <a:pt x="720852" y="10668"/>
                  </a:moveTo>
                  <a:lnTo>
                    <a:pt x="563880" y="10668"/>
                  </a:lnTo>
                  <a:lnTo>
                    <a:pt x="563880" y="1495044"/>
                  </a:lnTo>
                  <a:lnTo>
                    <a:pt x="720852" y="1495044"/>
                  </a:lnTo>
                  <a:lnTo>
                    <a:pt x="720852" y="10668"/>
                  </a:lnTo>
                  <a:close/>
                </a:path>
                <a:path w="3542029" h="1495425">
                  <a:moveTo>
                    <a:pt x="1002792" y="27432"/>
                  </a:moveTo>
                  <a:lnTo>
                    <a:pt x="845820" y="27432"/>
                  </a:lnTo>
                  <a:lnTo>
                    <a:pt x="845820" y="1495044"/>
                  </a:lnTo>
                  <a:lnTo>
                    <a:pt x="1002792" y="1495044"/>
                  </a:lnTo>
                  <a:lnTo>
                    <a:pt x="1002792" y="27432"/>
                  </a:lnTo>
                  <a:close/>
                </a:path>
                <a:path w="3542029" h="1495425">
                  <a:moveTo>
                    <a:pt x="1284732" y="62484"/>
                  </a:moveTo>
                  <a:lnTo>
                    <a:pt x="1127760" y="62484"/>
                  </a:lnTo>
                  <a:lnTo>
                    <a:pt x="1127760" y="1495044"/>
                  </a:lnTo>
                  <a:lnTo>
                    <a:pt x="1284732" y="1495044"/>
                  </a:lnTo>
                  <a:lnTo>
                    <a:pt x="1284732" y="62484"/>
                  </a:lnTo>
                  <a:close/>
                </a:path>
                <a:path w="3542029" h="1495425">
                  <a:moveTo>
                    <a:pt x="1566672" y="83820"/>
                  </a:moveTo>
                  <a:lnTo>
                    <a:pt x="1409700" y="83820"/>
                  </a:lnTo>
                  <a:lnTo>
                    <a:pt x="1409700" y="1495044"/>
                  </a:lnTo>
                  <a:lnTo>
                    <a:pt x="1566672" y="1495044"/>
                  </a:lnTo>
                  <a:lnTo>
                    <a:pt x="1566672" y="83820"/>
                  </a:lnTo>
                  <a:close/>
                </a:path>
                <a:path w="3542029" h="1495425">
                  <a:moveTo>
                    <a:pt x="1848612" y="100584"/>
                  </a:moveTo>
                  <a:lnTo>
                    <a:pt x="1691640" y="100584"/>
                  </a:lnTo>
                  <a:lnTo>
                    <a:pt x="1691640" y="1495044"/>
                  </a:lnTo>
                  <a:lnTo>
                    <a:pt x="1848612" y="1495044"/>
                  </a:lnTo>
                  <a:lnTo>
                    <a:pt x="1848612" y="100584"/>
                  </a:lnTo>
                  <a:close/>
                </a:path>
                <a:path w="3542029" h="1495425">
                  <a:moveTo>
                    <a:pt x="2130552" y="89916"/>
                  </a:moveTo>
                  <a:lnTo>
                    <a:pt x="1973580" y="89916"/>
                  </a:lnTo>
                  <a:lnTo>
                    <a:pt x="1973580" y="1495044"/>
                  </a:lnTo>
                  <a:lnTo>
                    <a:pt x="2130552" y="1495044"/>
                  </a:lnTo>
                  <a:lnTo>
                    <a:pt x="2130552" y="89916"/>
                  </a:lnTo>
                  <a:close/>
                </a:path>
                <a:path w="3542029" h="1495425">
                  <a:moveTo>
                    <a:pt x="2412492" y="24384"/>
                  </a:moveTo>
                  <a:lnTo>
                    <a:pt x="2255520" y="24384"/>
                  </a:lnTo>
                  <a:lnTo>
                    <a:pt x="2255520" y="1495044"/>
                  </a:lnTo>
                  <a:lnTo>
                    <a:pt x="2412492" y="1495044"/>
                  </a:lnTo>
                  <a:lnTo>
                    <a:pt x="2412492" y="24384"/>
                  </a:lnTo>
                  <a:close/>
                </a:path>
                <a:path w="3542029" h="1495425">
                  <a:moveTo>
                    <a:pt x="2694432" y="41148"/>
                  </a:moveTo>
                  <a:lnTo>
                    <a:pt x="2537460" y="41148"/>
                  </a:lnTo>
                  <a:lnTo>
                    <a:pt x="2537460" y="1495044"/>
                  </a:lnTo>
                  <a:lnTo>
                    <a:pt x="2694432" y="1495044"/>
                  </a:lnTo>
                  <a:lnTo>
                    <a:pt x="2694432" y="41148"/>
                  </a:lnTo>
                  <a:close/>
                </a:path>
                <a:path w="3542029" h="1495425">
                  <a:moveTo>
                    <a:pt x="2976372" y="24384"/>
                  </a:moveTo>
                  <a:lnTo>
                    <a:pt x="2820924" y="24384"/>
                  </a:lnTo>
                  <a:lnTo>
                    <a:pt x="2820924" y="1495044"/>
                  </a:lnTo>
                  <a:lnTo>
                    <a:pt x="2976372" y="1495044"/>
                  </a:lnTo>
                  <a:lnTo>
                    <a:pt x="2976372" y="24384"/>
                  </a:lnTo>
                  <a:close/>
                </a:path>
                <a:path w="3542029" h="1495425">
                  <a:moveTo>
                    <a:pt x="3259836" y="59436"/>
                  </a:moveTo>
                  <a:lnTo>
                    <a:pt x="3102864" y="59436"/>
                  </a:lnTo>
                  <a:lnTo>
                    <a:pt x="3102864" y="1495044"/>
                  </a:lnTo>
                  <a:lnTo>
                    <a:pt x="3259836" y="1495044"/>
                  </a:lnTo>
                  <a:lnTo>
                    <a:pt x="3259836" y="59436"/>
                  </a:lnTo>
                  <a:close/>
                </a:path>
                <a:path w="3542029" h="1495425">
                  <a:moveTo>
                    <a:pt x="3541776" y="199644"/>
                  </a:moveTo>
                  <a:lnTo>
                    <a:pt x="3384804" y="199644"/>
                  </a:lnTo>
                  <a:lnTo>
                    <a:pt x="3384804" y="1495044"/>
                  </a:lnTo>
                  <a:lnTo>
                    <a:pt x="3541776" y="1495044"/>
                  </a:lnTo>
                  <a:lnTo>
                    <a:pt x="3541776" y="199644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6531" y="2758439"/>
              <a:ext cx="3735704" cy="2452370"/>
            </a:xfrm>
            <a:custGeom>
              <a:avLst/>
              <a:gdLst/>
              <a:ahLst/>
              <a:cxnLst/>
              <a:rect l="l" t="t" r="r" b="b"/>
              <a:pathLst>
                <a:path w="3735704" h="2452370">
                  <a:moveTo>
                    <a:pt x="68580" y="2452116"/>
                  </a:moveTo>
                  <a:lnTo>
                    <a:pt x="68580" y="0"/>
                  </a:lnTo>
                </a:path>
                <a:path w="3735704" h="2452370">
                  <a:moveTo>
                    <a:pt x="0" y="2452116"/>
                  </a:moveTo>
                  <a:lnTo>
                    <a:pt x="68580" y="2452116"/>
                  </a:lnTo>
                </a:path>
                <a:path w="3735704" h="2452370">
                  <a:moveTo>
                    <a:pt x="0" y="2101596"/>
                  </a:moveTo>
                  <a:lnTo>
                    <a:pt x="68580" y="2101596"/>
                  </a:lnTo>
                </a:path>
                <a:path w="3735704" h="2452370">
                  <a:moveTo>
                    <a:pt x="0" y="1751076"/>
                  </a:moveTo>
                  <a:lnTo>
                    <a:pt x="68580" y="1751076"/>
                  </a:lnTo>
                </a:path>
                <a:path w="3735704" h="2452370">
                  <a:moveTo>
                    <a:pt x="0" y="1400556"/>
                  </a:moveTo>
                  <a:lnTo>
                    <a:pt x="68580" y="1400556"/>
                  </a:lnTo>
                </a:path>
                <a:path w="3735704" h="2452370">
                  <a:moveTo>
                    <a:pt x="0" y="1051560"/>
                  </a:moveTo>
                  <a:lnTo>
                    <a:pt x="68580" y="1051560"/>
                  </a:lnTo>
                </a:path>
                <a:path w="3735704" h="2452370">
                  <a:moveTo>
                    <a:pt x="0" y="701039"/>
                  </a:moveTo>
                  <a:lnTo>
                    <a:pt x="68580" y="701039"/>
                  </a:lnTo>
                </a:path>
                <a:path w="3735704" h="2452370">
                  <a:moveTo>
                    <a:pt x="0" y="350520"/>
                  </a:moveTo>
                  <a:lnTo>
                    <a:pt x="68580" y="350520"/>
                  </a:lnTo>
                </a:path>
                <a:path w="3735704" h="2452370">
                  <a:moveTo>
                    <a:pt x="0" y="0"/>
                  </a:moveTo>
                  <a:lnTo>
                    <a:pt x="68580" y="0"/>
                  </a:lnTo>
                </a:path>
                <a:path w="3735704" h="2452370">
                  <a:moveTo>
                    <a:pt x="68580" y="2452116"/>
                  </a:moveTo>
                  <a:lnTo>
                    <a:pt x="3735324" y="24521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00355" y="2506878"/>
            <a:ext cx="136525" cy="2827655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600" spc="-5" dirty="0">
                <a:latin typeface="Tahoma"/>
                <a:cs typeface="Tahoma"/>
              </a:rPr>
              <a:t>7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600" spc="-5" dirty="0">
                <a:latin typeface="Tahoma"/>
                <a:cs typeface="Tahoma"/>
              </a:rPr>
              <a:t>6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600" spc="-5" dirty="0">
                <a:latin typeface="Tahoma"/>
                <a:cs typeface="Tahoma"/>
              </a:rPr>
              <a:t>5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600" spc="-5" dirty="0"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600" spc="-5" dirty="0"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600" spc="-5" dirty="0"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600" spc="-5" dirty="0"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600" spc="-5" dirty="0">
                <a:latin typeface="Tahoma"/>
                <a:cs typeface="Tahoma"/>
              </a:rPr>
              <a:t>0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9381" y="5267706"/>
            <a:ext cx="3662541" cy="90017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2021-01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spc="5" dirty="0">
                <a:latin typeface="Tahoma"/>
                <a:cs typeface="Tahoma"/>
              </a:rPr>
              <a:t>202</a:t>
            </a:r>
            <a:r>
              <a:rPr sz="1600" spc="-5" dirty="0">
                <a:latin typeface="Tahoma"/>
                <a:cs typeface="Tahoma"/>
              </a:rPr>
              <a:t>1-</a:t>
            </a:r>
            <a:r>
              <a:rPr sz="1600" dirty="0">
                <a:latin typeface="Tahoma"/>
                <a:cs typeface="Tahoma"/>
              </a:rPr>
              <a:t>02</a:t>
            </a: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600" spc="-5" dirty="0">
                <a:latin typeface="Tahoma"/>
                <a:cs typeface="Tahoma"/>
              </a:rPr>
              <a:t>2021-03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Tahoma"/>
                <a:cs typeface="Tahoma"/>
              </a:rPr>
              <a:t>2021-04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Tahoma"/>
                <a:cs typeface="Tahoma"/>
              </a:rPr>
              <a:t>2021-05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600" spc="-5" dirty="0">
                <a:latin typeface="Tahoma"/>
                <a:cs typeface="Tahoma"/>
              </a:rPr>
              <a:t>2021-06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Tahoma"/>
                <a:cs typeface="Tahoma"/>
              </a:rPr>
              <a:t>2021-07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600" spc="5" dirty="0">
                <a:latin typeface="Tahoma"/>
                <a:cs typeface="Tahoma"/>
              </a:rPr>
              <a:t>202</a:t>
            </a:r>
            <a:r>
              <a:rPr sz="1600" spc="-5" dirty="0">
                <a:latin typeface="Tahoma"/>
                <a:cs typeface="Tahoma"/>
              </a:rPr>
              <a:t>1-</a:t>
            </a:r>
            <a:r>
              <a:rPr sz="1600" dirty="0">
                <a:latin typeface="Tahoma"/>
                <a:cs typeface="Tahoma"/>
              </a:rPr>
              <a:t>08</a:t>
            </a: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ahoma"/>
                <a:cs typeface="Tahoma"/>
              </a:rPr>
              <a:t>2021-09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600" spc="-5" dirty="0">
                <a:latin typeface="Tahoma"/>
                <a:cs typeface="Tahoma"/>
              </a:rPr>
              <a:t>2021-10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Tahoma"/>
                <a:cs typeface="Tahoma"/>
              </a:rPr>
              <a:t>2021-11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Tahoma"/>
                <a:cs typeface="Tahoma"/>
              </a:rPr>
              <a:t>2021-12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600" spc="-5" dirty="0">
                <a:latin typeface="Tahoma"/>
                <a:cs typeface="Tahoma"/>
              </a:rPr>
              <a:t>2022-01</a:t>
            </a:r>
            <a:endParaRPr sz="1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ikdörtgen 9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122219" y="1526959"/>
            <a:ext cx="6896366" cy="11474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tr-TR" sz="4000" kern="0" dirty="0"/>
              <a:t>Gaziantep İli</a:t>
            </a:r>
          </a:p>
          <a:p>
            <a:pPr>
              <a:defRPr/>
            </a:pPr>
            <a:r>
              <a:rPr lang="tr-TR" sz="4000" kern="0" dirty="0" smtClean="0"/>
              <a:t>Sosyal ve ekonomik yapı</a:t>
            </a:r>
            <a:endParaRPr lang="tr-TR" sz="4000" kern="0" dirty="0"/>
          </a:p>
        </p:txBody>
      </p:sp>
      <p:sp>
        <p:nvSpPr>
          <p:cNvPr id="12" name="Dikdörtgen 11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123700" y="2674455"/>
            <a:ext cx="7715499" cy="256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endParaRPr lang="tr-TR" sz="2800" kern="0" dirty="0" smtClean="0">
              <a:solidFill>
                <a:srgbClr val="000000"/>
              </a:solidFill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tr-TR" sz="2400" kern="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tr-TR" sz="2400" kern="0" dirty="0">
              <a:solidFill>
                <a:srgbClr val="000000"/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" name="İçerik Yer Tutucusu 2"/>
          <p:cNvSpPr txBox="1">
            <a:spLocks/>
          </p:cNvSpPr>
          <p:nvPr/>
        </p:nvSpPr>
        <p:spPr bwMode="auto">
          <a:xfrm>
            <a:off x="1123700" y="2635525"/>
            <a:ext cx="7715499" cy="312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Nüfus ve göç 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Büyüme</a:t>
            </a:r>
          </a:p>
          <a:p>
            <a:pPr>
              <a:defRPr/>
            </a:pPr>
            <a:r>
              <a:rPr lang="tr-TR" kern="0" dirty="0">
                <a:solidFill>
                  <a:srgbClr val="000000"/>
                </a:solidFill>
              </a:rPr>
              <a:t>Dış </a:t>
            </a:r>
            <a:r>
              <a:rPr lang="tr-TR" kern="0" dirty="0" smtClean="0">
                <a:solidFill>
                  <a:srgbClr val="000000"/>
                </a:solidFill>
              </a:rPr>
              <a:t>ticaret</a:t>
            </a:r>
            <a:endParaRPr lang="tr-TR" kern="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İstihdam</a:t>
            </a:r>
            <a:endParaRPr lang="tr-T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think-cell Slide" r:id="rId43" imgW="444" imgH="446" progId="TCLayout.ActiveDocument.1">
                  <p:embed/>
                </p:oleObj>
              </mc:Choice>
              <mc:Fallback>
                <p:oleObj name="think-cell Slide" r:id="rId43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" name="Dikdörtgen 279"/>
          <p:cNvSpPr/>
          <p:nvPr/>
        </p:nvSpPr>
        <p:spPr bwMode="auto">
          <a:xfrm>
            <a:off x="6194421" y="2894013"/>
            <a:ext cx="2699762" cy="1492250"/>
          </a:xfrm>
          <a:prstGeom prst="rect">
            <a:avLst/>
          </a:prstGeom>
          <a:solidFill>
            <a:srgbClr val="A50404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6571" y="963250"/>
            <a:ext cx="8597612" cy="592508"/>
          </a:xfrm>
        </p:spPr>
        <p:txBody>
          <a:bodyPr vert="horz"/>
          <a:lstStyle/>
          <a:p>
            <a:r>
              <a:rPr lang="tr-TR" sz="2400" dirty="0" smtClean="0"/>
              <a:t>Gaziantep ili toplam nüfus sayısı 2020 yılında 2,1 milyon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r-TR" sz="2000" b="0" dirty="0" smtClean="0"/>
              <a:t>Toplam nüfus 10 yılda Türkiye ortalamasının üzerinde arttı</a:t>
            </a:r>
            <a:endParaRPr lang="tr-TR" sz="20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4671AB6C-D4B8-4F11-8867-B5C2B23781FF}" type="slidenum">
              <a:rPr lang="tr-TR" smtClean="0"/>
              <a:pPr algn="ctr">
                <a:defRPr/>
              </a:pPr>
              <a:t>39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394" y="1863646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Nüfus, milyon, 2007-2020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Nüfus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58" name="Dikdörtgen 25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3" name="Dikdörtgen 2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265" name="Chart 3"/>
          <p:cNvGraphicFramePr/>
          <p:nvPr>
            <p:custDataLst>
              <p:tags r:id="rId3"/>
            </p:custDataLst>
            <p:extLst/>
          </p:nvPr>
        </p:nvGraphicFramePr>
        <p:xfrm>
          <a:off x="7192169" y="3448051"/>
          <a:ext cx="1798635" cy="766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cxnSp>
        <p:nvCxnSpPr>
          <p:cNvPr id="216" name="Düz Bağlayıcı 215"/>
          <p:cNvCxnSpPr/>
          <p:nvPr>
            <p:custDataLst>
              <p:tags r:id="rId4"/>
            </p:custDataLst>
          </p:nvPr>
        </p:nvCxnSpPr>
        <p:spPr bwMode="auto">
          <a:xfrm>
            <a:off x="8404944" y="3227387"/>
            <a:ext cx="0" cy="1800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Düz Bağlayıcı 213"/>
          <p:cNvCxnSpPr/>
          <p:nvPr>
            <p:custDataLst>
              <p:tags r:id="rId5"/>
            </p:custDataLst>
          </p:nvPr>
        </p:nvCxnSpPr>
        <p:spPr bwMode="auto">
          <a:xfrm flipV="1">
            <a:off x="7726363" y="3250358"/>
            <a:ext cx="0" cy="2160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Düz Bağlayıcı 214"/>
          <p:cNvCxnSpPr/>
          <p:nvPr>
            <p:custDataLst>
              <p:tags r:id="rId6"/>
            </p:custDataLst>
          </p:nvPr>
        </p:nvCxnSpPr>
        <p:spPr bwMode="auto">
          <a:xfrm>
            <a:off x="7726363" y="3227387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7554913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E629E19C-DBF1-429E-AB44-74ED3D21BF31}" type="datetime'''''''''2''''''''''00''''''''''''''''''''''''7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5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8232775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034796D0-8BF9-47BB-80F2-3245B6542703}" type="datetime'''2''''''''0''''''''''''''''''2''0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13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7696732" y="3086101"/>
            <a:ext cx="694794" cy="282574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b="1" dirty="0" smtClean="0">
                <a:solidFill>
                  <a:srgbClr val="000000"/>
                </a:solidFill>
              </a:rPr>
              <a:t>+35%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62" name="Dikdörtgen 16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30" name="Metin kutusu 29"/>
          <p:cNvSpPr txBox="1"/>
          <p:nvPr/>
        </p:nvSpPr>
        <p:spPr>
          <a:xfrm>
            <a:off x="6194421" y="3490117"/>
            <a:ext cx="1166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rgbClr val="000000"/>
                </a:solidFill>
              </a:rPr>
              <a:t>Gaziantep</a:t>
            </a:r>
          </a:p>
        </p:txBody>
      </p:sp>
      <p:graphicFrame>
        <p:nvGraphicFramePr>
          <p:cNvPr id="266" name="Chart 3"/>
          <p:cNvGraphicFramePr/>
          <p:nvPr>
            <p:custDataLst>
              <p:tags r:id="rId10"/>
            </p:custDataLst>
            <p:extLst/>
          </p:nvPr>
        </p:nvGraphicFramePr>
        <p:xfrm>
          <a:off x="4102100" y="3384550"/>
          <a:ext cx="2206625" cy="74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cxnSp>
        <p:nvCxnSpPr>
          <p:cNvPr id="210" name="Düz Bağlayıcı 209"/>
          <p:cNvCxnSpPr/>
          <p:nvPr>
            <p:custDataLst>
              <p:tags r:id="rId11"/>
            </p:custDataLst>
          </p:nvPr>
        </p:nvCxnSpPr>
        <p:spPr bwMode="auto">
          <a:xfrm>
            <a:off x="5543550" y="3086100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Düz Bağlayıcı 207"/>
          <p:cNvCxnSpPr/>
          <p:nvPr>
            <p:custDataLst>
              <p:tags r:id="rId12"/>
            </p:custDataLst>
          </p:nvPr>
        </p:nvCxnSpPr>
        <p:spPr bwMode="auto">
          <a:xfrm flipV="1">
            <a:off x="4865688" y="3086100"/>
            <a:ext cx="0" cy="3619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Düz Bağlayıcı 208"/>
          <p:cNvCxnSpPr/>
          <p:nvPr>
            <p:custDataLst>
              <p:tags r:id="rId13"/>
            </p:custDataLst>
          </p:nvPr>
        </p:nvCxnSpPr>
        <p:spPr bwMode="auto">
          <a:xfrm>
            <a:off x="4865688" y="3086100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4694238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2FA6963D-EA52-4DDC-973D-49BF0BE693C0}" type="datetime'''''''''2''''''''''''''''''0''0''7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1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5372100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8B5FE76F-B911-4848-B3EC-A6C4ECF9114D}" type="datetime'2''0''''''''''''''20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07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4849814" y="2957513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9A41E6BD-1940-4A9D-9068-CE7FFB39B0E4}" type="datetime'''+''''2''3''''''''''''''%'''''''''''''''''''''''''''''">
              <a:rPr lang="tr-TR" altLang="en-US" sz="1200" b="1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+23%</a:t>
            </a:fld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73" name="Metin kutusu 72"/>
          <p:cNvSpPr txBox="1"/>
          <p:nvPr/>
        </p:nvSpPr>
        <p:spPr>
          <a:xfrm>
            <a:off x="3265488" y="3517900"/>
            <a:ext cx="1287459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İstanbul</a:t>
            </a:r>
          </a:p>
        </p:txBody>
      </p:sp>
      <p:graphicFrame>
        <p:nvGraphicFramePr>
          <p:cNvPr id="267" name="Chart 3"/>
          <p:cNvGraphicFramePr/>
          <p:nvPr>
            <p:custDataLst>
              <p:tags r:id="rId17"/>
            </p:custDataLst>
            <p:extLst/>
          </p:nvPr>
        </p:nvGraphicFramePr>
        <p:xfrm>
          <a:off x="1058863" y="2909888"/>
          <a:ext cx="2206625" cy="121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cxnSp>
        <p:nvCxnSpPr>
          <p:cNvPr id="201" name="Düz Bağlayıcı 200"/>
          <p:cNvCxnSpPr/>
          <p:nvPr>
            <p:custDataLst>
              <p:tags r:id="rId18"/>
            </p:custDataLst>
          </p:nvPr>
        </p:nvCxnSpPr>
        <p:spPr bwMode="auto">
          <a:xfrm flipV="1">
            <a:off x="1822450" y="2611438"/>
            <a:ext cx="0" cy="422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Düz Bağlayıcı 202"/>
          <p:cNvCxnSpPr/>
          <p:nvPr>
            <p:custDataLst>
              <p:tags r:id="rId19"/>
            </p:custDataLst>
          </p:nvPr>
        </p:nvCxnSpPr>
        <p:spPr bwMode="auto">
          <a:xfrm>
            <a:off x="1822450" y="2611438"/>
            <a:ext cx="67786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" name="Düz Bağlayıcı 203"/>
          <p:cNvCxnSpPr/>
          <p:nvPr>
            <p:custDataLst>
              <p:tags r:id="rId20"/>
            </p:custDataLst>
          </p:nvPr>
        </p:nvCxnSpPr>
        <p:spPr bwMode="auto">
          <a:xfrm>
            <a:off x="2500313" y="2611438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2328863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A513B204-DD60-4FE4-BA8F-E8302F0A7152}" type="datetime'''''''''''''''''''''''''''''2''''''02''''''''''''''''''''0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41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1651000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7DEB7F90-58EF-4DD4-9DEE-F8414B96079E}" type="datetime'''''''''''''''''''''200''''''''''''''''7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02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1806576" y="2482850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461AC0FA-3272-452A-BABD-F143C167D51A}" type="datetime'''+''''1''''''8''''''''''''%'''''''''''''''''''''''''">
              <a:rPr lang="tr-TR" altLang="en-US" sz="1200" b="1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+18%</a:t>
            </a:fld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44" name="Metin kutusu 143"/>
          <p:cNvSpPr txBox="1"/>
          <p:nvPr/>
        </p:nvSpPr>
        <p:spPr>
          <a:xfrm>
            <a:off x="200023" y="3459163"/>
            <a:ext cx="1287463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Türkiye</a:t>
            </a:r>
          </a:p>
        </p:txBody>
      </p:sp>
      <p:sp>
        <p:nvSpPr>
          <p:cNvPr id="163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7554913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B940B797-C549-4165-9257-E87ABB9E8768}" type="datetime'''''''2''''''''''''''''''''''0''''''''''0''7''''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4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8232775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3A6FFA32-6226-4423-8864-A71FE8814FAA}" type="datetime'''2''0''''''''''2''''''''''''''''0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5" name="Metin kutusu 164"/>
          <p:cNvSpPr txBox="1"/>
          <p:nvPr/>
        </p:nvSpPr>
        <p:spPr>
          <a:xfrm>
            <a:off x="6194421" y="5262563"/>
            <a:ext cx="1308105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Şanlıurfa</a:t>
            </a:r>
          </a:p>
        </p:txBody>
      </p:sp>
      <p:graphicFrame>
        <p:nvGraphicFramePr>
          <p:cNvPr id="269" name="Chart 3"/>
          <p:cNvGraphicFramePr/>
          <p:nvPr>
            <p:custDataLst>
              <p:tags r:id="rId26"/>
            </p:custDataLst>
            <p:extLst/>
          </p:nvPr>
        </p:nvGraphicFramePr>
        <p:xfrm>
          <a:off x="4308475" y="5414963"/>
          <a:ext cx="1793875" cy="51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cxnSp>
        <p:nvCxnSpPr>
          <p:cNvPr id="227" name="Düz Bağlayıcı 226"/>
          <p:cNvCxnSpPr/>
          <p:nvPr>
            <p:custDataLst>
              <p:tags r:id="rId27"/>
            </p:custDataLst>
          </p:nvPr>
        </p:nvCxnSpPr>
        <p:spPr bwMode="auto">
          <a:xfrm>
            <a:off x="4865688" y="5230813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Düz Bağlayıcı 225"/>
          <p:cNvCxnSpPr/>
          <p:nvPr>
            <p:custDataLst>
              <p:tags r:id="rId28"/>
            </p:custDataLst>
          </p:nvPr>
        </p:nvCxnSpPr>
        <p:spPr bwMode="auto">
          <a:xfrm flipV="1">
            <a:off x="4865688" y="5230813"/>
            <a:ext cx="0" cy="1857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Düz Bağlayıcı 227"/>
          <p:cNvCxnSpPr/>
          <p:nvPr>
            <p:custDataLst>
              <p:tags r:id="rId29"/>
            </p:custDataLst>
          </p:nvPr>
        </p:nvCxnSpPr>
        <p:spPr bwMode="auto">
          <a:xfrm>
            <a:off x="5543550" y="5230813"/>
            <a:ext cx="0" cy="168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4694238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DDF73EAE-8C6B-447B-9933-3237C6D442EA}" type="datetime'''2''''0''''''''''0''''''''''7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8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5372100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E752FD63-252B-4DB0-8E4A-3A9A63E37F9E}" type="datetime'''''''2''''''''''''''''020''''''''''''''''''''''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25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4918075" y="5102225"/>
            <a:ext cx="573088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b="1" dirty="0" smtClean="0">
                <a:solidFill>
                  <a:srgbClr val="000000"/>
                </a:solidFill>
              </a:rPr>
              <a:t>+16%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69" name="Metin kutusu 168"/>
          <p:cNvSpPr txBox="1"/>
          <p:nvPr/>
        </p:nvSpPr>
        <p:spPr>
          <a:xfrm>
            <a:off x="3300403" y="5260975"/>
            <a:ext cx="1457325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Adana</a:t>
            </a:r>
          </a:p>
        </p:txBody>
      </p:sp>
      <p:graphicFrame>
        <p:nvGraphicFramePr>
          <p:cNvPr id="270" name="Chart 3"/>
          <p:cNvGraphicFramePr/>
          <p:nvPr>
            <p:custDataLst>
              <p:tags r:id="rId33"/>
            </p:custDataLst>
            <p:extLst/>
          </p:nvPr>
        </p:nvGraphicFramePr>
        <p:xfrm>
          <a:off x="1265238" y="5400675"/>
          <a:ext cx="1793875" cy="528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cxnSp>
        <p:nvCxnSpPr>
          <p:cNvPr id="221" name="Düz Bağlayıcı 220"/>
          <p:cNvCxnSpPr/>
          <p:nvPr>
            <p:custDataLst>
              <p:tags r:id="rId34"/>
            </p:custDataLst>
          </p:nvPr>
        </p:nvCxnSpPr>
        <p:spPr bwMode="auto">
          <a:xfrm>
            <a:off x="1822450" y="5102225"/>
            <a:ext cx="67786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Düz Bağlayıcı 219"/>
          <p:cNvCxnSpPr/>
          <p:nvPr>
            <p:custDataLst>
              <p:tags r:id="rId35"/>
            </p:custDataLst>
          </p:nvPr>
        </p:nvCxnSpPr>
        <p:spPr bwMode="auto">
          <a:xfrm flipV="1">
            <a:off x="1822450" y="5102225"/>
            <a:ext cx="0" cy="3476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2" name="Düz Bağlayıcı 221"/>
          <p:cNvCxnSpPr/>
          <p:nvPr>
            <p:custDataLst>
              <p:tags r:id="rId36"/>
            </p:custDataLst>
          </p:nvPr>
        </p:nvCxnSpPr>
        <p:spPr bwMode="auto">
          <a:xfrm>
            <a:off x="2500313" y="5102225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1651000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BD632356-59A8-4275-BD7B-492D824550C5}" type="datetime'2''''''''''00''''7''''''''''''''''''''''''''''''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7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2328863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116FBB7B-423E-48F4-99E1-B9DC1C10200A}" type="datetime'''''''2''''''''''''''''''0''''''2''''''''''''''''''''''''0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19" name="Rectangle 3"/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auto">
          <a:xfrm>
            <a:off x="1806576" y="4973638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altLang="en-US" sz="1200" b="1" dirty="0" smtClean="0">
                <a:solidFill>
                  <a:srgbClr val="000000"/>
                </a:solidFill>
              </a:rPr>
              <a:t> +16%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73" name="Metin kutusu 172"/>
          <p:cNvSpPr txBox="1"/>
          <p:nvPr/>
        </p:nvSpPr>
        <p:spPr>
          <a:xfrm>
            <a:off x="108768" y="5260975"/>
            <a:ext cx="1315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>
                <a:solidFill>
                  <a:srgbClr val="000000"/>
                </a:solidFill>
              </a:rPr>
              <a:t>Kahramamaraş</a:t>
            </a:r>
            <a:endParaRPr lang="tr-TR" sz="1100" b="1" dirty="0">
              <a:solidFill>
                <a:srgbClr val="000000"/>
              </a:solidFill>
            </a:endParaRPr>
          </a:p>
        </p:txBody>
      </p:sp>
      <p:cxnSp>
        <p:nvCxnSpPr>
          <p:cNvPr id="275" name="Düz Bağlayıcı 274"/>
          <p:cNvCxnSpPr/>
          <p:nvPr/>
        </p:nvCxnSpPr>
        <p:spPr bwMode="auto">
          <a:xfrm>
            <a:off x="3059113" y="2822575"/>
            <a:ext cx="0" cy="34067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6" name="Düz Bağlayıcı 275"/>
          <p:cNvCxnSpPr/>
          <p:nvPr/>
        </p:nvCxnSpPr>
        <p:spPr bwMode="auto">
          <a:xfrm>
            <a:off x="6113463" y="2822575"/>
            <a:ext cx="0" cy="34067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7" name="Düz Bağlayıcı 276"/>
          <p:cNvCxnSpPr/>
          <p:nvPr/>
        </p:nvCxnSpPr>
        <p:spPr bwMode="auto">
          <a:xfrm flipH="1" flipV="1">
            <a:off x="315914" y="4559536"/>
            <a:ext cx="840898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ikdörtgen 8"/>
          <p:cNvSpPr/>
          <p:nvPr/>
        </p:nvSpPr>
        <p:spPr>
          <a:xfrm>
            <a:off x="7678801" y="4876482"/>
            <a:ext cx="762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en-US" sz="1200" b="1" dirty="0">
                <a:solidFill>
                  <a:srgbClr val="000000"/>
                </a:solidFill>
              </a:rPr>
              <a:t> +39%</a:t>
            </a:r>
            <a:endParaRPr lang="tr-TR" dirty="0">
              <a:solidFill>
                <a:srgbClr val="000000"/>
              </a:solidFill>
            </a:endParaRPr>
          </a:p>
        </p:txBody>
      </p:sp>
      <p:graphicFrame>
        <p:nvGraphicFramePr>
          <p:cNvPr id="64" name="Chart 3"/>
          <p:cNvGraphicFramePr/>
          <p:nvPr>
            <p:custDataLst>
              <p:tags r:id="rId40"/>
            </p:custDataLst>
            <p:extLst/>
          </p:nvPr>
        </p:nvGraphicFramePr>
        <p:xfrm>
          <a:off x="7144678" y="5153481"/>
          <a:ext cx="1798635" cy="829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0"/>
          </a:graphicData>
        </a:graphic>
      </p:graphicFrame>
    </p:spTree>
    <p:extLst>
      <p:ext uri="{BB962C8B-B14F-4D97-AF65-F5344CB8AC3E}">
        <p14:creationId xmlns:p14="http://schemas.microsoft.com/office/powerpoint/2010/main" val="1346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6134" y="147015"/>
            <a:ext cx="5588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2106167"/>
            <a:ext cx="9139555" cy="307975"/>
          </a:xfrm>
          <a:custGeom>
            <a:avLst/>
            <a:gdLst/>
            <a:ahLst/>
            <a:cxnLst/>
            <a:rect l="l" t="t" r="r" b="b"/>
            <a:pathLst>
              <a:path w="9139555" h="307975">
                <a:moveTo>
                  <a:pt x="9139428" y="0"/>
                </a:moveTo>
                <a:lnTo>
                  <a:pt x="0" y="0"/>
                </a:lnTo>
                <a:lnTo>
                  <a:pt x="0" y="307848"/>
                </a:lnTo>
                <a:lnTo>
                  <a:pt x="9139428" y="307848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007" y="6586219"/>
            <a:ext cx="3625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 </a:t>
            </a:r>
            <a:r>
              <a:rPr sz="1200" dirty="0">
                <a:latin typeface="Tahoma"/>
                <a:cs typeface="Tahoma"/>
              </a:rPr>
              <a:t>Ulusal </a:t>
            </a:r>
            <a:r>
              <a:rPr sz="1200" spc="-20" dirty="0">
                <a:latin typeface="Tahoma"/>
                <a:cs typeface="Tahoma"/>
              </a:rPr>
              <a:t>Hesaplar, TEPAV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5572" y="3000755"/>
            <a:ext cx="4070985" cy="2115820"/>
            <a:chOff x="385572" y="3000755"/>
            <a:chExt cx="4070985" cy="2115820"/>
          </a:xfrm>
        </p:grpSpPr>
        <p:sp>
          <p:nvSpPr>
            <p:cNvPr id="6" name="object 6"/>
            <p:cNvSpPr/>
            <p:nvPr/>
          </p:nvSpPr>
          <p:spPr>
            <a:xfrm>
              <a:off x="1299972" y="4399788"/>
              <a:ext cx="149860" cy="9525"/>
            </a:xfrm>
            <a:custGeom>
              <a:avLst/>
              <a:gdLst/>
              <a:ahLst/>
              <a:cxnLst/>
              <a:rect l="l" t="t" r="r" b="b"/>
              <a:pathLst>
                <a:path w="149859" h="9525">
                  <a:moveTo>
                    <a:pt x="149352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49352" y="9143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9972" y="4408931"/>
              <a:ext cx="149860" cy="82550"/>
            </a:xfrm>
            <a:custGeom>
              <a:avLst/>
              <a:gdLst/>
              <a:ahLst/>
              <a:cxnLst/>
              <a:rect l="l" t="t" r="r" b="b"/>
              <a:pathLst>
                <a:path w="149859" h="82550">
                  <a:moveTo>
                    <a:pt x="149352" y="0"/>
                  </a:moveTo>
                  <a:lnTo>
                    <a:pt x="0" y="0"/>
                  </a:lnTo>
                  <a:lnTo>
                    <a:pt x="0" y="82296"/>
                  </a:lnTo>
                  <a:lnTo>
                    <a:pt x="149352" y="82296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9972" y="4491227"/>
              <a:ext cx="149860" cy="90170"/>
            </a:xfrm>
            <a:custGeom>
              <a:avLst/>
              <a:gdLst/>
              <a:ahLst/>
              <a:cxnLst/>
              <a:rect l="l" t="t" r="r" b="b"/>
              <a:pathLst>
                <a:path w="149859" h="90170">
                  <a:moveTo>
                    <a:pt x="149352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149352" y="89916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9972" y="4581144"/>
              <a:ext cx="149860" cy="10795"/>
            </a:xfrm>
            <a:custGeom>
              <a:avLst/>
              <a:gdLst/>
              <a:ahLst/>
              <a:cxnLst/>
              <a:rect l="l" t="t" r="r" b="b"/>
              <a:pathLst>
                <a:path w="149859" h="10795">
                  <a:moveTo>
                    <a:pt x="149352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149352" y="10667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9972" y="4591811"/>
              <a:ext cx="149860" cy="91440"/>
            </a:xfrm>
            <a:custGeom>
              <a:avLst/>
              <a:gdLst/>
              <a:ahLst/>
              <a:cxnLst/>
              <a:rect l="l" t="t" r="r" b="b"/>
              <a:pathLst>
                <a:path w="149859" h="91439">
                  <a:moveTo>
                    <a:pt x="149352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149352" y="91439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68196" y="4372355"/>
              <a:ext cx="149860" cy="36830"/>
            </a:xfrm>
            <a:custGeom>
              <a:avLst/>
              <a:gdLst/>
              <a:ahLst/>
              <a:cxnLst/>
              <a:rect l="l" t="t" r="r" b="b"/>
              <a:pathLst>
                <a:path w="149860" h="36829">
                  <a:moveTo>
                    <a:pt x="149352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149352" y="36576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8196" y="4408931"/>
              <a:ext cx="149860" cy="59690"/>
            </a:xfrm>
            <a:custGeom>
              <a:avLst/>
              <a:gdLst/>
              <a:ahLst/>
              <a:cxnLst/>
              <a:rect l="l" t="t" r="r" b="b"/>
              <a:pathLst>
                <a:path w="149860" h="59689">
                  <a:moveTo>
                    <a:pt x="149352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149352" y="59436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68196" y="4468367"/>
              <a:ext cx="149860" cy="102235"/>
            </a:xfrm>
            <a:custGeom>
              <a:avLst/>
              <a:gdLst/>
              <a:ahLst/>
              <a:cxnLst/>
              <a:rect l="l" t="t" r="r" b="b"/>
              <a:pathLst>
                <a:path w="149860" h="102235">
                  <a:moveTo>
                    <a:pt x="149352" y="0"/>
                  </a:moveTo>
                  <a:lnTo>
                    <a:pt x="0" y="0"/>
                  </a:lnTo>
                  <a:lnTo>
                    <a:pt x="0" y="102107"/>
                  </a:lnTo>
                  <a:lnTo>
                    <a:pt x="149352" y="102107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68196" y="4570475"/>
              <a:ext cx="149860" cy="38100"/>
            </a:xfrm>
            <a:custGeom>
              <a:avLst/>
              <a:gdLst/>
              <a:ahLst/>
              <a:cxnLst/>
              <a:rect l="l" t="t" r="r" b="b"/>
              <a:pathLst>
                <a:path w="149860" h="38100">
                  <a:moveTo>
                    <a:pt x="149352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49352" y="38100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68196" y="4608575"/>
              <a:ext cx="149860" cy="73660"/>
            </a:xfrm>
            <a:custGeom>
              <a:avLst/>
              <a:gdLst/>
              <a:ahLst/>
              <a:cxnLst/>
              <a:rect l="l" t="t" r="r" b="b"/>
              <a:pathLst>
                <a:path w="149860" h="73660">
                  <a:moveTo>
                    <a:pt x="149352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149352" y="73151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36419" y="4399788"/>
              <a:ext cx="147955" cy="9525"/>
            </a:xfrm>
            <a:custGeom>
              <a:avLst/>
              <a:gdLst/>
              <a:ahLst/>
              <a:cxnLst/>
              <a:rect l="l" t="t" r="r" b="b"/>
              <a:pathLst>
                <a:path w="147955" h="9525">
                  <a:moveTo>
                    <a:pt x="147828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47828" y="9143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36419" y="4352544"/>
              <a:ext cx="147955" cy="47625"/>
            </a:xfrm>
            <a:custGeom>
              <a:avLst/>
              <a:gdLst/>
              <a:ahLst/>
              <a:cxnLst/>
              <a:rect l="l" t="t" r="r" b="b"/>
              <a:pathLst>
                <a:path w="147955" h="47625">
                  <a:moveTo>
                    <a:pt x="147828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47828" y="47243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36419" y="4408931"/>
              <a:ext cx="147955" cy="47625"/>
            </a:xfrm>
            <a:custGeom>
              <a:avLst/>
              <a:gdLst/>
              <a:ahLst/>
              <a:cxnLst/>
              <a:rect l="l" t="t" r="r" b="b"/>
              <a:pathLst>
                <a:path w="147955" h="47625">
                  <a:moveTo>
                    <a:pt x="147828" y="0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147828" y="47244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36419" y="4456175"/>
              <a:ext cx="147955" cy="140335"/>
            </a:xfrm>
            <a:custGeom>
              <a:avLst/>
              <a:gdLst/>
              <a:ahLst/>
              <a:cxnLst/>
              <a:rect l="l" t="t" r="r" b="b"/>
              <a:pathLst>
                <a:path w="147955" h="140335">
                  <a:moveTo>
                    <a:pt x="147828" y="0"/>
                  </a:moveTo>
                  <a:lnTo>
                    <a:pt x="0" y="0"/>
                  </a:lnTo>
                  <a:lnTo>
                    <a:pt x="0" y="140207"/>
                  </a:lnTo>
                  <a:lnTo>
                    <a:pt x="147828" y="140207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36419" y="4596383"/>
              <a:ext cx="147955" cy="38100"/>
            </a:xfrm>
            <a:custGeom>
              <a:avLst/>
              <a:gdLst/>
              <a:ahLst/>
              <a:cxnLst/>
              <a:rect l="l" t="t" r="r" b="b"/>
              <a:pathLst>
                <a:path w="147955" h="38100">
                  <a:moveTo>
                    <a:pt x="147828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47828" y="38100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07792" y="4346447"/>
              <a:ext cx="149860" cy="62865"/>
            </a:xfrm>
            <a:custGeom>
              <a:avLst/>
              <a:gdLst/>
              <a:ahLst/>
              <a:cxnLst/>
              <a:rect l="l" t="t" r="r" b="b"/>
              <a:pathLst>
                <a:path w="149860" h="62864">
                  <a:moveTo>
                    <a:pt x="149351" y="0"/>
                  </a:moveTo>
                  <a:lnTo>
                    <a:pt x="0" y="0"/>
                  </a:lnTo>
                  <a:lnTo>
                    <a:pt x="0" y="62483"/>
                  </a:lnTo>
                  <a:lnTo>
                    <a:pt x="149351" y="62483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907792" y="4408931"/>
              <a:ext cx="149860" cy="187960"/>
            </a:xfrm>
            <a:custGeom>
              <a:avLst/>
              <a:gdLst/>
              <a:ahLst/>
              <a:cxnLst/>
              <a:rect l="l" t="t" r="r" b="b"/>
              <a:pathLst>
                <a:path w="149860" h="187960">
                  <a:moveTo>
                    <a:pt x="149351" y="0"/>
                  </a:moveTo>
                  <a:lnTo>
                    <a:pt x="0" y="0"/>
                  </a:lnTo>
                  <a:lnTo>
                    <a:pt x="0" y="187452"/>
                  </a:lnTo>
                  <a:lnTo>
                    <a:pt x="149351" y="18745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07792" y="4596383"/>
              <a:ext cx="149860" cy="62865"/>
            </a:xfrm>
            <a:custGeom>
              <a:avLst/>
              <a:gdLst/>
              <a:ahLst/>
              <a:cxnLst/>
              <a:rect l="l" t="t" r="r" b="b"/>
              <a:pathLst>
                <a:path w="149860" h="62864">
                  <a:moveTo>
                    <a:pt x="149351" y="0"/>
                  </a:moveTo>
                  <a:lnTo>
                    <a:pt x="0" y="0"/>
                  </a:lnTo>
                  <a:lnTo>
                    <a:pt x="0" y="62483"/>
                  </a:lnTo>
                  <a:lnTo>
                    <a:pt x="149351" y="62483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07792" y="4658867"/>
              <a:ext cx="149860" cy="315595"/>
            </a:xfrm>
            <a:custGeom>
              <a:avLst/>
              <a:gdLst/>
              <a:ahLst/>
              <a:cxnLst/>
              <a:rect l="l" t="t" r="r" b="b"/>
              <a:pathLst>
                <a:path w="149860" h="315595">
                  <a:moveTo>
                    <a:pt x="149351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49351" y="315467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07792" y="4974335"/>
              <a:ext cx="149860" cy="24765"/>
            </a:xfrm>
            <a:custGeom>
              <a:avLst/>
              <a:gdLst/>
              <a:ahLst/>
              <a:cxnLst/>
              <a:rect l="l" t="t" r="r" b="b"/>
              <a:pathLst>
                <a:path w="149860" h="24764">
                  <a:moveTo>
                    <a:pt x="149351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149351" y="24383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47387" y="4155947"/>
              <a:ext cx="149860" cy="253365"/>
            </a:xfrm>
            <a:custGeom>
              <a:avLst/>
              <a:gdLst/>
              <a:ahLst/>
              <a:cxnLst/>
              <a:rect l="l" t="t" r="r" b="b"/>
              <a:pathLst>
                <a:path w="149860" h="253364">
                  <a:moveTo>
                    <a:pt x="149351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149351" y="252983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47387" y="4038600"/>
              <a:ext cx="149860" cy="117475"/>
            </a:xfrm>
            <a:custGeom>
              <a:avLst/>
              <a:gdLst/>
              <a:ahLst/>
              <a:cxnLst/>
              <a:rect l="l" t="t" r="r" b="b"/>
              <a:pathLst>
                <a:path w="149860" h="117475">
                  <a:moveTo>
                    <a:pt x="149351" y="0"/>
                  </a:moveTo>
                  <a:lnTo>
                    <a:pt x="0" y="0"/>
                  </a:lnTo>
                  <a:lnTo>
                    <a:pt x="0" y="117348"/>
                  </a:lnTo>
                  <a:lnTo>
                    <a:pt x="149351" y="11734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47387" y="4408931"/>
              <a:ext cx="149860" cy="70485"/>
            </a:xfrm>
            <a:custGeom>
              <a:avLst/>
              <a:gdLst/>
              <a:ahLst/>
              <a:cxnLst/>
              <a:rect l="l" t="t" r="r" b="b"/>
              <a:pathLst>
                <a:path w="149860" h="70485">
                  <a:moveTo>
                    <a:pt x="149351" y="0"/>
                  </a:moveTo>
                  <a:lnTo>
                    <a:pt x="0" y="0"/>
                  </a:lnTo>
                  <a:lnTo>
                    <a:pt x="0" y="70104"/>
                  </a:lnTo>
                  <a:lnTo>
                    <a:pt x="149351" y="7010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247387" y="4479036"/>
              <a:ext cx="149860" cy="79375"/>
            </a:xfrm>
            <a:custGeom>
              <a:avLst/>
              <a:gdLst/>
              <a:ahLst/>
              <a:cxnLst/>
              <a:rect l="l" t="t" r="r" b="b"/>
              <a:pathLst>
                <a:path w="149860" h="79375">
                  <a:moveTo>
                    <a:pt x="149351" y="0"/>
                  </a:moveTo>
                  <a:lnTo>
                    <a:pt x="0" y="0"/>
                  </a:lnTo>
                  <a:lnTo>
                    <a:pt x="0" y="79248"/>
                  </a:lnTo>
                  <a:lnTo>
                    <a:pt x="149351" y="7924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6824" y="4340351"/>
              <a:ext cx="3900170" cy="277495"/>
            </a:xfrm>
            <a:custGeom>
              <a:avLst/>
              <a:gdLst/>
              <a:ahLst/>
              <a:cxnLst/>
              <a:rect l="l" t="t" r="r" b="b"/>
              <a:pathLst>
                <a:path w="3900170" h="277495">
                  <a:moveTo>
                    <a:pt x="147828" y="0"/>
                  </a:moveTo>
                  <a:lnTo>
                    <a:pt x="0" y="0"/>
                  </a:lnTo>
                  <a:lnTo>
                    <a:pt x="0" y="68580"/>
                  </a:lnTo>
                  <a:lnTo>
                    <a:pt x="147828" y="68580"/>
                  </a:lnTo>
                  <a:lnTo>
                    <a:pt x="147828" y="0"/>
                  </a:lnTo>
                  <a:close/>
                </a:path>
                <a:path w="3900170" h="277495">
                  <a:moveTo>
                    <a:pt x="3899916" y="217932"/>
                  </a:moveTo>
                  <a:lnTo>
                    <a:pt x="3750564" y="217932"/>
                  </a:lnTo>
                  <a:lnTo>
                    <a:pt x="3750564" y="277368"/>
                  </a:lnTo>
                  <a:lnTo>
                    <a:pt x="3899916" y="277368"/>
                  </a:lnTo>
                  <a:lnTo>
                    <a:pt x="3899916" y="217932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96824" y="4215383"/>
              <a:ext cx="147955" cy="125095"/>
            </a:xfrm>
            <a:custGeom>
              <a:avLst/>
              <a:gdLst/>
              <a:ahLst/>
              <a:cxnLst/>
              <a:rect l="l" t="t" r="r" b="b"/>
              <a:pathLst>
                <a:path w="147954" h="125095">
                  <a:moveTo>
                    <a:pt x="147828" y="0"/>
                  </a:moveTo>
                  <a:lnTo>
                    <a:pt x="0" y="0"/>
                  </a:lnTo>
                  <a:lnTo>
                    <a:pt x="0" y="124968"/>
                  </a:lnTo>
                  <a:lnTo>
                    <a:pt x="147828" y="124968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96824" y="4133088"/>
              <a:ext cx="147955" cy="82550"/>
            </a:xfrm>
            <a:custGeom>
              <a:avLst/>
              <a:gdLst/>
              <a:ahLst/>
              <a:cxnLst/>
              <a:rect l="l" t="t" r="r" b="b"/>
              <a:pathLst>
                <a:path w="147954" h="82550">
                  <a:moveTo>
                    <a:pt x="147828" y="0"/>
                  </a:moveTo>
                  <a:lnTo>
                    <a:pt x="0" y="0"/>
                  </a:lnTo>
                  <a:lnTo>
                    <a:pt x="0" y="82295"/>
                  </a:lnTo>
                  <a:lnTo>
                    <a:pt x="147828" y="82295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96824" y="4041647"/>
              <a:ext cx="147955" cy="91440"/>
            </a:xfrm>
            <a:custGeom>
              <a:avLst/>
              <a:gdLst/>
              <a:ahLst/>
              <a:cxnLst/>
              <a:rect l="l" t="t" r="r" b="b"/>
              <a:pathLst>
                <a:path w="147954" h="91439">
                  <a:moveTo>
                    <a:pt x="147828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147828" y="91439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96824" y="3954780"/>
              <a:ext cx="147955" cy="86995"/>
            </a:xfrm>
            <a:custGeom>
              <a:avLst/>
              <a:gdLst/>
              <a:ahLst/>
              <a:cxnLst/>
              <a:rect l="l" t="t" r="r" b="b"/>
              <a:pathLst>
                <a:path w="147954" h="86995">
                  <a:moveTo>
                    <a:pt x="147828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147828" y="86868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63524" y="4347972"/>
              <a:ext cx="149860" cy="60960"/>
            </a:xfrm>
            <a:custGeom>
              <a:avLst/>
              <a:gdLst/>
              <a:ahLst/>
              <a:cxnLst/>
              <a:rect l="l" t="t" r="r" b="b"/>
              <a:pathLst>
                <a:path w="149859" h="60960">
                  <a:moveTo>
                    <a:pt x="149351" y="0"/>
                  </a:moveTo>
                  <a:lnTo>
                    <a:pt x="0" y="0"/>
                  </a:lnTo>
                  <a:lnTo>
                    <a:pt x="0" y="60959"/>
                  </a:lnTo>
                  <a:lnTo>
                    <a:pt x="149351" y="6095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63524" y="4244339"/>
              <a:ext cx="149860" cy="104139"/>
            </a:xfrm>
            <a:custGeom>
              <a:avLst/>
              <a:gdLst/>
              <a:ahLst/>
              <a:cxnLst/>
              <a:rect l="l" t="t" r="r" b="b"/>
              <a:pathLst>
                <a:path w="149859" h="104139">
                  <a:moveTo>
                    <a:pt x="149351" y="0"/>
                  </a:moveTo>
                  <a:lnTo>
                    <a:pt x="0" y="0"/>
                  </a:lnTo>
                  <a:lnTo>
                    <a:pt x="0" y="103632"/>
                  </a:lnTo>
                  <a:lnTo>
                    <a:pt x="149351" y="10363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3524" y="4223003"/>
              <a:ext cx="149860" cy="21590"/>
            </a:xfrm>
            <a:custGeom>
              <a:avLst/>
              <a:gdLst/>
              <a:ahLst/>
              <a:cxnLst/>
              <a:rect l="l" t="t" r="r" b="b"/>
              <a:pathLst>
                <a:path w="149859" h="21589">
                  <a:moveTo>
                    <a:pt x="149351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49351" y="2133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3524" y="4165091"/>
              <a:ext cx="149860" cy="58419"/>
            </a:xfrm>
            <a:custGeom>
              <a:avLst/>
              <a:gdLst/>
              <a:ahLst/>
              <a:cxnLst/>
              <a:rect l="l" t="t" r="r" b="b"/>
              <a:pathLst>
                <a:path w="149859" h="58420">
                  <a:moveTo>
                    <a:pt x="149351" y="0"/>
                  </a:moveTo>
                  <a:lnTo>
                    <a:pt x="0" y="0"/>
                  </a:lnTo>
                  <a:lnTo>
                    <a:pt x="0" y="57911"/>
                  </a:lnTo>
                  <a:lnTo>
                    <a:pt x="149351" y="5791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63524" y="4408931"/>
              <a:ext cx="149860" cy="15240"/>
            </a:xfrm>
            <a:custGeom>
              <a:avLst/>
              <a:gdLst/>
              <a:ahLst/>
              <a:cxnLst/>
              <a:rect l="l" t="t" r="r" b="b"/>
              <a:pathLst>
                <a:path w="149859" h="15239">
                  <a:moveTo>
                    <a:pt x="149351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149351" y="1523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1748" y="4396739"/>
              <a:ext cx="149860" cy="12700"/>
            </a:xfrm>
            <a:custGeom>
              <a:avLst/>
              <a:gdLst/>
              <a:ahLst/>
              <a:cxnLst/>
              <a:rect l="l" t="t" r="r" b="b"/>
              <a:pathLst>
                <a:path w="149859" h="12700">
                  <a:moveTo>
                    <a:pt x="149352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149352" y="12192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31748" y="4338827"/>
              <a:ext cx="149860" cy="58419"/>
            </a:xfrm>
            <a:custGeom>
              <a:avLst/>
              <a:gdLst/>
              <a:ahLst/>
              <a:cxnLst/>
              <a:rect l="l" t="t" r="r" b="b"/>
              <a:pathLst>
                <a:path w="149859" h="58420">
                  <a:moveTo>
                    <a:pt x="149352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149352" y="57912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31748" y="4323588"/>
              <a:ext cx="149860" cy="15240"/>
            </a:xfrm>
            <a:custGeom>
              <a:avLst/>
              <a:gdLst/>
              <a:ahLst/>
              <a:cxnLst/>
              <a:rect l="l" t="t" r="r" b="b"/>
              <a:pathLst>
                <a:path w="149859" h="15239">
                  <a:moveTo>
                    <a:pt x="149352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149352" y="15239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31748" y="4291583"/>
              <a:ext cx="149860" cy="32384"/>
            </a:xfrm>
            <a:custGeom>
              <a:avLst/>
              <a:gdLst/>
              <a:ahLst/>
              <a:cxnLst/>
              <a:rect l="l" t="t" r="r" b="b"/>
              <a:pathLst>
                <a:path w="149859" h="32385">
                  <a:moveTo>
                    <a:pt x="1493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149352" y="32004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31748" y="4408931"/>
              <a:ext cx="149860" cy="73660"/>
            </a:xfrm>
            <a:custGeom>
              <a:avLst/>
              <a:gdLst/>
              <a:ahLst/>
              <a:cxnLst/>
              <a:rect l="l" t="t" r="r" b="b"/>
              <a:pathLst>
                <a:path w="149859" h="73660">
                  <a:moveTo>
                    <a:pt x="149352" y="0"/>
                  </a:moveTo>
                  <a:lnTo>
                    <a:pt x="0" y="0"/>
                  </a:lnTo>
                  <a:lnTo>
                    <a:pt x="0" y="73152"/>
                  </a:lnTo>
                  <a:lnTo>
                    <a:pt x="149352" y="73152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104644" y="4398263"/>
              <a:ext cx="147955" cy="10795"/>
            </a:xfrm>
            <a:custGeom>
              <a:avLst/>
              <a:gdLst/>
              <a:ahLst/>
              <a:cxnLst/>
              <a:rect l="l" t="t" r="r" b="b"/>
              <a:pathLst>
                <a:path w="147955" h="10795">
                  <a:moveTo>
                    <a:pt x="147828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147828" y="10668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104644" y="4390644"/>
              <a:ext cx="147955" cy="7620"/>
            </a:xfrm>
            <a:custGeom>
              <a:avLst/>
              <a:gdLst/>
              <a:ahLst/>
              <a:cxnLst/>
              <a:rect l="l" t="t" r="r" b="b"/>
              <a:pathLst>
                <a:path w="147955" h="7620">
                  <a:moveTo>
                    <a:pt x="147828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47828" y="7619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104644" y="4379975"/>
              <a:ext cx="147955" cy="10795"/>
            </a:xfrm>
            <a:custGeom>
              <a:avLst/>
              <a:gdLst/>
              <a:ahLst/>
              <a:cxnLst/>
              <a:rect l="l" t="t" r="r" b="b"/>
              <a:pathLst>
                <a:path w="147955" h="10795">
                  <a:moveTo>
                    <a:pt x="147828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147828" y="10668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104644" y="4337303"/>
              <a:ext cx="147955" cy="43180"/>
            </a:xfrm>
            <a:custGeom>
              <a:avLst/>
              <a:gdLst/>
              <a:ahLst/>
              <a:cxnLst/>
              <a:rect l="l" t="t" r="r" b="b"/>
              <a:pathLst>
                <a:path w="147955" h="43179">
                  <a:moveTo>
                    <a:pt x="147828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147828" y="42672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104644" y="4408931"/>
              <a:ext cx="147955" cy="105410"/>
            </a:xfrm>
            <a:custGeom>
              <a:avLst/>
              <a:gdLst/>
              <a:ahLst/>
              <a:cxnLst/>
              <a:rect l="l" t="t" r="r" b="b"/>
              <a:pathLst>
                <a:path w="147955" h="105410">
                  <a:moveTo>
                    <a:pt x="147828" y="0"/>
                  </a:moveTo>
                  <a:lnTo>
                    <a:pt x="0" y="0"/>
                  </a:lnTo>
                  <a:lnTo>
                    <a:pt x="0" y="105156"/>
                  </a:lnTo>
                  <a:lnTo>
                    <a:pt x="147828" y="105156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371344" y="4303775"/>
              <a:ext cx="149860" cy="105410"/>
            </a:xfrm>
            <a:custGeom>
              <a:avLst/>
              <a:gdLst/>
              <a:ahLst/>
              <a:cxnLst/>
              <a:rect l="l" t="t" r="r" b="b"/>
              <a:pathLst>
                <a:path w="149860" h="105410">
                  <a:moveTo>
                    <a:pt x="149351" y="0"/>
                  </a:moveTo>
                  <a:lnTo>
                    <a:pt x="0" y="0"/>
                  </a:lnTo>
                  <a:lnTo>
                    <a:pt x="0" y="105156"/>
                  </a:lnTo>
                  <a:lnTo>
                    <a:pt x="149351" y="10515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371344" y="4219955"/>
              <a:ext cx="149860" cy="83820"/>
            </a:xfrm>
            <a:custGeom>
              <a:avLst/>
              <a:gdLst/>
              <a:ahLst/>
              <a:cxnLst/>
              <a:rect l="l" t="t" r="r" b="b"/>
              <a:pathLst>
                <a:path w="149860" h="83820">
                  <a:moveTo>
                    <a:pt x="149351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149351" y="8382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371344" y="4166616"/>
              <a:ext cx="149860" cy="53340"/>
            </a:xfrm>
            <a:custGeom>
              <a:avLst/>
              <a:gdLst/>
              <a:ahLst/>
              <a:cxnLst/>
              <a:rect l="l" t="t" r="r" b="b"/>
              <a:pathLst>
                <a:path w="149860" h="53339">
                  <a:moveTo>
                    <a:pt x="149351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149351" y="5333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371344" y="4142231"/>
              <a:ext cx="149860" cy="24765"/>
            </a:xfrm>
            <a:custGeom>
              <a:avLst/>
              <a:gdLst/>
              <a:ahLst/>
              <a:cxnLst/>
              <a:rect l="l" t="t" r="r" b="b"/>
              <a:pathLst>
                <a:path w="149860" h="24764">
                  <a:moveTo>
                    <a:pt x="149351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149351" y="243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371344" y="4408931"/>
              <a:ext cx="149860" cy="53340"/>
            </a:xfrm>
            <a:custGeom>
              <a:avLst/>
              <a:gdLst/>
              <a:ahLst/>
              <a:cxnLst/>
              <a:rect l="l" t="t" r="r" b="b"/>
              <a:pathLst>
                <a:path w="149860" h="53339">
                  <a:moveTo>
                    <a:pt x="149351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149351" y="5333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639567" y="4305300"/>
              <a:ext cx="149860" cy="104139"/>
            </a:xfrm>
            <a:custGeom>
              <a:avLst/>
              <a:gdLst/>
              <a:ahLst/>
              <a:cxnLst/>
              <a:rect l="l" t="t" r="r" b="b"/>
              <a:pathLst>
                <a:path w="149860" h="104139">
                  <a:moveTo>
                    <a:pt x="149351" y="0"/>
                  </a:moveTo>
                  <a:lnTo>
                    <a:pt x="0" y="0"/>
                  </a:lnTo>
                  <a:lnTo>
                    <a:pt x="0" y="103631"/>
                  </a:lnTo>
                  <a:lnTo>
                    <a:pt x="149351" y="10363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39567" y="4294631"/>
              <a:ext cx="149860" cy="10795"/>
            </a:xfrm>
            <a:custGeom>
              <a:avLst/>
              <a:gdLst/>
              <a:ahLst/>
              <a:cxnLst/>
              <a:rect l="l" t="t" r="r" b="b"/>
              <a:pathLst>
                <a:path w="149860" h="10795">
                  <a:moveTo>
                    <a:pt x="149351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149351" y="1066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39567" y="4213859"/>
              <a:ext cx="149860" cy="81280"/>
            </a:xfrm>
            <a:custGeom>
              <a:avLst/>
              <a:gdLst/>
              <a:ahLst/>
              <a:cxnLst/>
              <a:rect l="l" t="t" r="r" b="b"/>
              <a:pathLst>
                <a:path w="149860" h="81279">
                  <a:moveTo>
                    <a:pt x="149351" y="0"/>
                  </a:moveTo>
                  <a:lnTo>
                    <a:pt x="0" y="0"/>
                  </a:lnTo>
                  <a:lnTo>
                    <a:pt x="0" y="80771"/>
                  </a:lnTo>
                  <a:lnTo>
                    <a:pt x="149351" y="8077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639567" y="4178808"/>
              <a:ext cx="149860" cy="35560"/>
            </a:xfrm>
            <a:custGeom>
              <a:avLst/>
              <a:gdLst/>
              <a:ahLst/>
              <a:cxnLst/>
              <a:rect l="l" t="t" r="r" b="b"/>
              <a:pathLst>
                <a:path w="149860" h="35560">
                  <a:moveTo>
                    <a:pt x="149351" y="0"/>
                  </a:moveTo>
                  <a:lnTo>
                    <a:pt x="0" y="0"/>
                  </a:lnTo>
                  <a:lnTo>
                    <a:pt x="0" y="35052"/>
                  </a:lnTo>
                  <a:lnTo>
                    <a:pt x="149351" y="3505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639567" y="4408931"/>
              <a:ext cx="149860" cy="60960"/>
            </a:xfrm>
            <a:custGeom>
              <a:avLst/>
              <a:gdLst/>
              <a:ahLst/>
              <a:cxnLst/>
              <a:rect l="l" t="t" r="r" b="b"/>
              <a:pathLst>
                <a:path w="149860" h="60960">
                  <a:moveTo>
                    <a:pt x="149351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149351" y="6096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176016" y="4223003"/>
              <a:ext cx="149860" cy="186055"/>
            </a:xfrm>
            <a:custGeom>
              <a:avLst/>
              <a:gdLst/>
              <a:ahLst/>
              <a:cxnLst/>
              <a:rect l="l" t="t" r="r" b="b"/>
              <a:pathLst>
                <a:path w="149860" h="186054">
                  <a:moveTo>
                    <a:pt x="149351" y="0"/>
                  </a:moveTo>
                  <a:lnTo>
                    <a:pt x="0" y="0"/>
                  </a:lnTo>
                  <a:lnTo>
                    <a:pt x="0" y="185928"/>
                  </a:lnTo>
                  <a:lnTo>
                    <a:pt x="149351" y="18592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176016" y="4186427"/>
              <a:ext cx="149860" cy="36830"/>
            </a:xfrm>
            <a:custGeom>
              <a:avLst/>
              <a:gdLst/>
              <a:ahLst/>
              <a:cxnLst/>
              <a:rect l="l" t="t" r="r" b="b"/>
              <a:pathLst>
                <a:path w="149860" h="36829">
                  <a:moveTo>
                    <a:pt x="149352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149352" y="36576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176016" y="4091939"/>
              <a:ext cx="149860" cy="94615"/>
            </a:xfrm>
            <a:custGeom>
              <a:avLst/>
              <a:gdLst/>
              <a:ahLst/>
              <a:cxnLst/>
              <a:rect l="l" t="t" r="r" b="b"/>
              <a:pathLst>
                <a:path w="149860" h="94614">
                  <a:moveTo>
                    <a:pt x="149351" y="0"/>
                  </a:moveTo>
                  <a:lnTo>
                    <a:pt x="0" y="0"/>
                  </a:lnTo>
                  <a:lnTo>
                    <a:pt x="0" y="94487"/>
                  </a:lnTo>
                  <a:lnTo>
                    <a:pt x="149351" y="94487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176016" y="4012691"/>
              <a:ext cx="149860" cy="79375"/>
            </a:xfrm>
            <a:custGeom>
              <a:avLst/>
              <a:gdLst/>
              <a:ahLst/>
              <a:cxnLst/>
              <a:rect l="l" t="t" r="r" b="b"/>
              <a:pathLst>
                <a:path w="149860" h="79375">
                  <a:moveTo>
                    <a:pt x="149351" y="0"/>
                  </a:moveTo>
                  <a:lnTo>
                    <a:pt x="0" y="0"/>
                  </a:lnTo>
                  <a:lnTo>
                    <a:pt x="0" y="79247"/>
                  </a:lnTo>
                  <a:lnTo>
                    <a:pt x="149351" y="79247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176016" y="4408931"/>
              <a:ext cx="149860" cy="26034"/>
            </a:xfrm>
            <a:custGeom>
              <a:avLst/>
              <a:gdLst/>
              <a:ahLst/>
              <a:cxnLst/>
              <a:rect l="l" t="t" r="r" b="b"/>
              <a:pathLst>
                <a:path w="149860" h="26035">
                  <a:moveTo>
                    <a:pt x="149352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49352" y="25908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444239" y="4232147"/>
              <a:ext cx="147955" cy="177165"/>
            </a:xfrm>
            <a:custGeom>
              <a:avLst/>
              <a:gdLst/>
              <a:ahLst/>
              <a:cxnLst/>
              <a:rect l="l" t="t" r="r" b="b"/>
              <a:pathLst>
                <a:path w="147954" h="177164">
                  <a:moveTo>
                    <a:pt x="147827" y="0"/>
                  </a:moveTo>
                  <a:lnTo>
                    <a:pt x="0" y="0"/>
                  </a:lnTo>
                  <a:lnTo>
                    <a:pt x="0" y="176783"/>
                  </a:lnTo>
                  <a:lnTo>
                    <a:pt x="147827" y="176783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444239" y="4198619"/>
              <a:ext cx="147955" cy="33655"/>
            </a:xfrm>
            <a:custGeom>
              <a:avLst/>
              <a:gdLst/>
              <a:ahLst/>
              <a:cxnLst/>
              <a:rect l="l" t="t" r="r" b="b"/>
              <a:pathLst>
                <a:path w="147954" h="33654">
                  <a:moveTo>
                    <a:pt x="147827" y="0"/>
                  </a:moveTo>
                  <a:lnTo>
                    <a:pt x="0" y="0"/>
                  </a:lnTo>
                  <a:lnTo>
                    <a:pt x="0" y="33527"/>
                  </a:lnTo>
                  <a:lnTo>
                    <a:pt x="147827" y="33527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444239" y="4056888"/>
              <a:ext cx="147955" cy="142240"/>
            </a:xfrm>
            <a:custGeom>
              <a:avLst/>
              <a:gdLst/>
              <a:ahLst/>
              <a:cxnLst/>
              <a:rect l="l" t="t" r="r" b="b"/>
              <a:pathLst>
                <a:path w="147954" h="142239">
                  <a:moveTo>
                    <a:pt x="147827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47827" y="141731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444239" y="3992880"/>
              <a:ext cx="147955" cy="64135"/>
            </a:xfrm>
            <a:custGeom>
              <a:avLst/>
              <a:gdLst/>
              <a:ahLst/>
              <a:cxnLst/>
              <a:rect l="l" t="t" r="r" b="b"/>
              <a:pathLst>
                <a:path w="147954" h="64135">
                  <a:moveTo>
                    <a:pt x="147827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47827" y="64008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444239" y="4408931"/>
              <a:ext cx="147955" cy="175260"/>
            </a:xfrm>
            <a:custGeom>
              <a:avLst/>
              <a:gdLst/>
              <a:ahLst/>
              <a:cxnLst/>
              <a:rect l="l" t="t" r="r" b="b"/>
              <a:pathLst>
                <a:path w="147954" h="175260">
                  <a:moveTo>
                    <a:pt x="147827" y="0"/>
                  </a:moveTo>
                  <a:lnTo>
                    <a:pt x="0" y="0"/>
                  </a:lnTo>
                  <a:lnTo>
                    <a:pt x="0" y="175260"/>
                  </a:lnTo>
                  <a:lnTo>
                    <a:pt x="147827" y="175260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712463" y="4271772"/>
              <a:ext cx="147955" cy="137160"/>
            </a:xfrm>
            <a:custGeom>
              <a:avLst/>
              <a:gdLst/>
              <a:ahLst/>
              <a:cxnLst/>
              <a:rect l="l" t="t" r="r" b="b"/>
              <a:pathLst>
                <a:path w="147954" h="137160">
                  <a:moveTo>
                    <a:pt x="147827" y="0"/>
                  </a:moveTo>
                  <a:lnTo>
                    <a:pt x="0" y="0"/>
                  </a:lnTo>
                  <a:lnTo>
                    <a:pt x="0" y="137159"/>
                  </a:lnTo>
                  <a:lnTo>
                    <a:pt x="147827" y="137159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712463" y="4197095"/>
              <a:ext cx="147955" cy="74930"/>
            </a:xfrm>
            <a:custGeom>
              <a:avLst/>
              <a:gdLst/>
              <a:ahLst/>
              <a:cxnLst/>
              <a:rect l="l" t="t" r="r" b="b"/>
              <a:pathLst>
                <a:path w="147954" h="74929">
                  <a:moveTo>
                    <a:pt x="147827" y="0"/>
                  </a:moveTo>
                  <a:lnTo>
                    <a:pt x="0" y="0"/>
                  </a:lnTo>
                  <a:lnTo>
                    <a:pt x="0" y="74675"/>
                  </a:lnTo>
                  <a:lnTo>
                    <a:pt x="147827" y="74675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712463" y="4160519"/>
              <a:ext cx="147955" cy="36830"/>
            </a:xfrm>
            <a:custGeom>
              <a:avLst/>
              <a:gdLst/>
              <a:ahLst/>
              <a:cxnLst/>
              <a:rect l="l" t="t" r="r" b="b"/>
              <a:pathLst>
                <a:path w="147954" h="36829">
                  <a:moveTo>
                    <a:pt x="147827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47827" y="36575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712463" y="4015739"/>
              <a:ext cx="147955" cy="144780"/>
            </a:xfrm>
            <a:custGeom>
              <a:avLst/>
              <a:gdLst/>
              <a:ahLst/>
              <a:cxnLst/>
              <a:rect l="l" t="t" r="r" b="b"/>
              <a:pathLst>
                <a:path w="147954" h="144779">
                  <a:moveTo>
                    <a:pt x="147827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147827" y="144780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712463" y="3918203"/>
              <a:ext cx="147955" cy="97790"/>
            </a:xfrm>
            <a:custGeom>
              <a:avLst/>
              <a:gdLst/>
              <a:ahLst/>
              <a:cxnLst/>
              <a:rect l="l" t="t" r="r" b="b"/>
              <a:pathLst>
                <a:path w="147954" h="97789">
                  <a:moveTo>
                    <a:pt x="147827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47827" y="97536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979163" y="4293108"/>
              <a:ext cx="149860" cy="116205"/>
            </a:xfrm>
            <a:custGeom>
              <a:avLst/>
              <a:gdLst/>
              <a:ahLst/>
              <a:cxnLst/>
              <a:rect l="l" t="t" r="r" b="b"/>
              <a:pathLst>
                <a:path w="149860" h="116204">
                  <a:moveTo>
                    <a:pt x="149351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49351" y="11582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979163" y="3756659"/>
              <a:ext cx="149860" cy="536575"/>
            </a:xfrm>
            <a:custGeom>
              <a:avLst/>
              <a:gdLst/>
              <a:ahLst/>
              <a:cxnLst/>
              <a:rect l="l" t="t" r="r" b="b"/>
              <a:pathLst>
                <a:path w="149860" h="536575">
                  <a:moveTo>
                    <a:pt x="149351" y="0"/>
                  </a:moveTo>
                  <a:lnTo>
                    <a:pt x="0" y="0"/>
                  </a:lnTo>
                  <a:lnTo>
                    <a:pt x="0" y="536447"/>
                  </a:lnTo>
                  <a:lnTo>
                    <a:pt x="149351" y="536447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979163" y="3717036"/>
              <a:ext cx="149860" cy="40005"/>
            </a:xfrm>
            <a:custGeom>
              <a:avLst/>
              <a:gdLst/>
              <a:ahLst/>
              <a:cxnLst/>
              <a:rect l="l" t="t" r="r" b="b"/>
              <a:pathLst>
                <a:path w="149860" h="40004">
                  <a:moveTo>
                    <a:pt x="149351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149351" y="3962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979163" y="3241547"/>
              <a:ext cx="149860" cy="475615"/>
            </a:xfrm>
            <a:custGeom>
              <a:avLst/>
              <a:gdLst/>
              <a:ahLst/>
              <a:cxnLst/>
              <a:rect l="l" t="t" r="r" b="b"/>
              <a:pathLst>
                <a:path w="149860" h="475614">
                  <a:moveTo>
                    <a:pt x="149351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49351" y="47548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979163" y="3233927"/>
              <a:ext cx="149860" cy="7620"/>
            </a:xfrm>
            <a:custGeom>
              <a:avLst/>
              <a:gdLst/>
              <a:ahLst/>
              <a:cxnLst/>
              <a:rect l="l" t="t" r="r" b="b"/>
              <a:pathLst>
                <a:path w="149860" h="7619">
                  <a:moveTo>
                    <a:pt x="149351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49351" y="762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85572" y="3005327"/>
              <a:ext cx="4070985" cy="2106295"/>
            </a:xfrm>
            <a:custGeom>
              <a:avLst/>
              <a:gdLst/>
              <a:ahLst/>
              <a:cxnLst/>
              <a:rect l="l" t="t" r="r" b="b"/>
              <a:pathLst>
                <a:path w="4070985" h="2106295">
                  <a:moveTo>
                    <a:pt x="50292" y="2106168"/>
                  </a:moveTo>
                  <a:lnTo>
                    <a:pt x="50292" y="0"/>
                  </a:lnTo>
                </a:path>
                <a:path w="4070985" h="2106295">
                  <a:moveTo>
                    <a:pt x="0" y="2106168"/>
                  </a:moveTo>
                  <a:lnTo>
                    <a:pt x="50292" y="2106168"/>
                  </a:lnTo>
                </a:path>
                <a:path w="4070985" h="2106295">
                  <a:moveTo>
                    <a:pt x="0" y="1872996"/>
                  </a:moveTo>
                  <a:lnTo>
                    <a:pt x="50292" y="1872996"/>
                  </a:lnTo>
                </a:path>
                <a:path w="4070985" h="2106295">
                  <a:moveTo>
                    <a:pt x="0" y="1638300"/>
                  </a:moveTo>
                  <a:lnTo>
                    <a:pt x="50292" y="1638300"/>
                  </a:lnTo>
                </a:path>
                <a:path w="4070985" h="2106295">
                  <a:moveTo>
                    <a:pt x="0" y="1403604"/>
                  </a:moveTo>
                  <a:lnTo>
                    <a:pt x="50292" y="1403604"/>
                  </a:lnTo>
                </a:path>
                <a:path w="4070985" h="2106295">
                  <a:moveTo>
                    <a:pt x="0" y="1170432"/>
                  </a:moveTo>
                  <a:lnTo>
                    <a:pt x="50292" y="1170432"/>
                  </a:lnTo>
                </a:path>
                <a:path w="4070985" h="2106295">
                  <a:moveTo>
                    <a:pt x="0" y="935736"/>
                  </a:moveTo>
                  <a:lnTo>
                    <a:pt x="50292" y="935736"/>
                  </a:lnTo>
                </a:path>
                <a:path w="4070985" h="2106295">
                  <a:moveTo>
                    <a:pt x="0" y="702564"/>
                  </a:moveTo>
                  <a:lnTo>
                    <a:pt x="50292" y="702564"/>
                  </a:lnTo>
                </a:path>
                <a:path w="4070985" h="2106295">
                  <a:moveTo>
                    <a:pt x="0" y="467868"/>
                  </a:moveTo>
                  <a:lnTo>
                    <a:pt x="50292" y="467868"/>
                  </a:lnTo>
                </a:path>
                <a:path w="4070985" h="2106295">
                  <a:moveTo>
                    <a:pt x="0" y="233172"/>
                  </a:moveTo>
                  <a:lnTo>
                    <a:pt x="50292" y="233172"/>
                  </a:lnTo>
                </a:path>
                <a:path w="4070985" h="2106295">
                  <a:moveTo>
                    <a:pt x="0" y="0"/>
                  </a:moveTo>
                  <a:lnTo>
                    <a:pt x="50292" y="0"/>
                  </a:lnTo>
                </a:path>
                <a:path w="4070985" h="2106295">
                  <a:moveTo>
                    <a:pt x="50292" y="1403604"/>
                  </a:moveTo>
                  <a:lnTo>
                    <a:pt x="4070604" y="140360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70547" y="4150741"/>
              <a:ext cx="3751579" cy="380365"/>
            </a:xfrm>
            <a:custGeom>
              <a:avLst/>
              <a:gdLst/>
              <a:ahLst/>
              <a:cxnLst/>
              <a:rect l="l" t="t" r="r" b="b"/>
              <a:pathLst>
                <a:path w="3751579" h="380364">
                  <a:moveTo>
                    <a:pt x="0" y="170560"/>
                  </a:moveTo>
                  <a:lnTo>
                    <a:pt x="53592" y="174016"/>
                  </a:lnTo>
                  <a:lnTo>
                    <a:pt x="107187" y="177203"/>
                  </a:lnTo>
                  <a:lnTo>
                    <a:pt x="160782" y="180555"/>
                  </a:lnTo>
                  <a:lnTo>
                    <a:pt x="214377" y="184504"/>
                  </a:lnTo>
                  <a:lnTo>
                    <a:pt x="267970" y="189483"/>
                  </a:lnTo>
                  <a:lnTo>
                    <a:pt x="321562" y="195367"/>
                  </a:lnTo>
                  <a:lnTo>
                    <a:pt x="375157" y="201867"/>
                  </a:lnTo>
                  <a:lnTo>
                    <a:pt x="428752" y="209171"/>
                  </a:lnTo>
                  <a:lnTo>
                    <a:pt x="482347" y="217468"/>
                  </a:lnTo>
                  <a:lnTo>
                    <a:pt x="535940" y="226948"/>
                  </a:lnTo>
                  <a:lnTo>
                    <a:pt x="589529" y="239126"/>
                  </a:lnTo>
                  <a:lnTo>
                    <a:pt x="643116" y="253870"/>
                  </a:lnTo>
                  <a:lnTo>
                    <a:pt x="696697" y="268901"/>
                  </a:lnTo>
                  <a:lnTo>
                    <a:pt x="750274" y="281938"/>
                  </a:lnTo>
                  <a:lnTo>
                    <a:pt x="803846" y="290702"/>
                  </a:lnTo>
                  <a:lnTo>
                    <a:pt x="857477" y="294111"/>
                  </a:lnTo>
                  <a:lnTo>
                    <a:pt x="911083" y="293771"/>
                  </a:lnTo>
                  <a:lnTo>
                    <a:pt x="964671" y="291205"/>
                  </a:lnTo>
                  <a:lnTo>
                    <a:pt x="1018246" y="287939"/>
                  </a:lnTo>
                  <a:lnTo>
                    <a:pt x="1071816" y="285495"/>
                  </a:lnTo>
                  <a:lnTo>
                    <a:pt x="1125447" y="284125"/>
                  </a:lnTo>
                  <a:lnTo>
                    <a:pt x="1179053" y="282730"/>
                  </a:lnTo>
                  <a:lnTo>
                    <a:pt x="1232641" y="281042"/>
                  </a:lnTo>
                  <a:lnTo>
                    <a:pt x="1286216" y="278794"/>
                  </a:lnTo>
                  <a:lnTo>
                    <a:pt x="1339786" y="275716"/>
                  </a:lnTo>
                  <a:lnTo>
                    <a:pt x="1393417" y="272042"/>
                  </a:lnTo>
                  <a:lnTo>
                    <a:pt x="1447023" y="268019"/>
                  </a:lnTo>
                  <a:lnTo>
                    <a:pt x="1500611" y="263180"/>
                  </a:lnTo>
                  <a:lnTo>
                    <a:pt x="1554186" y="257055"/>
                  </a:lnTo>
                  <a:lnTo>
                    <a:pt x="1607756" y="249173"/>
                  </a:lnTo>
                  <a:lnTo>
                    <a:pt x="1661387" y="237655"/>
                  </a:lnTo>
                  <a:lnTo>
                    <a:pt x="1714993" y="222741"/>
                  </a:lnTo>
                  <a:lnTo>
                    <a:pt x="1768581" y="207376"/>
                  </a:lnTo>
                  <a:lnTo>
                    <a:pt x="1822156" y="194505"/>
                  </a:lnTo>
                  <a:lnTo>
                    <a:pt x="1875726" y="187070"/>
                  </a:lnTo>
                  <a:lnTo>
                    <a:pt x="1929357" y="184172"/>
                  </a:lnTo>
                  <a:lnTo>
                    <a:pt x="1982963" y="183846"/>
                  </a:lnTo>
                  <a:lnTo>
                    <a:pt x="2036551" y="187445"/>
                  </a:lnTo>
                  <a:lnTo>
                    <a:pt x="2090126" y="196324"/>
                  </a:lnTo>
                  <a:lnTo>
                    <a:pt x="2143696" y="211835"/>
                  </a:lnTo>
                  <a:lnTo>
                    <a:pt x="2182006" y="231520"/>
                  </a:lnTo>
                  <a:lnTo>
                    <a:pt x="2220303" y="259989"/>
                  </a:lnTo>
                  <a:lnTo>
                    <a:pt x="2258589" y="292839"/>
                  </a:lnTo>
                  <a:lnTo>
                    <a:pt x="2296866" y="325666"/>
                  </a:lnTo>
                  <a:lnTo>
                    <a:pt x="2335136" y="354068"/>
                  </a:lnTo>
                  <a:lnTo>
                    <a:pt x="2373402" y="373642"/>
                  </a:lnTo>
                  <a:lnTo>
                    <a:pt x="2411666" y="379983"/>
                  </a:lnTo>
                  <a:lnTo>
                    <a:pt x="2449976" y="369712"/>
                  </a:lnTo>
                  <a:lnTo>
                    <a:pt x="2488273" y="345619"/>
                  </a:lnTo>
                  <a:lnTo>
                    <a:pt x="2526559" y="312556"/>
                  </a:lnTo>
                  <a:lnTo>
                    <a:pt x="2564836" y="275380"/>
                  </a:lnTo>
                  <a:lnTo>
                    <a:pt x="2603106" y="238943"/>
                  </a:lnTo>
                  <a:lnTo>
                    <a:pt x="2641372" y="208100"/>
                  </a:lnTo>
                  <a:lnTo>
                    <a:pt x="2679636" y="187705"/>
                  </a:lnTo>
                  <a:lnTo>
                    <a:pt x="2724330" y="177143"/>
                  </a:lnTo>
                  <a:lnTo>
                    <a:pt x="2769006" y="175048"/>
                  </a:lnTo>
                  <a:lnTo>
                    <a:pt x="2813669" y="178371"/>
                  </a:lnTo>
                  <a:lnTo>
                    <a:pt x="2858320" y="184065"/>
                  </a:lnTo>
                  <a:lnTo>
                    <a:pt x="2902965" y="189081"/>
                  </a:lnTo>
                  <a:lnTo>
                    <a:pt x="2947606" y="190372"/>
                  </a:lnTo>
                  <a:lnTo>
                    <a:pt x="3001237" y="189916"/>
                  </a:lnTo>
                  <a:lnTo>
                    <a:pt x="3054843" y="190411"/>
                  </a:lnTo>
                  <a:lnTo>
                    <a:pt x="3108431" y="188937"/>
                  </a:lnTo>
                  <a:lnTo>
                    <a:pt x="3162006" y="182574"/>
                  </a:lnTo>
                  <a:lnTo>
                    <a:pt x="3215576" y="168401"/>
                  </a:lnTo>
                  <a:lnTo>
                    <a:pt x="3253886" y="149083"/>
                  </a:lnTo>
                  <a:lnTo>
                    <a:pt x="3292183" y="121153"/>
                  </a:lnTo>
                  <a:lnTo>
                    <a:pt x="3330469" y="88831"/>
                  </a:lnTo>
                  <a:lnTo>
                    <a:pt x="3368746" y="56336"/>
                  </a:lnTo>
                  <a:lnTo>
                    <a:pt x="3407016" y="27887"/>
                  </a:lnTo>
                  <a:lnTo>
                    <a:pt x="3445282" y="7702"/>
                  </a:lnTo>
                  <a:lnTo>
                    <a:pt x="3483546" y="0"/>
                  </a:lnTo>
                  <a:lnTo>
                    <a:pt x="3521856" y="6252"/>
                  </a:lnTo>
                  <a:lnTo>
                    <a:pt x="3560153" y="23270"/>
                  </a:lnTo>
                  <a:lnTo>
                    <a:pt x="3598439" y="48119"/>
                  </a:lnTo>
                  <a:lnTo>
                    <a:pt x="3636716" y="77864"/>
                  </a:lnTo>
                  <a:lnTo>
                    <a:pt x="3674986" y="109571"/>
                  </a:lnTo>
                  <a:lnTo>
                    <a:pt x="3713252" y="140305"/>
                  </a:lnTo>
                  <a:lnTo>
                    <a:pt x="3751516" y="167131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31496" y="2842133"/>
            <a:ext cx="276860" cy="236664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500"/>
              </a:spcBef>
            </a:pPr>
            <a:r>
              <a:rPr sz="1200" dirty="0">
                <a:latin typeface="Tahoma"/>
                <a:cs typeface="Tahoma"/>
              </a:rPr>
              <a:t>1</a:t>
            </a:r>
            <a:r>
              <a:rPr sz="1200" spc="-10" dirty="0">
                <a:latin typeface="Tahoma"/>
                <a:cs typeface="Tahoma"/>
              </a:rPr>
              <a:t>2</a:t>
            </a:r>
            <a:r>
              <a:rPr sz="1200" dirty="0">
                <a:latin typeface="Tahoma"/>
                <a:cs typeface="Tahoma"/>
              </a:rPr>
              <a:t>0</a:t>
            </a:r>
            <a:endParaRPr sz="1200">
              <a:latin typeface="Tahoma"/>
              <a:cs typeface="Tahoma"/>
            </a:endParaRPr>
          </a:p>
          <a:p>
            <a:pPr marR="6350" algn="r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latin typeface="Tahoma"/>
                <a:cs typeface="Tahoma"/>
              </a:rPr>
              <a:t>1</a:t>
            </a:r>
            <a:r>
              <a:rPr sz="1200" spc="-10" dirty="0">
                <a:latin typeface="Tahoma"/>
                <a:cs typeface="Tahoma"/>
              </a:rPr>
              <a:t>0</a:t>
            </a:r>
            <a:r>
              <a:rPr sz="1200" dirty="0">
                <a:latin typeface="Tahoma"/>
                <a:cs typeface="Tahoma"/>
              </a:rPr>
              <a:t>0</a:t>
            </a:r>
            <a:endParaRPr sz="12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latin typeface="Tahoma"/>
                <a:cs typeface="Tahoma"/>
              </a:rPr>
              <a:t>80</a:t>
            </a:r>
            <a:endParaRPr sz="12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latin typeface="Tahoma"/>
                <a:cs typeface="Tahoma"/>
              </a:rPr>
              <a:t>60</a:t>
            </a:r>
            <a:endParaRPr sz="12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latin typeface="Tahoma"/>
                <a:cs typeface="Tahoma"/>
              </a:rPr>
              <a:t>40</a:t>
            </a:r>
            <a:endParaRPr sz="12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latin typeface="Tahoma"/>
                <a:cs typeface="Tahoma"/>
              </a:rPr>
              <a:t>20</a:t>
            </a:r>
            <a:endParaRPr sz="1200">
              <a:latin typeface="Tahoma"/>
              <a:cs typeface="Tahoma"/>
            </a:endParaRPr>
          </a:p>
          <a:p>
            <a:pPr marR="5715" algn="r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latin typeface="Tahoma"/>
                <a:cs typeface="Tahoma"/>
              </a:rPr>
              <a:t>0</a:t>
            </a:r>
            <a:endParaRPr sz="1200">
              <a:latin typeface="Tahoma"/>
              <a:cs typeface="Tahoma"/>
            </a:endParaRPr>
          </a:p>
          <a:p>
            <a:pPr marR="6350" algn="r">
              <a:lnSpc>
                <a:spcPct val="100000"/>
              </a:lnSpc>
              <a:spcBef>
                <a:spcPts val="405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</a:t>
            </a:r>
            <a:endParaRPr sz="1200">
              <a:latin typeface="Tahoma"/>
              <a:cs typeface="Tahoma"/>
            </a:endParaRPr>
          </a:p>
          <a:p>
            <a:pPr marR="6350" algn="r">
              <a:lnSpc>
                <a:spcPct val="100000"/>
              </a:lnSpc>
              <a:spcBef>
                <a:spcPts val="405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40</a:t>
            </a:r>
            <a:endParaRPr sz="1200">
              <a:latin typeface="Tahoma"/>
              <a:cs typeface="Tahoma"/>
            </a:endParaRPr>
          </a:p>
          <a:p>
            <a:pPr marR="6350" algn="r">
              <a:lnSpc>
                <a:spcPct val="100000"/>
              </a:lnSpc>
              <a:spcBef>
                <a:spcPts val="400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60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65151" y="5151326"/>
            <a:ext cx="3961765" cy="59055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2018-Ç1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200" spc="-5" dirty="0">
                <a:latin typeface="Tahoma"/>
                <a:cs typeface="Tahoma"/>
              </a:rPr>
              <a:t>2018-Ç2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200" spc="-5" dirty="0">
                <a:latin typeface="Tahoma"/>
                <a:cs typeface="Tahoma"/>
              </a:rPr>
              <a:t>2018-Ç3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2018-Ç4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200" spc="-5" dirty="0">
                <a:latin typeface="Tahoma"/>
                <a:cs typeface="Tahoma"/>
              </a:rPr>
              <a:t>2019-Ç1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200" spc="-5" dirty="0">
                <a:latin typeface="Tahoma"/>
                <a:cs typeface="Tahoma"/>
              </a:rPr>
              <a:t>2019-Ç2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200" spc="-5" dirty="0">
                <a:latin typeface="Tahoma"/>
                <a:cs typeface="Tahoma"/>
              </a:rPr>
              <a:t>2019-Ç3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200" spc="-5" dirty="0">
                <a:latin typeface="Tahoma"/>
                <a:cs typeface="Tahoma"/>
              </a:rPr>
              <a:t>2019-Ç4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2020-Ç1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200" spc="-5" dirty="0">
                <a:latin typeface="Tahoma"/>
                <a:cs typeface="Tahoma"/>
              </a:rPr>
              <a:t>2020-Ç2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200" spc="-5" dirty="0">
                <a:latin typeface="Tahoma"/>
                <a:cs typeface="Tahoma"/>
              </a:rPr>
              <a:t>2020-Ç3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200" spc="-5" dirty="0">
                <a:latin typeface="Tahoma"/>
                <a:cs typeface="Tahoma"/>
              </a:rPr>
              <a:t>2020-Ç4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200" spc="-5" dirty="0">
                <a:latin typeface="Tahoma"/>
                <a:cs typeface="Tahoma"/>
              </a:rPr>
              <a:t>2021-Ç1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2021-Ç2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200" spc="-5" dirty="0">
                <a:latin typeface="Tahoma"/>
                <a:cs typeface="Tahoma"/>
              </a:rPr>
              <a:t>2021-Ç3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014983" y="6214871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59" h="160020">
                <a:moveTo>
                  <a:pt x="213359" y="0"/>
                </a:moveTo>
                <a:lnTo>
                  <a:pt x="0" y="0"/>
                </a:lnTo>
                <a:lnTo>
                  <a:pt x="0" y="160019"/>
                </a:lnTo>
                <a:lnTo>
                  <a:pt x="213359" y="160019"/>
                </a:lnTo>
                <a:lnTo>
                  <a:pt x="213359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14983" y="5981700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59" h="160020">
                <a:moveTo>
                  <a:pt x="213359" y="0"/>
                </a:moveTo>
                <a:lnTo>
                  <a:pt x="0" y="0"/>
                </a:lnTo>
                <a:lnTo>
                  <a:pt x="0" y="160020"/>
                </a:lnTo>
                <a:lnTo>
                  <a:pt x="213359" y="160020"/>
                </a:lnTo>
                <a:lnTo>
                  <a:pt x="21335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819655" y="5981700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19655" y="6214871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19"/>
                </a:lnTo>
                <a:lnTo>
                  <a:pt x="213360" y="160019"/>
                </a:lnTo>
                <a:lnTo>
                  <a:pt x="21336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823972" y="5981700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20"/>
                </a:lnTo>
                <a:lnTo>
                  <a:pt x="214884" y="160020"/>
                </a:lnTo>
                <a:lnTo>
                  <a:pt x="21488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44545" y="62948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6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1267205" y="5912876"/>
            <a:ext cx="464184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500"/>
              </a:spcBef>
            </a:pPr>
            <a:r>
              <a:rPr sz="1200" spc="-35" dirty="0">
                <a:latin typeface="Tahoma"/>
                <a:cs typeface="Tahoma"/>
              </a:rPr>
              <a:t>Tarım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spc="-10" dirty="0">
                <a:latin typeface="Tahoma"/>
                <a:cs typeface="Tahoma"/>
              </a:rPr>
              <a:t>Sanayi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073655" y="5912876"/>
            <a:ext cx="661035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200" spc="-5" dirty="0">
                <a:latin typeface="Tahoma"/>
                <a:cs typeface="Tahoma"/>
              </a:rPr>
              <a:t>İnşaat</a:t>
            </a:r>
            <a:endParaRPr sz="1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200" spc="-5" dirty="0">
                <a:latin typeface="Tahoma"/>
                <a:cs typeface="Tahoma"/>
              </a:rPr>
              <a:t>Hizmetler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077082" y="5912876"/>
            <a:ext cx="644525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200" dirty="0">
                <a:latin typeface="Tahoma"/>
                <a:cs typeface="Tahoma"/>
              </a:rPr>
              <a:t>Net</a:t>
            </a:r>
            <a:r>
              <a:rPr sz="1200" spc="-90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Vergi</a:t>
            </a:r>
            <a:endParaRPr sz="1200">
              <a:latin typeface="Tahoma"/>
              <a:cs typeface="Tahoma"/>
            </a:endParaRPr>
          </a:p>
          <a:p>
            <a:pPr marL="635" algn="ctr">
              <a:lnSpc>
                <a:spcPct val="100000"/>
              </a:lnSpc>
              <a:spcBef>
                <a:spcPts val="400"/>
              </a:spcBef>
            </a:pPr>
            <a:r>
              <a:rPr sz="1200" spc="-5" dirty="0">
                <a:latin typeface="Tahoma"/>
                <a:cs typeface="Tahoma"/>
              </a:rPr>
              <a:t>GSYİH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5018532" y="3000755"/>
            <a:ext cx="4049395" cy="2115820"/>
            <a:chOff x="5018532" y="3000755"/>
            <a:chExt cx="4049395" cy="2115820"/>
          </a:xfrm>
        </p:grpSpPr>
        <p:sp>
          <p:nvSpPr>
            <p:cNvPr id="94" name="object 94"/>
            <p:cNvSpPr/>
            <p:nvPr/>
          </p:nvSpPr>
          <p:spPr>
            <a:xfrm>
              <a:off x="5128260" y="4279391"/>
              <a:ext cx="147955" cy="129539"/>
            </a:xfrm>
            <a:custGeom>
              <a:avLst/>
              <a:gdLst/>
              <a:ahLst/>
              <a:cxnLst/>
              <a:rect l="l" t="t" r="r" b="b"/>
              <a:pathLst>
                <a:path w="147954" h="129539">
                  <a:moveTo>
                    <a:pt x="147827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147827" y="129539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128260" y="4226052"/>
              <a:ext cx="147955" cy="53340"/>
            </a:xfrm>
            <a:custGeom>
              <a:avLst/>
              <a:gdLst/>
              <a:ahLst/>
              <a:cxnLst/>
              <a:rect l="l" t="t" r="r" b="b"/>
              <a:pathLst>
                <a:path w="147954" h="53339">
                  <a:moveTo>
                    <a:pt x="147827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147827" y="53340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128260" y="4151375"/>
              <a:ext cx="147955" cy="74930"/>
            </a:xfrm>
            <a:custGeom>
              <a:avLst/>
              <a:gdLst/>
              <a:ahLst/>
              <a:cxnLst/>
              <a:rect l="l" t="t" r="r" b="b"/>
              <a:pathLst>
                <a:path w="147954" h="74929">
                  <a:moveTo>
                    <a:pt x="147827" y="0"/>
                  </a:moveTo>
                  <a:lnTo>
                    <a:pt x="0" y="0"/>
                  </a:lnTo>
                  <a:lnTo>
                    <a:pt x="0" y="74675"/>
                  </a:lnTo>
                  <a:lnTo>
                    <a:pt x="147827" y="74675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128260" y="4408931"/>
              <a:ext cx="147955" cy="9525"/>
            </a:xfrm>
            <a:custGeom>
              <a:avLst/>
              <a:gdLst/>
              <a:ahLst/>
              <a:cxnLst/>
              <a:rect l="l" t="t" r="r" b="b"/>
              <a:pathLst>
                <a:path w="147954" h="9525">
                  <a:moveTo>
                    <a:pt x="147827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47827" y="9144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260336" y="4375403"/>
              <a:ext cx="149860" cy="33655"/>
            </a:xfrm>
            <a:custGeom>
              <a:avLst/>
              <a:gdLst/>
              <a:ahLst/>
              <a:cxnLst/>
              <a:rect l="l" t="t" r="r" b="b"/>
              <a:pathLst>
                <a:path w="149859" h="33654">
                  <a:moveTo>
                    <a:pt x="149351" y="0"/>
                  </a:moveTo>
                  <a:lnTo>
                    <a:pt x="0" y="0"/>
                  </a:lnTo>
                  <a:lnTo>
                    <a:pt x="0" y="33528"/>
                  </a:lnTo>
                  <a:lnTo>
                    <a:pt x="149351" y="3352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260336" y="4317491"/>
              <a:ext cx="149860" cy="58419"/>
            </a:xfrm>
            <a:custGeom>
              <a:avLst/>
              <a:gdLst/>
              <a:ahLst/>
              <a:cxnLst/>
              <a:rect l="l" t="t" r="r" b="b"/>
              <a:pathLst>
                <a:path w="149859" h="58420">
                  <a:moveTo>
                    <a:pt x="149351" y="0"/>
                  </a:moveTo>
                  <a:lnTo>
                    <a:pt x="0" y="0"/>
                  </a:lnTo>
                  <a:lnTo>
                    <a:pt x="0" y="57911"/>
                  </a:lnTo>
                  <a:lnTo>
                    <a:pt x="149351" y="5791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260336" y="4408931"/>
              <a:ext cx="149860" cy="7620"/>
            </a:xfrm>
            <a:custGeom>
              <a:avLst/>
              <a:gdLst/>
              <a:ahLst/>
              <a:cxnLst/>
              <a:rect l="l" t="t" r="r" b="b"/>
              <a:pathLst>
                <a:path w="149859" h="7620">
                  <a:moveTo>
                    <a:pt x="149351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49351" y="762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260336" y="4416552"/>
              <a:ext cx="149860" cy="12700"/>
            </a:xfrm>
            <a:custGeom>
              <a:avLst/>
              <a:gdLst/>
              <a:ahLst/>
              <a:cxnLst/>
              <a:rect l="l" t="t" r="r" b="b"/>
              <a:pathLst>
                <a:path w="149859" h="12700">
                  <a:moveTo>
                    <a:pt x="149351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149351" y="1219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527036" y="4408931"/>
              <a:ext cx="147955" cy="108585"/>
            </a:xfrm>
            <a:custGeom>
              <a:avLst/>
              <a:gdLst/>
              <a:ahLst/>
              <a:cxnLst/>
              <a:rect l="l" t="t" r="r" b="b"/>
              <a:pathLst>
                <a:path w="147954" h="108585">
                  <a:moveTo>
                    <a:pt x="147827" y="0"/>
                  </a:moveTo>
                  <a:lnTo>
                    <a:pt x="0" y="0"/>
                  </a:lnTo>
                  <a:lnTo>
                    <a:pt x="0" y="108204"/>
                  </a:lnTo>
                  <a:lnTo>
                    <a:pt x="147827" y="108204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527036" y="4517136"/>
              <a:ext cx="147955" cy="3175"/>
            </a:xfrm>
            <a:custGeom>
              <a:avLst/>
              <a:gdLst/>
              <a:ahLst/>
              <a:cxnLst/>
              <a:rect l="l" t="t" r="r" b="b"/>
              <a:pathLst>
                <a:path w="147954" h="3175">
                  <a:moveTo>
                    <a:pt x="14782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147828" y="3047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527036" y="4520183"/>
              <a:ext cx="147955" cy="68580"/>
            </a:xfrm>
            <a:custGeom>
              <a:avLst/>
              <a:gdLst/>
              <a:ahLst/>
              <a:cxnLst/>
              <a:rect l="l" t="t" r="r" b="b"/>
              <a:pathLst>
                <a:path w="147954" h="68579">
                  <a:moveTo>
                    <a:pt x="147827" y="0"/>
                  </a:moveTo>
                  <a:lnTo>
                    <a:pt x="0" y="0"/>
                  </a:lnTo>
                  <a:lnTo>
                    <a:pt x="0" y="68580"/>
                  </a:lnTo>
                  <a:lnTo>
                    <a:pt x="147827" y="68580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527036" y="4588763"/>
              <a:ext cx="147955" cy="426720"/>
            </a:xfrm>
            <a:custGeom>
              <a:avLst/>
              <a:gdLst/>
              <a:ahLst/>
              <a:cxnLst/>
              <a:rect l="l" t="t" r="r" b="b"/>
              <a:pathLst>
                <a:path w="147954" h="426720">
                  <a:moveTo>
                    <a:pt x="147827" y="0"/>
                  </a:moveTo>
                  <a:lnTo>
                    <a:pt x="0" y="0"/>
                  </a:lnTo>
                  <a:lnTo>
                    <a:pt x="0" y="426719"/>
                  </a:lnTo>
                  <a:lnTo>
                    <a:pt x="147827" y="426719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793736" y="4145280"/>
              <a:ext cx="147955" cy="264160"/>
            </a:xfrm>
            <a:custGeom>
              <a:avLst/>
              <a:gdLst/>
              <a:ahLst/>
              <a:cxnLst/>
              <a:rect l="l" t="t" r="r" b="b"/>
              <a:pathLst>
                <a:path w="147954" h="264160">
                  <a:moveTo>
                    <a:pt x="147827" y="0"/>
                  </a:moveTo>
                  <a:lnTo>
                    <a:pt x="0" y="0"/>
                  </a:lnTo>
                  <a:lnTo>
                    <a:pt x="0" y="263652"/>
                  </a:lnTo>
                  <a:lnTo>
                    <a:pt x="147827" y="263652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793736" y="4120895"/>
              <a:ext cx="147955" cy="24765"/>
            </a:xfrm>
            <a:custGeom>
              <a:avLst/>
              <a:gdLst/>
              <a:ahLst/>
              <a:cxnLst/>
              <a:rect l="l" t="t" r="r" b="b"/>
              <a:pathLst>
                <a:path w="147954" h="24764">
                  <a:moveTo>
                    <a:pt x="147828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147828" y="24383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793736" y="4023359"/>
              <a:ext cx="147955" cy="97790"/>
            </a:xfrm>
            <a:custGeom>
              <a:avLst/>
              <a:gdLst/>
              <a:ahLst/>
              <a:cxnLst/>
              <a:rect l="l" t="t" r="r" b="b"/>
              <a:pathLst>
                <a:path w="147954" h="97789">
                  <a:moveTo>
                    <a:pt x="147828" y="0"/>
                  </a:moveTo>
                  <a:lnTo>
                    <a:pt x="0" y="0"/>
                  </a:lnTo>
                  <a:lnTo>
                    <a:pt x="0" y="97535"/>
                  </a:lnTo>
                  <a:lnTo>
                    <a:pt x="147828" y="97535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394960" y="4338827"/>
              <a:ext cx="2546985" cy="320040"/>
            </a:xfrm>
            <a:custGeom>
              <a:avLst/>
              <a:gdLst/>
              <a:ahLst/>
              <a:cxnLst/>
              <a:rect l="l" t="t" r="r" b="b"/>
              <a:pathLst>
                <a:path w="2546984" h="320039">
                  <a:moveTo>
                    <a:pt x="147828" y="0"/>
                  </a:moveTo>
                  <a:lnTo>
                    <a:pt x="0" y="0"/>
                  </a:lnTo>
                  <a:lnTo>
                    <a:pt x="0" y="70104"/>
                  </a:lnTo>
                  <a:lnTo>
                    <a:pt x="147828" y="70104"/>
                  </a:lnTo>
                  <a:lnTo>
                    <a:pt x="147828" y="0"/>
                  </a:lnTo>
                  <a:close/>
                </a:path>
                <a:path w="2546984" h="320039">
                  <a:moveTo>
                    <a:pt x="2546591" y="70104"/>
                  </a:moveTo>
                  <a:lnTo>
                    <a:pt x="2398776" y="70104"/>
                  </a:lnTo>
                  <a:lnTo>
                    <a:pt x="2398776" y="320040"/>
                  </a:lnTo>
                  <a:lnTo>
                    <a:pt x="2546591" y="320040"/>
                  </a:lnTo>
                  <a:lnTo>
                    <a:pt x="2546591" y="70104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394960" y="4250436"/>
              <a:ext cx="147955" cy="88900"/>
            </a:xfrm>
            <a:custGeom>
              <a:avLst/>
              <a:gdLst/>
              <a:ahLst/>
              <a:cxnLst/>
              <a:rect l="l" t="t" r="r" b="b"/>
              <a:pathLst>
                <a:path w="147954" h="88900">
                  <a:moveTo>
                    <a:pt x="147827" y="0"/>
                  </a:moveTo>
                  <a:lnTo>
                    <a:pt x="0" y="0"/>
                  </a:lnTo>
                  <a:lnTo>
                    <a:pt x="0" y="88392"/>
                  </a:lnTo>
                  <a:lnTo>
                    <a:pt x="147827" y="88392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394960" y="4134611"/>
              <a:ext cx="147955" cy="116205"/>
            </a:xfrm>
            <a:custGeom>
              <a:avLst/>
              <a:gdLst/>
              <a:ahLst/>
              <a:cxnLst/>
              <a:rect l="l" t="t" r="r" b="b"/>
              <a:pathLst>
                <a:path w="147954" h="116204">
                  <a:moveTo>
                    <a:pt x="147827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47827" y="115824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394960" y="4098036"/>
              <a:ext cx="147955" cy="36830"/>
            </a:xfrm>
            <a:custGeom>
              <a:avLst/>
              <a:gdLst/>
              <a:ahLst/>
              <a:cxnLst/>
              <a:rect l="l" t="t" r="r" b="b"/>
              <a:pathLst>
                <a:path w="147954" h="36829">
                  <a:moveTo>
                    <a:pt x="147827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47827" y="36575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661660" y="4206239"/>
              <a:ext cx="147955" cy="203200"/>
            </a:xfrm>
            <a:custGeom>
              <a:avLst/>
              <a:gdLst/>
              <a:ahLst/>
              <a:cxnLst/>
              <a:rect l="l" t="t" r="r" b="b"/>
              <a:pathLst>
                <a:path w="147954" h="203200">
                  <a:moveTo>
                    <a:pt x="147827" y="0"/>
                  </a:moveTo>
                  <a:lnTo>
                    <a:pt x="0" y="0"/>
                  </a:lnTo>
                  <a:lnTo>
                    <a:pt x="0" y="202692"/>
                  </a:lnTo>
                  <a:lnTo>
                    <a:pt x="147827" y="202692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661660" y="4128516"/>
              <a:ext cx="147955" cy="78105"/>
            </a:xfrm>
            <a:custGeom>
              <a:avLst/>
              <a:gdLst/>
              <a:ahLst/>
              <a:cxnLst/>
              <a:rect l="l" t="t" r="r" b="b"/>
              <a:pathLst>
                <a:path w="147954" h="78104">
                  <a:moveTo>
                    <a:pt x="147827" y="0"/>
                  </a:moveTo>
                  <a:lnTo>
                    <a:pt x="0" y="0"/>
                  </a:lnTo>
                  <a:lnTo>
                    <a:pt x="0" y="77723"/>
                  </a:lnTo>
                  <a:lnTo>
                    <a:pt x="147827" y="77723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661660" y="4107180"/>
              <a:ext cx="147955" cy="21590"/>
            </a:xfrm>
            <a:custGeom>
              <a:avLst/>
              <a:gdLst/>
              <a:ahLst/>
              <a:cxnLst/>
              <a:rect l="l" t="t" r="r" b="b"/>
              <a:pathLst>
                <a:path w="147954" h="21589">
                  <a:moveTo>
                    <a:pt x="147827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47827" y="21336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661660" y="4408931"/>
              <a:ext cx="147955" cy="47625"/>
            </a:xfrm>
            <a:custGeom>
              <a:avLst/>
              <a:gdLst/>
              <a:ahLst/>
              <a:cxnLst/>
              <a:rect l="l" t="t" r="r" b="b"/>
              <a:pathLst>
                <a:path w="147954" h="47625">
                  <a:moveTo>
                    <a:pt x="147827" y="0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147827" y="47244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928360" y="4267200"/>
              <a:ext cx="147955" cy="142240"/>
            </a:xfrm>
            <a:custGeom>
              <a:avLst/>
              <a:gdLst/>
              <a:ahLst/>
              <a:cxnLst/>
              <a:rect l="l" t="t" r="r" b="b"/>
              <a:pathLst>
                <a:path w="147954" h="142239">
                  <a:moveTo>
                    <a:pt x="147827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47827" y="141731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928360" y="4209288"/>
              <a:ext cx="147955" cy="58419"/>
            </a:xfrm>
            <a:custGeom>
              <a:avLst/>
              <a:gdLst/>
              <a:ahLst/>
              <a:cxnLst/>
              <a:rect l="l" t="t" r="r" b="b"/>
              <a:pathLst>
                <a:path w="147954" h="58420">
                  <a:moveTo>
                    <a:pt x="147827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147827" y="57912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928360" y="4408931"/>
              <a:ext cx="147955" cy="86995"/>
            </a:xfrm>
            <a:custGeom>
              <a:avLst/>
              <a:gdLst/>
              <a:ahLst/>
              <a:cxnLst/>
              <a:rect l="l" t="t" r="r" b="b"/>
              <a:pathLst>
                <a:path w="147954" h="86995">
                  <a:moveTo>
                    <a:pt x="147827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147827" y="86868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928360" y="4495800"/>
              <a:ext cx="147955" cy="149860"/>
            </a:xfrm>
            <a:custGeom>
              <a:avLst/>
              <a:gdLst/>
              <a:ahLst/>
              <a:cxnLst/>
              <a:rect l="l" t="t" r="r" b="b"/>
              <a:pathLst>
                <a:path w="147954" h="149860">
                  <a:moveTo>
                    <a:pt x="147827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147827" y="149351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195060" y="4306823"/>
              <a:ext cx="147955" cy="102235"/>
            </a:xfrm>
            <a:custGeom>
              <a:avLst/>
              <a:gdLst/>
              <a:ahLst/>
              <a:cxnLst/>
              <a:rect l="l" t="t" r="r" b="b"/>
              <a:pathLst>
                <a:path w="147954" h="102235">
                  <a:moveTo>
                    <a:pt x="147827" y="0"/>
                  </a:moveTo>
                  <a:lnTo>
                    <a:pt x="0" y="0"/>
                  </a:lnTo>
                  <a:lnTo>
                    <a:pt x="0" y="102107"/>
                  </a:lnTo>
                  <a:lnTo>
                    <a:pt x="147827" y="102107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195060" y="4230623"/>
              <a:ext cx="147955" cy="76200"/>
            </a:xfrm>
            <a:custGeom>
              <a:avLst/>
              <a:gdLst/>
              <a:ahLst/>
              <a:cxnLst/>
              <a:rect l="l" t="t" r="r" b="b"/>
              <a:pathLst>
                <a:path w="147954" h="76200">
                  <a:moveTo>
                    <a:pt x="147827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147827" y="76200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195060" y="4408931"/>
              <a:ext cx="147955" cy="45720"/>
            </a:xfrm>
            <a:custGeom>
              <a:avLst/>
              <a:gdLst/>
              <a:ahLst/>
              <a:cxnLst/>
              <a:rect l="l" t="t" r="r" b="b"/>
              <a:pathLst>
                <a:path w="147954" h="45720">
                  <a:moveTo>
                    <a:pt x="147827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47827" y="45720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195060" y="4454652"/>
              <a:ext cx="147955" cy="169545"/>
            </a:xfrm>
            <a:custGeom>
              <a:avLst/>
              <a:gdLst/>
              <a:ahLst/>
              <a:cxnLst/>
              <a:rect l="l" t="t" r="r" b="b"/>
              <a:pathLst>
                <a:path w="147954" h="169545">
                  <a:moveTo>
                    <a:pt x="147827" y="0"/>
                  </a:moveTo>
                  <a:lnTo>
                    <a:pt x="0" y="0"/>
                  </a:lnTo>
                  <a:lnTo>
                    <a:pt x="0" y="169164"/>
                  </a:lnTo>
                  <a:lnTo>
                    <a:pt x="147827" y="169164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461760" y="4340352"/>
              <a:ext cx="147955" cy="68580"/>
            </a:xfrm>
            <a:custGeom>
              <a:avLst/>
              <a:gdLst/>
              <a:ahLst/>
              <a:cxnLst/>
              <a:rect l="l" t="t" r="r" b="b"/>
              <a:pathLst>
                <a:path w="147954" h="68579">
                  <a:moveTo>
                    <a:pt x="147828" y="0"/>
                  </a:moveTo>
                  <a:lnTo>
                    <a:pt x="0" y="0"/>
                  </a:lnTo>
                  <a:lnTo>
                    <a:pt x="0" y="68580"/>
                  </a:lnTo>
                  <a:lnTo>
                    <a:pt x="147828" y="68580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461760" y="4314444"/>
              <a:ext cx="147955" cy="26034"/>
            </a:xfrm>
            <a:custGeom>
              <a:avLst/>
              <a:gdLst/>
              <a:ahLst/>
              <a:cxnLst/>
              <a:rect l="l" t="t" r="r" b="b"/>
              <a:pathLst>
                <a:path w="147954" h="26035">
                  <a:moveTo>
                    <a:pt x="147828" y="0"/>
                  </a:moveTo>
                  <a:lnTo>
                    <a:pt x="0" y="0"/>
                  </a:lnTo>
                  <a:lnTo>
                    <a:pt x="0" y="25907"/>
                  </a:lnTo>
                  <a:lnTo>
                    <a:pt x="147828" y="25907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461760" y="4408931"/>
              <a:ext cx="147955" cy="5080"/>
            </a:xfrm>
            <a:custGeom>
              <a:avLst/>
              <a:gdLst/>
              <a:ahLst/>
              <a:cxnLst/>
              <a:rect l="l" t="t" r="r" b="b"/>
              <a:pathLst>
                <a:path w="147954" h="5079">
                  <a:moveTo>
                    <a:pt x="14782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147828" y="4572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461760" y="4413503"/>
              <a:ext cx="147955" cy="243840"/>
            </a:xfrm>
            <a:custGeom>
              <a:avLst/>
              <a:gdLst/>
              <a:ahLst/>
              <a:cxnLst/>
              <a:rect l="l" t="t" r="r" b="b"/>
              <a:pathLst>
                <a:path w="147954" h="243839">
                  <a:moveTo>
                    <a:pt x="147828" y="0"/>
                  </a:moveTo>
                  <a:lnTo>
                    <a:pt x="0" y="0"/>
                  </a:lnTo>
                  <a:lnTo>
                    <a:pt x="0" y="243840"/>
                  </a:lnTo>
                  <a:lnTo>
                    <a:pt x="147828" y="243840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6726936" y="4360163"/>
              <a:ext cx="149860" cy="48895"/>
            </a:xfrm>
            <a:custGeom>
              <a:avLst/>
              <a:gdLst/>
              <a:ahLst/>
              <a:cxnLst/>
              <a:rect l="l" t="t" r="r" b="b"/>
              <a:pathLst>
                <a:path w="149859" h="48895">
                  <a:moveTo>
                    <a:pt x="149352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149352" y="48768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726936" y="4288536"/>
              <a:ext cx="149860" cy="71755"/>
            </a:xfrm>
            <a:custGeom>
              <a:avLst/>
              <a:gdLst/>
              <a:ahLst/>
              <a:cxnLst/>
              <a:rect l="l" t="t" r="r" b="b"/>
              <a:pathLst>
                <a:path w="149859" h="71754">
                  <a:moveTo>
                    <a:pt x="149352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149352" y="71627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726936" y="4265675"/>
              <a:ext cx="149860" cy="22860"/>
            </a:xfrm>
            <a:custGeom>
              <a:avLst/>
              <a:gdLst/>
              <a:ahLst/>
              <a:cxnLst/>
              <a:rect l="l" t="t" r="r" b="b"/>
              <a:pathLst>
                <a:path w="149859" h="22860">
                  <a:moveTo>
                    <a:pt x="14935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49352" y="22860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726936" y="4408931"/>
              <a:ext cx="149860" cy="166370"/>
            </a:xfrm>
            <a:custGeom>
              <a:avLst/>
              <a:gdLst/>
              <a:ahLst/>
              <a:cxnLst/>
              <a:rect l="l" t="t" r="r" b="b"/>
              <a:pathLst>
                <a:path w="149859" h="166370">
                  <a:moveTo>
                    <a:pt x="149352" y="0"/>
                  </a:moveTo>
                  <a:lnTo>
                    <a:pt x="0" y="0"/>
                  </a:lnTo>
                  <a:lnTo>
                    <a:pt x="0" y="166116"/>
                  </a:lnTo>
                  <a:lnTo>
                    <a:pt x="149352" y="166116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993636" y="4404359"/>
              <a:ext cx="149860" cy="5080"/>
            </a:xfrm>
            <a:custGeom>
              <a:avLst/>
              <a:gdLst/>
              <a:ahLst/>
              <a:cxnLst/>
              <a:rect l="l" t="t" r="r" b="b"/>
              <a:pathLst>
                <a:path w="149859" h="5079">
                  <a:moveTo>
                    <a:pt x="149352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149352" y="4571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993636" y="4395216"/>
              <a:ext cx="149860" cy="9525"/>
            </a:xfrm>
            <a:custGeom>
              <a:avLst/>
              <a:gdLst/>
              <a:ahLst/>
              <a:cxnLst/>
              <a:rect l="l" t="t" r="r" b="b"/>
              <a:pathLst>
                <a:path w="149859" h="9525">
                  <a:moveTo>
                    <a:pt x="149351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49351" y="9143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993636" y="4367783"/>
              <a:ext cx="149860" cy="27940"/>
            </a:xfrm>
            <a:custGeom>
              <a:avLst/>
              <a:gdLst/>
              <a:ahLst/>
              <a:cxnLst/>
              <a:rect l="l" t="t" r="r" b="b"/>
              <a:pathLst>
                <a:path w="149859" h="27939">
                  <a:moveTo>
                    <a:pt x="149351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149351" y="2743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6993636" y="4276344"/>
              <a:ext cx="149860" cy="91440"/>
            </a:xfrm>
            <a:custGeom>
              <a:avLst/>
              <a:gdLst/>
              <a:ahLst/>
              <a:cxnLst/>
              <a:rect l="l" t="t" r="r" b="b"/>
              <a:pathLst>
                <a:path w="149859" h="91439">
                  <a:moveTo>
                    <a:pt x="149351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149351" y="9143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060436" y="4404359"/>
              <a:ext cx="147955" cy="5080"/>
            </a:xfrm>
            <a:custGeom>
              <a:avLst/>
              <a:gdLst/>
              <a:ahLst/>
              <a:cxnLst/>
              <a:rect l="l" t="t" r="r" b="b"/>
              <a:pathLst>
                <a:path w="147954" h="5079">
                  <a:moveTo>
                    <a:pt x="14782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147828" y="4571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8060436" y="4267200"/>
              <a:ext cx="147955" cy="137160"/>
            </a:xfrm>
            <a:custGeom>
              <a:avLst/>
              <a:gdLst/>
              <a:ahLst/>
              <a:cxnLst/>
              <a:rect l="l" t="t" r="r" b="b"/>
              <a:pathLst>
                <a:path w="147954" h="137160">
                  <a:moveTo>
                    <a:pt x="147827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147827" y="137160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8060436" y="4223003"/>
              <a:ext cx="147955" cy="44450"/>
            </a:xfrm>
            <a:custGeom>
              <a:avLst/>
              <a:gdLst/>
              <a:ahLst/>
              <a:cxnLst/>
              <a:rect l="l" t="t" r="r" b="b"/>
              <a:pathLst>
                <a:path w="147954" h="44450">
                  <a:moveTo>
                    <a:pt x="147827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147827" y="44196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8060436" y="4131563"/>
              <a:ext cx="147955" cy="91440"/>
            </a:xfrm>
            <a:custGeom>
              <a:avLst/>
              <a:gdLst/>
              <a:ahLst/>
              <a:cxnLst/>
              <a:rect l="l" t="t" r="r" b="b"/>
              <a:pathLst>
                <a:path w="147954" h="91439">
                  <a:moveTo>
                    <a:pt x="147827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147827" y="91439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8327135" y="4364736"/>
              <a:ext cx="147955" cy="44450"/>
            </a:xfrm>
            <a:custGeom>
              <a:avLst/>
              <a:gdLst/>
              <a:ahLst/>
              <a:cxnLst/>
              <a:rect l="l" t="t" r="r" b="b"/>
              <a:pathLst>
                <a:path w="147954" h="44450">
                  <a:moveTo>
                    <a:pt x="147828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147828" y="44195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327135" y="4219955"/>
              <a:ext cx="147955" cy="144780"/>
            </a:xfrm>
            <a:custGeom>
              <a:avLst/>
              <a:gdLst/>
              <a:ahLst/>
              <a:cxnLst/>
              <a:rect l="l" t="t" r="r" b="b"/>
              <a:pathLst>
                <a:path w="147954" h="144779">
                  <a:moveTo>
                    <a:pt x="147827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147827" y="144780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327135" y="4218431"/>
              <a:ext cx="147955" cy="1905"/>
            </a:xfrm>
            <a:custGeom>
              <a:avLst/>
              <a:gdLst/>
              <a:ahLst/>
              <a:cxnLst/>
              <a:rect l="l" t="t" r="r" b="b"/>
              <a:pathLst>
                <a:path w="147954" h="1904">
                  <a:moveTo>
                    <a:pt x="147827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147827" y="1524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327135" y="4137659"/>
              <a:ext cx="147955" cy="81280"/>
            </a:xfrm>
            <a:custGeom>
              <a:avLst/>
              <a:gdLst/>
              <a:ahLst/>
              <a:cxnLst/>
              <a:rect l="l" t="t" r="r" b="b"/>
              <a:pathLst>
                <a:path w="147954" h="81279">
                  <a:moveTo>
                    <a:pt x="147827" y="0"/>
                  </a:moveTo>
                  <a:lnTo>
                    <a:pt x="0" y="0"/>
                  </a:lnTo>
                  <a:lnTo>
                    <a:pt x="0" y="80772"/>
                  </a:lnTo>
                  <a:lnTo>
                    <a:pt x="147827" y="80772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593835" y="3694175"/>
              <a:ext cx="147955" cy="715010"/>
            </a:xfrm>
            <a:custGeom>
              <a:avLst/>
              <a:gdLst/>
              <a:ahLst/>
              <a:cxnLst/>
              <a:rect l="l" t="t" r="r" b="b"/>
              <a:pathLst>
                <a:path w="147954" h="715010">
                  <a:moveTo>
                    <a:pt x="147828" y="0"/>
                  </a:moveTo>
                  <a:lnTo>
                    <a:pt x="0" y="0"/>
                  </a:lnTo>
                  <a:lnTo>
                    <a:pt x="0" y="714756"/>
                  </a:lnTo>
                  <a:lnTo>
                    <a:pt x="147828" y="714756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593835" y="3453383"/>
              <a:ext cx="147955" cy="241300"/>
            </a:xfrm>
            <a:custGeom>
              <a:avLst/>
              <a:gdLst/>
              <a:ahLst/>
              <a:cxnLst/>
              <a:rect l="l" t="t" r="r" b="b"/>
              <a:pathLst>
                <a:path w="147954" h="241300">
                  <a:moveTo>
                    <a:pt x="147827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147827" y="240791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593835" y="3413759"/>
              <a:ext cx="147955" cy="40005"/>
            </a:xfrm>
            <a:custGeom>
              <a:avLst/>
              <a:gdLst/>
              <a:ahLst/>
              <a:cxnLst/>
              <a:rect l="l" t="t" r="r" b="b"/>
              <a:pathLst>
                <a:path w="147954" h="40004">
                  <a:moveTo>
                    <a:pt x="147827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147827" y="39624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593835" y="3140963"/>
              <a:ext cx="147955" cy="273050"/>
            </a:xfrm>
            <a:custGeom>
              <a:avLst/>
              <a:gdLst/>
              <a:ahLst/>
              <a:cxnLst/>
              <a:rect l="l" t="t" r="r" b="b"/>
              <a:pathLst>
                <a:path w="147954" h="273050">
                  <a:moveTo>
                    <a:pt x="147827" y="0"/>
                  </a:moveTo>
                  <a:lnTo>
                    <a:pt x="0" y="0"/>
                  </a:lnTo>
                  <a:lnTo>
                    <a:pt x="0" y="272796"/>
                  </a:lnTo>
                  <a:lnTo>
                    <a:pt x="147827" y="272796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860535" y="4110227"/>
              <a:ext cx="147955" cy="299085"/>
            </a:xfrm>
            <a:custGeom>
              <a:avLst/>
              <a:gdLst/>
              <a:ahLst/>
              <a:cxnLst/>
              <a:rect l="l" t="t" r="r" b="b"/>
              <a:pathLst>
                <a:path w="147954" h="299085">
                  <a:moveTo>
                    <a:pt x="147828" y="0"/>
                  </a:moveTo>
                  <a:lnTo>
                    <a:pt x="0" y="0"/>
                  </a:lnTo>
                  <a:lnTo>
                    <a:pt x="0" y="298704"/>
                  </a:lnTo>
                  <a:lnTo>
                    <a:pt x="147828" y="298704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860535" y="3997452"/>
              <a:ext cx="147955" cy="113030"/>
            </a:xfrm>
            <a:custGeom>
              <a:avLst/>
              <a:gdLst/>
              <a:ahLst/>
              <a:cxnLst/>
              <a:rect l="l" t="t" r="r" b="b"/>
              <a:pathLst>
                <a:path w="147954" h="113029">
                  <a:moveTo>
                    <a:pt x="147828" y="0"/>
                  </a:moveTo>
                  <a:lnTo>
                    <a:pt x="0" y="0"/>
                  </a:lnTo>
                  <a:lnTo>
                    <a:pt x="0" y="112775"/>
                  </a:lnTo>
                  <a:lnTo>
                    <a:pt x="147828" y="112775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860535" y="3890772"/>
              <a:ext cx="147955" cy="106680"/>
            </a:xfrm>
            <a:custGeom>
              <a:avLst/>
              <a:gdLst/>
              <a:ahLst/>
              <a:cxnLst/>
              <a:rect l="l" t="t" r="r" b="b"/>
              <a:pathLst>
                <a:path w="147954" h="106679">
                  <a:moveTo>
                    <a:pt x="147828" y="0"/>
                  </a:moveTo>
                  <a:lnTo>
                    <a:pt x="0" y="0"/>
                  </a:lnTo>
                  <a:lnTo>
                    <a:pt x="0" y="106679"/>
                  </a:lnTo>
                  <a:lnTo>
                    <a:pt x="147828" y="106679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860535" y="4408931"/>
              <a:ext cx="147955" cy="29209"/>
            </a:xfrm>
            <a:custGeom>
              <a:avLst/>
              <a:gdLst/>
              <a:ahLst/>
              <a:cxnLst/>
              <a:rect l="l" t="t" r="r" b="b"/>
              <a:pathLst>
                <a:path w="147954" h="29210">
                  <a:moveTo>
                    <a:pt x="147828" y="0"/>
                  </a:moveTo>
                  <a:lnTo>
                    <a:pt x="0" y="0"/>
                  </a:lnTo>
                  <a:lnTo>
                    <a:pt x="0" y="28956"/>
                  </a:lnTo>
                  <a:lnTo>
                    <a:pt x="147828" y="28956"/>
                  </a:lnTo>
                  <a:lnTo>
                    <a:pt x="14782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018532" y="3005327"/>
              <a:ext cx="4049395" cy="2106295"/>
            </a:xfrm>
            <a:custGeom>
              <a:avLst/>
              <a:gdLst/>
              <a:ahLst/>
              <a:cxnLst/>
              <a:rect l="l" t="t" r="r" b="b"/>
              <a:pathLst>
                <a:path w="4049395" h="2106295">
                  <a:moveTo>
                    <a:pt x="50291" y="2106168"/>
                  </a:moveTo>
                  <a:lnTo>
                    <a:pt x="50291" y="0"/>
                  </a:lnTo>
                </a:path>
                <a:path w="4049395" h="2106295">
                  <a:moveTo>
                    <a:pt x="0" y="2106168"/>
                  </a:moveTo>
                  <a:lnTo>
                    <a:pt x="50291" y="2106168"/>
                  </a:lnTo>
                </a:path>
                <a:path w="4049395" h="2106295">
                  <a:moveTo>
                    <a:pt x="0" y="1872996"/>
                  </a:moveTo>
                  <a:lnTo>
                    <a:pt x="50291" y="1872996"/>
                  </a:lnTo>
                </a:path>
                <a:path w="4049395" h="2106295">
                  <a:moveTo>
                    <a:pt x="0" y="1638300"/>
                  </a:moveTo>
                  <a:lnTo>
                    <a:pt x="50291" y="1638300"/>
                  </a:lnTo>
                </a:path>
                <a:path w="4049395" h="2106295">
                  <a:moveTo>
                    <a:pt x="0" y="1403604"/>
                  </a:moveTo>
                  <a:lnTo>
                    <a:pt x="50291" y="1403604"/>
                  </a:lnTo>
                </a:path>
                <a:path w="4049395" h="2106295">
                  <a:moveTo>
                    <a:pt x="0" y="1170432"/>
                  </a:moveTo>
                  <a:lnTo>
                    <a:pt x="50291" y="1170432"/>
                  </a:lnTo>
                </a:path>
                <a:path w="4049395" h="2106295">
                  <a:moveTo>
                    <a:pt x="0" y="935736"/>
                  </a:moveTo>
                  <a:lnTo>
                    <a:pt x="50291" y="935736"/>
                  </a:lnTo>
                </a:path>
                <a:path w="4049395" h="2106295">
                  <a:moveTo>
                    <a:pt x="0" y="702564"/>
                  </a:moveTo>
                  <a:lnTo>
                    <a:pt x="50291" y="702564"/>
                  </a:lnTo>
                </a:path>
                <a:path w="4049395" h="2106295">
                  <a:moveTo>
                    <a:pt x="0" y="467868"/>
                  </a:moveTo>
                  <a:lnTo>
                    <a:pt x="50291" y="467868"/>
                  </a:lnTo>
                </a:path>
                <a:path w="4049395" h="2106295">
                  <a:moveTo>
                    <a:pt x="0" y="233172"/>
                  </a:moveTo>
                  <a:lnTo>
                    <a:pt x="50291" y="233172"/>
                  </a:lnTo>
                </a:path>
                <a:path w="4049395" h="2106295">
                  <a:moveTo>
                    <a:pt x="0" y="0"/>
                  </a:moveTo>
                  <a:lnTo>
                    <a:pt x="50291" y="0"/>
                  </a:lnTo>
                </a:path>
                <a:path w="4049395" h="2106295">
                  <a:moveTo>
                    <a:pt x="50291" y="1403604"/>
                  </a:moveTo>
                  <a:lnTo>
                    <a:pt x="4049267" y="140360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202174" y="4152645"/>
              <a:ext cx="3732529" cy="379095"/>
            </a:xfrm>
            <a:custGeom>
              <a:avLst/>
              <a:gdLst/>
              <a:ahLst/>
              <a:cxnLst/>
              <a:rect l="l" t="t" r="r" b="b"/>
              <a:pathLst>
                <a:path w="3732529" h="379095">
                  <a:moveTo>
                    <a:pt x="0" y="168655"/>
                  </a:moveTo>
                  <a:lnTo>
                    <a:pt x="53338" y="172111"/>
                  </a:lnTo>
                  <a:lnTo>
                    <a:pt x="106671" y="175298"/>
                  </a:lnTo>
                  <a:lnTo>
                    <a:pt x="159992" y="178650"/>
                  </a:lnTo>
                  <a:lnTo>
                    <a:pt x="213294" y="182599"/>
                  </a:lnTo>
                  <a:lnTo>
                    <a:pt x="266573" y="187578"/>
                  </a:lnTo>
                  <a:lnTo>
                    <a:pt x="319911" y="193462"/>
                  </a:lnTo>
                  <a:lnTo>
                    <a:pt x="373244" y="199962"/>
                  </a:lnTo>
                  <a:lnTo>
                    <a:pt x="426565" y="207266"/>
                  </a:lnTo>
                  <a:lnTo>
                    <a:pt x="479867" y="215563"/>
                  </a:lnTo>
                  <a:lnTo>
                    <a:pt x="533146" y="225043"/>
                  </a:lnTo>
                  <a:lnTo>
                    <a:pt x="586486" y="237185"/>
                  </a:lnTo>
                  <a:lnTo>
                    <a:pt x="639826" y="251856"/>
                  </a:lnTo>
                  <a:lnTo>
                    <a:pt x="693165" y="266832"/>
                  </a:lnTo>
                  <a:lnTo>
                    <a:pt x="746505" y="279887"/>
                  </a:lnTo>
                  <a:lnTo>
                    <a:pt x="799846" y="288797"/>
                  </a:lnTo>
                  <a:lnTo>
                    <a:pt x="853124" y="292540"/>
                  </a:lnTo>
                  <a:lnTo>
                    <a:pt x="906426" y="292681"/>
                  </a:lnTo>
                  <a:lnTo>
                    <a:pt x="959747" y="290645"/>
                  </a:lnTo>
                  <a:lnTo>
                    <a:pt x="1013080" y="287859"/>
                  </a:lnTo>
                  <a:lnTo>
                    <a:pt x="1066418" y="285749"/>
                  </a:lnTo>
                  <a:lnTo>
                    <a:pt x="1119697" y="284434"/>
                  </a:lnTo>
                  <a:lnTo>
                    <a:pt x="1172999" y="283027"/>
                  </a:lnTo>
                  <a:lnTo>
                    <a:pt x="1226320" y="281223"/>
                  </a:lnTo>
                  <a:lnTo>
                    <a:pt x="1279653" y="278719"/>
                  </a:lnTo>
                  <a:lnTo>
                    <a:pt x="1332992" y="275208"/>
                  </a:lnTo>
                  <a:lnTo>
                    <a:pt x="1386318" y="270907"/>
                  </a:lnTo>
                  <a:lnTo>
                    <a:pt x="1439627" y="265941"/>
                  </a:lnTo>
                  <a:lnTo>
                    <a:pt x="1492929" y="260103"/>
                  </a:lnTo>
                  <a:lnTo>
                    <a:pt x="1546238" y="253186"/>
                  </a:lnTo>
                  <a:lnTo>
                    <a:pt x="1599565" y="244982"/>
                  </a:lnTo>
                  <a:lnTo>
                    <a:pt x="1652903" y="233783"/>
                  </a:lnTo>
                  <a:lnTo>
                    <a:pt x="1706236" y="219731"/>
                  </a:lnTo>
                  <a:lnTo>
                    <a:pt x="1759557" y="205398"/>
                  </a:lnTo>
                  <a:lnTo>
                    <a:pt x="1812859" y="193358"/>
                  </a:lnTo>
                  <a:lnTo>
                    <a:pt x="1866137" y="186181"/>
                  </a:lnTo>
                  <a:lnTo>
                    <a:pt x="1919476" y="182621"/>
                  </a:lnTo>
                  <a:lnTo>
                    <a:pt x="1972809" y="181049"/>
                  </a:lnTo>
                  <a:lnTo>
                    <a:pt x="2026130" y="183237"/>
                  </a:lnTo>
                  <a:lnTo>
                    <a:pt x="2079432" y="190961"/>
                  </a:lnTo>
                  <a:lnTo>
                    <a:pt x="2132710" y="205993"/>
                  </a:lnTo>
                  <a:lnTo>
                    <a:pt x="2170810" y="225838"/>
                  </a:lnTo>
                  <a:lnTo>
                    <a:pt x="2208910" y="254898"/>
                  </a:lnTo>
                  <a:lnTo>
                    <a:pt x="2247010" y="288609"/>
                  </a:lnTo>
                  <a:lnTo>
                    <a:pt x="2285110" y="322410"/>
                  </a:lnTo>
                  <a:lnTo>
                    <a:pt x="2323210" y="351736"/>
                  </a:lnTo>
                  <a:lnTo>
                    <a:pt x="2361310" y="372025"/>
                  </a:lnTo>
                  <a:lnTo>
                    <a:pt x="2399410" y="378713"/>
                  </a:lnTo>
                  <a:lnTo>
                    <a:pt x="2437463" y="368318"/>
                  </a:lnTo>
                  <a:lnTo>
                    <a:pt x="2475530" y="343807"/>
                  </a:lnTo>
                  <a:lnTo>
                    <a:pt x="2513607" y="310130"/>
                  </a:lnTo>
                  <a:lnTo>
                    <a:pt x="2551693" y="272236"/>
                  </a:lnTo>
                  <a:lnTo>
                    <a:pt x="2589786" y="235076"/>
                  </a:lnTo>
                  <a:lnTo>
                    <a:pt x="2627884" y="203598"/>
                  </a:lnTo>
                  <a:lnTo>
                    <a:pt x="2665983" y="182752"/>
                  </a:lnTo>
                  <a:lnTo>
                    <a:pt x="2710380" y="171843"/>
                  </a:lnTo>
                  <a:lnTo>
                    <a:pt x="2754794" y="169394"/>
                  </a:lnTo>
                  <a:lnTo>
                    <a:pt x="2799222" y="172434"/>
                  </a:lnTo>
                  <a:lnTo>
                    <a:pt x="2843661" y="177992"/>
                  </a:lnTo>
                  <a:lnTo>
                    <a:pt x="2888107" y="183099"/>
                  </a:lnTo>
                  <a:lnTo>
                    <a:pt x="2932556" y="184784"/>
                  </a:lnTo>
                  <a:lnTo>
                    <a:pt x="2985883" y="185448"/>
                  </a:lnTo>
                  <a:lnTo>
                    <a:pt x="3039192" y="187654"/>
                  </a:lnTo>
                  <a:lnTo>
                    <a:pt x="3092494" y="188067"/>
                  </a:lnTo>
                  <a:lnTo>
                    <a:pt x="3145803" y="183354"/>
                  </a:lnTo>
                  <a:lnTo>
                    <a:pt x="3199129" y="170179"/>
                  </a:lnTo>
                  <a:lnTo>
                    <a:pt x="3237229" y="151069"/>
                  </a:lnTo>
                  <a:lnTo>
                    <a:pt x="3275327" y="122978"/>
                  </a:lnTo>
                  <a:lnTo>
                    <a:pt x="3313420" y="90256"/>
                  </a:lnTo>
                  <a:lnTo>
                    <a:pt x="3351506" y="57249"/>
                  </a:lnTo>
                  <a:lnTo>
                    <a:pt x="3389583" y="28306"/>
                  </a:lnTo>
                  <a:lnTo>
                    <a:pt x="3427650" y="7774"/>
                  </a:lnTo>
                  <a:lnTo>
                    <a:pt x="3465703" y="0"/>
                  </a:lnTo>
                  <a:lnTo>
                    <a:pt x="3503802" y="6462"/>
                  </a:lnTo>
                  <a:lnTo>
                    <a:pt x="3541900" y="23861"/>
                  </a:lnTo>
                  <a:lnTo>
                    <a:pt x="3579993" y="49215"/>
                  </a:lnTo>
                  <a:lnTo>
                    <a:pt x="3618079" y="79544"/>
                  </a:lnTo>
                  <a:lnTo>
                    <a:pt x="3656156" y="111865"/>
                  </a:lnTo>
                  <a:lnTo>
                    <a:pt x="3694223" y="143198"/>
                  </a:lnTo>
                  <a:lnTo>
                    <a:pt x="3732276" y="170560"/>
                  </a:lnTo>
                </a:path>
              </a:pathLst>
            </a:custGeom>
            <a:ln w="38099">
              <a:solidFill>
                <a:srgbClr val="2C2C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5" name="object 155"/>
          <p:cNvSpPr txBox="1"/>
          <p:nvPr/>
        </p:nvSpPr>
        <p:spPr>
          <a:xfrm>
            <a:off x="4664455" y="2842133"/>
            <a:ext cx="276225" cy="236664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500"/>
              </a:spcBef>
            </a:pPr>
            <a:r>
              <a:rPr sz="1200" spc="5" dirty="0">
                <a:latin typeface="Tahoma"/>
                <a:cs typeface="Tahoma"/>
              </a:rPr>
              <a:t>1</a:t>
            </a:r>
            <a:r>
              <a:rPr sz="1200" spc="-5" dirty="0">
                <a:latin typeface="Tahoma"/>
                <a:cs typeface="Tahoma"/>
              </a:rPr>
              <a:t>2</a:t>
            </a:r>
            <a:r>
              <a:rPr sz="1200" dirty="0">
                <a:latin typeface="Tahoma"/>
                <a:cs typeface="Tahoma"/>
              </a:rPr>
              <a:t>0</a:t>
            </a:r>
            <a:endParaRPr sz="1200">
              <a:latin typeface="Tahoma"/>
              <a:cs typeface="Tahoma"/>
            </a:endParaRPr>
          </a:p>
          <a:p>
            <a:pPr marR="5715" algn="r">
              <a:lnSpc>
                <a:spcPct val="100000"/>
              </a:lnSpc>
              <a:spcBef>
                <a:spcPts val="405"/>
              </a:spcBef>
            </a:pPr>
            <a:r>
              <a:rPr sz="1200" spc="5" dirty="0">
                <a:latin typeface="Tahoma"/>
                <a:cs typeface="Tahoma"/>
              </a:rPr>
              <a:t>1</a:t>
            </a:r>
            <a:r>
              <a:rPr sz="1200" spc="-5" dirty="0">
                <a:latin typeface="Tahoma"/>
                <a:cs typeface="Tahoma"/>
              </a:rPr>
              <a:t>0</a:t>
            </a:r>
            <a:r>
              <a:rPr sz="1200" dirty="0">
                <a:latin typeface="Tahoma"/>
                <a:cs typeface="Tahoma"/>
              </a:rPr>
              <a:t>0</a:t>
            </a:r>
            <a:endParaRPr sz="12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latin typeface="Tahoma"/>
                <a:cs typeface="Tahoma"/>
              </a:rPr>
              <a:t>80</a:t>
            </a:r>
            <a:endParaRPr sz="12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latin typeface="Tahoma"/>
                <a:cs typeface="Tahoma"/>
              </a:rPr>
              <a:t>60</a:t>
            </a:r>
            <a:endParaRPr sz="12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latin typeface="Tahoma"/>
                <a:cs typeface="Tahoma"/>
              </a:rPr>
              <a:t>40</a:t>
            </a:r>
            <a:endParaRPr sz="12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latin typeface="Tahoma"/>
                <a:cs typeface="Tahoma"/>
              </a:rPr>
              <a:t>20</a:t>
            </a:r>
            <a:endParaRPr sz="1200">
              <a:latin typeface="Tahoma"/>
              <a:cs typeface="Tahoma"/>
            </a:endParaRPr>
          </a:p>
          <a:p>
            <a:pPr marR="5715" algn="r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latin typeface="Tahoma"/>
                <a:cs typeface="Tahoma"/>
              </a:rPr>
              <a:t>0</a:t>
            </a:r>
            <a:endParaRPr sz="1200">
              <a:latin typeface="Tahoma"/>
              <a:cs typeface="Tahoma"/>
            </a:endParaRPr>
          </a:p>
          <a:p>
            <a:pPr marR="5715" algn="r">
              <a:lnSpc>
                <a:spcPct val="100000"/>
              </a:lnSpc>
              <a:spcBef>
                <a:spcPts val="405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</a:t>
            </a:r>
            <a:endParaRPr sz="1200">
              <a:latin typeface="Tahoma"/>
              <a:cs typeface="Tahoma"/>
            </a:endParaRPr>
          </a:p>
          <a:p>
            <a:pPr marR="5715" algn="r">
              <a:lnSpc>
                <a:spcPct val="100000"/>
              </a:lnSpc>
              <a:spcBef>
                <a:spcPts val="405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40</a:t>
            </a:r>
            <a:endParaRPr sz="1200">
              <a:latin typeface="Tahoma"/>
              <a:cs typeface="Tahoma"/>
            </a:endParaRPr>
          </a:p>
          <a:p>
            <a:pPr marR="5715" algn="r">
              <a:lnSpc>
                <a:spcPct val="100000"/>
              </a:lnSpc>
              <a:spcBef>
                <a:spcPts val="400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60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567944" y="2138552"/>
            <a:ext cx="8013065" cy="718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GSYH yıllık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büyümeye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üretim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ve harcama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yönünden katkılar,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%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puan, 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Ç1 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r>
              <a:rPr sz="1400" b="1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Ç3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Tahoma"/>
              <a:cs typeface="Tahoma"/>
            </a:endParaRPr>
          </a:p>
          <a:p>
            <a:pPr marL="80645">
              <a:lnSpc>
                <a:spcPct val="100000"/>
              </a:lnSpc>
              <a:tabLst>
                <a:tab pos="4539615" algn="l"/>
              </a:tabLst>
            </a:pPr>
            <a:r>
              <a:rPr sz="1450" b="1" i="1" spc="-30" dirty="0">
                <a:latin typeface="Tahoma"/>
                <a:cs typeface="Tahoma"/>
              </a:rPr>
              <a:t>Üretim</a:t>
            </a:r>
            <a:r>
              <a:rPr sz="1450" b="1" i="1" spc="10" dirty="0">
                <a:latin typeface="Tahoma"/>
                <a:cs typeface="Tahoma"/>
              </a:rPr>
              <a:t> </a:t>
            </a:r>
            <a:r>
              <a:rPr sz="1450" b="1" i="1" spc="-35" dirty="0">
                <a:latin typeface="Tahoma"/>
                <a:cs typeface="Tahoma"/>
              </a:rPr>
              <a:t>yönünden</a:t>
            </a:r>
            <a:r>
              <a:rPr sz="1450" b="1" i="1" dirty="0">
                <a:latin typeface="Tahoma"/>
                <a:cs typeface="Tahoma"/>
              </a:rPr>
              <a:t> </a:t>
            </a:r>
            <a:r>
              <a:rPr sz="1450" b="1" i="1" spc="-30" dirty="0">
                <a:latin typeface="Tahoma"/>
                <a:cs typeface="Tahoma"/>
              </a:rPr>
              <a:t>katkılar	</a:t>
            </a:r>
            <a:r>
              <a:rPr sz="1450" b="1" i="1" spc="-35" dirty="0">
                <a:latin typeface="Tahoma"/>
                <a:cs typeface="Tahoma"/>
              </a:rPr>
              <a:t>Harcama yönünden</a:t>
            </a:r>
            <a:r>
              <a:rPr sz="1450" b="1" i="1" spc="-5" dirty="0">
                <a:latin typeface="Tahoma"/>
                <a:cs typeface="Tahoma"/>
              </a:rPr>
              <a:t> </a:t>
            </a:r>
            <a:r>
              <a:rPr sz="1450" b="1" i="1" spc="-30" dirty="0">
                <a:latin typeface="Tahoma"/>
                <a:cs typeface="Tahoma"/>
              </a:rPr>
              <a:t>katkılar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5098086" y="5151326"/>
            <a:ext cx="3942715" cy="59055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2018-Ç1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2018-Ç2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2018-Ç3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2018-Ç4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2019-Ç1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2019-Ç2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2019-Ç3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200" spc="-5" dirty="0">
                <a:latin typeface="Tahoma"/>
                <a:cs typeface="Tahoma"/>
              </a:rPr>
              <a:t>2019-Ç4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2020-Ç1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2020-Ç2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2020-Ç3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2020-Ç4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2021-Ç1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2021-Ç2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Tahoma"/>
                <a:cs typeface="Tahoma"/>
              </a:rPr>
              <a:t>2021-Ç3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6739128" y="6214871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5" h="160020">
                <a:moveTo>
                  <a:pt x="214883" y="0"/>
                </a:moveTo>
                <a:lnTo>
                  <a:pt x="0" y="0"/>
                </a:lnTo>
                <a:lnTo>
                  <a:pt x="0" y="160019"/>
                </a:lnTo>
                <a:lnTo>
                  <a:pt x="214883" y="160019"/>
                </a:lnTo>
                <a:lnTo>
                  <a:pt x="214883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366003" y="6214871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19"/>
                </a:lnTo>
                <a:lnTo>
                  <a:pt x="213360" y="160019"/>
                </a:lnTo>
                <a:lnTo>
                  <a:pt x="21336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366003" y="5981700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739128" y="5981700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5" h="160020">
                <a:moveTo>
                  <a:pt x="214883" y="0"/>
                </a:moveTo>
                <a:lnTo>
                  <a:pt x="0" y="0"/>
                </a:lnTo>
                <a:lnTo>
                  <a:pt x="0" y="160020"/>
                </a:lnTo>
                <a:lnTo>
                  <a:pt x="214883" y="160020"/>
                </a:lnTo>
                <a:lnTo>
                  <a:pt x="21488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881366" y="606170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2C2C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 txBox="1"/>
          <p:nvPr/>
        </p:nvSpPr>
        <p:spPr>
          <a:xfrm>
            <a:off x="6992493" y="5912876"/>
            <a:ext cx="779145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10" dirty="0">
                <a:latin typeface="Tahoma"/>
                <a:cs typeface="Tahoma"/>
              </a:rPr>
              <a:t>Yatırımlar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latin typeface="Tahoma"/>
                <a:cs typeface="Tahoma"/>
              </a:rPr>
              <a:t>Net</a:t>
            </a:r>
            <a:r>
              <a:rPr sz="1200" spc="-7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İhracat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5619115" y="5912876"/>
            <a:ext cx="1029969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5" dirty="0">
                <a:latin typeface="Tahoma"/>
                <a:cs typeface="Tahoma"/>
              </a:rPr>
              <a:t>Özel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Tüketim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spc="-10" dirty="0">
                <a:latin typeface="Tahoma"/>
                <a:cs typeface="Tahoma"/>
              </a:rPr>
              <a:t>Kamu</a:t>
            </a:r>
            <a:r>
              <a:rPr sz="1200" spc="-6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Tüketimi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8115045" y="5963513"/>
            <a:ext cx="46100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G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YİH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4550664" y="2891027"/>
            <a:ext cx="0" cy="3168015"/>
          </a:xfrm>
          <a:custGeom>
            <a:avLst/>
            <a:gdLst/>
            <a:ahLst/>
            <a:cxnLst/>
            <a:rect l="l" t="t" r="r" b="b"/>
            <a:pathLst>
              <a:path h="3168015">
                <a:moveTo>
                  <a:pt x="0" y="0"/>
                </a:moveTo>
                <a:lnTo>
                  <a:pt x="0" y="3168002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 txBox="1">
            <a:spLocks noGrp="1"/>
          </p:cNvSpPr>
          <p:nvPr>
            <p:ph type="title"/>
          </p:nvPr>
        </p:nvSpPr>
        <p:spPr>
          <a:xfrm>
            <a:off x="154939" y="1132713"/>
            <a:ext cx="8495030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400"/>
              </a:lnSpc>
              <a:spcBef>
                <a:spcPts val="105"/>
              </a:spcBef>
            </a:pPr>
            <a:r>
              <a:rPr dirty="0"/>
              <a:t>2021 </a:t>
            </a:r>
            <a:r>
              <a:rPr spc="-5" dirty="0"/>
              <a:t>yılı üçüncü çeyrek </a:t>
            </a:r>
            <a:r>
              <a:rPr dirty="0"/>
              <a:t>büyüme </a:t>
            </a:r>
            <a:r>
              <a:rPr spc="-5" dirty="0"/>
              <a:t>oranı </a:t>
            </a:r>
            <a:r>
              <a:rPr dirty="0"/>
              <a:t>%7,4 düzeyinde</a:t>
            </a:r>
            <a:r>
              <a:rPr spc="-70" dirty="0"/>
              <a:t> </a:t>
            </a:r>
            <a:r>
              <a:rPr spc="-5" dirty="0"/>
              <a:t>gerçekleşti</a:t>
            </a:r>
          </a:p>
          <a:p>
            <a:pPr marL="12700">
              <a:lnSpc>
                <a:spcPts val="2160"/>
              </a:lnSpc>
            </a:pPr>
            <a:r>
              <a:rPr sz="1800" b="0" dirty="0">
                <a:latin typeface="Tahoma"/>
                <a:cs typeface="Tahoma"/>
              </a:rPr>
              <a:t>Bir </a:t>
            </a:r>
            <a:r>
              <a:rPr sz="1800" b="0" spc="-5" dirty="0">
                <a:latin typeface="Tahoma"/>
                <a:cs typeface="Tahoma"/>
              </a:rPr>
              <a:t>önceki çeyreğe göre ihracat ve </a:t>
            </a:r>
            <a:r>
              <a:rPr sz="1800" b="0" spc="-10" dirty="0">
                <a:latin typeface="Tahoma"/>
                <a:cs typeface="Tahoma"/>
              </a:rPr>
              <a:t>yatırımlarda </a:t>
            </a:r>
            <a:r>
              <a:rPr sz="1800" b="0" spc="-5" dirty="0">
                <a:latin typeface="Tahoma"/>
                <a:cs typeface="Tahoma"/>
              </a:rPr>
              <a:t>önemli bir </a:t>
            </a:r>
            <a:r>
              <a:rPr sz="1800" b="0" dirty="0">
                <a:latin typeface="Tahoma"/>
                <a:cs typeface="Tahoma"/>
              </a:rPr>
              <a:t>düşüş</a:t>
            </a:r>
            <a:r>
              <a:rPr sz="1800" b="0" spc="100" dirty="0">
                <a:latin typeface="Tahoma"/>
                <a:cs typeface="Tahoma"/>
              </a:rPr>
              <a:t> </a:t>
            </a:r>
            <a:r>
              <a:rPr sz="1800" b="0" spc="-5" dirty="0">
                <a:latin typeface="Tahoma"/>
                <a:cs typeface="Tahoma"/>
              </a:rPr>
              <a:t>gözleniyor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think-cell Slide" r:id="rId5" imgW="444" imgH="446" progId="TCLayout.ActiveDocument.1">
                  <p:embed/>
                </p:oleObj>
              </mc:Choice>
              <mc:Fallback>
                <p:oleObj name="think-cell Slide" r:id="rId5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859" y="1006112"/>
            <a:ext cx="8597612" cy="737573"/>
          </a:xfrm>
        </p:spPr>
        <p:txBody>
          <a:bodyPr vert="horz"/>
          <a:lstStyle/>
          <a:p>
            <a:r>
              <a:rPr lang="tr-TR" sz="2000" dirty="0" smtClean="0"/>
              <a:t>Gaziantep ili en fazla göçü Şanlıurfa’dan alırken  en fazla göçü  İstanbul’a verdi.</a:t>
            </a:r>
            <a:br>
              <a:rPr lang="tr-TR" sz="2000" dirty="0" smtClean="0"/>
            </a:br>
            <a:r>
              <a:rPr lang="tr-TR" sz="1800" b="0" dirty="0" smtClean="0"/>
              <a:t>2020 yılında Gaziantep’in verdiği toplam göç 41179 kişi</a:t>
            </a:r>
            <a:br>
              <a:rPr lang="tr-TR" sz="1800" b="0" dirty="0" smtClean="0"/>
            </a:br>
            <a:r>
              <a:rPr lang="tr-TR" sz="1800" b="0" dirty="0" smtClean="0"/>
              <a:t>2020 yılında Gaziantep’in aldığı toplam göç 42040 kişi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tr-TR" sz="18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4671AB6C-D4B8-4F11-8867-B5C2B23781FF}" type="slidenum">
              <a:rPr lang="tr-TR" smtClean="0"/>
              <a:pPr algn="ctr">
                <a:defRPr/>
              </a:pPr>
              <a:t>40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394" y="1877935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 ilinin diğer illere verdiği-aldığı göç, kişi, 2019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Göç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58" name="Dikdörtgen 25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3" name="Dikdörtgen 2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14" name="Tabl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961896"/>
              </p:ext>
            </p:extLst>
          </p:nvPr>
        </p:nvGraphicFramePr>
        <p:xfrm>
          <a:off x="1203875" y="2988198"/>
          <a:ext cx="3347843" cy="3080530"/>
        </p:xfrm>
        <a:graphic>
          <a:graphicData uri="http://schemas.openxmlformats.org/drawingml/2006/table">
            <a:tbl>
              <a:tblPr/>
              <a:tblGrid>
                <a:gridCol w="19464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014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Şanlıurfa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5918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İstanbul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4257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Kilis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2318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Kahramanmaraş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2355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Adıyaman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1492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Hatay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1668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Adana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1801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Mersin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1567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Ankara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2012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Antalya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1580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4" name="Dikdörtgen 23"/>
          <p:cNvSpPr/>
          <p:nvPr/>
        </p:nvSpPr>
        <p:spPr>
          <a:xfrm>
            <a:off x="1152249" y="2472422"/>
            <a:ext cx="40986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="1" dirty="0">
                <a:solidFill>
                  <a:srgbClr val="14316C"/>
                </a:solidFill>
              </a:rPr>
              <a:t>Gaziantep’in diğer illerden aldığı göç, kişi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5297694" y="2473717"/>
            <a:ext cx="4150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tr-TR" altLang="en-US" sz="1400" b="1" dirty="0">
                <a:solidFill>
                  <a:srgbClr val="C00000"/>
                </a:solidFill>
              </a:rPr>
              <a:t>Gaziantep‘in diğer illere verdiği göç, kişi</a:t>
            </a:r>
          </a:p>
        </p:txBody>
      </p:sp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629206"/>
              </p:ext>
            </p:extLst>
          </p:nvPr>
        </p:nvGraphicFramePr>
        <p:xfrm>
          <a:off x="5297694" y="2988198"/>
          <a:ext cx="3561716" cy="3080530"/>
        </p:xfrm>
        <a:graphic>
          <a:graphicData uri="http://schemas.openxmlformats.org/drawingml/2006/table">
            <a:tbl>
              <a:tblPr/>
              <a:tblGrid>
                <a:gridCol w="18605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011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İstanbul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4492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Şanlıurfa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3984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Kahramanmaraş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2435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Antalya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2052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Hatay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2143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Ankara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2195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Mersin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2210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İzmir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1545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Adana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1922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Adıyaman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1469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20" name="Düz Bağlayıcı 19"/>
          <p:cNvCxnSpPr/>
          <p:nvPr/>
        </p:nvCxnSpPr>
        <p:spPr bwMode="auto">
          <a:xfrm>
            <a:off x="4934301" y="2988198"/>
            <a:ext cx="0" cy="306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Tablo 20"/>
          <p:cNvGraphicFramePr>
            <a:graphicFrameLocks noGrp="1"/>
          </p:cNvGraphicFramePr>
          <p:nvPr>
            <p:extLst/>
          </p:nvPr>
        </p:nvGraphicFramePr>
        <p:xfrm>
          <a:off x="716350" y="2977933"/>
          <a:ext cx="324465" cy="3080530"/>
        </p:xfrm>
        <a:graphic>
          <a:graphicData uri="http://schemas.openxmlformats.org/drawingml/2006/table">
            <a:tbl>
              <a:tblPr/>
              <a:tblGrid>
                <a:gridCol w="3244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9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3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think-cell Slide" r:id="rId32" imgW="444" imgH="446" progId="TCLayout.ActiveDocument.1">
                  <p:embed/>
                </p:oleObj>
              </mc:Choice>
              <mc:Fallback>
                <p:oleObj name="think-cell Slide" r:id="rId32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41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394" y="1865530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 ve seçili illerin yıllık GSYH ve kişi başı GSYH değerleri, </a:t>
            </a:r>
            <a:r>
              <a:rPr lang="tr-TR" sz="16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2004-2020</a:t>
            </a:r>
            <a:endParaRPr lang="tr-TR" sz="16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9" name="Dikdörtgen 1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71" name="Dikdörtgen 270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3" name="Dikdörtgen 8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5" name="Dikdörtgen 8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64" name="Dikdörtgen 16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20" name="Dikdörtgen 31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365" name="Dikdörtgen 36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8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18034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9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21288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6604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29448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3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8239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1493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163988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5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14763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4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965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1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13128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22923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24558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2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26193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27813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108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06" name="Dikdörtgen 105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78" name="Dikdörtgen 17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298" name="Dikdörtgen 29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28" name="Dikdörtgen 42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" name="Dikdörtgen 1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5" name="Dikdörtgen 1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28" name="Dikdörtgen 2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34" name="Dikdörtgen 3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95" name="Unvan 1"/>
          <p:cNvSpPr txBox="1">
            <a:spLocks/>
          </p:cNvSpPr>
          <p:nvPr/>
        </p:nvSpPr>
        <p:spPr bwMode="auto">
          <a:xfrm>
            <a:off x="352424" y="1041056"/>
            <a:ext cx="8597612" cy="35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000" kern="0" dirty="0" smtClean="0"/>
              <a:t>2004 yılında Gaziantep’in GSYH’si </a:t>
            </a:r>
            <a:r>
              <a:rPr lang="tr-TR" sz="2000" kern="0" dirty="0"/>
              <a:t>8</a:t>
            </a:r>
            <a:r>
              <a:rPr lang="tr-TR" sz="2000" kern="0" dirty="0" smtClean="0"/>
              <a:t> milyon TL iken bu rakam 2020 yılında 99 milyar 273 milyon TL</a:t>
            </a:r>
            <a:r>
              <a:rPr lang="en-US" sz="2800" kern="0" dirty="0" smtClean="0"/>
              <a:t/>
            </a:r>
            <a:br>
              <a:rPr lang="en-US" sz="2800" kern="0" dirty="0" smtClean="0"/>
            </a:br>
            <a:r>
              <a:rPr lang="tr-TR" sz="1800" b="0" kern="0" dirty="0"/>
              <a:t>K</a:t>
            </a:r>
            <a:r>
              <a:rPr lang="tr-TR" sz="1800" b="0" kern="0" dirty="0" smtClean="0"/>
              <a:t>işi başı milli gelirde Gaziantep, Şanlıurfa, </a:t>
            </a:r>
            <a:r>
              <a:rPr lang="tr-TR" sz="1800" b="0" kern="0" dirty="0" smtClean="0"/>
              <a:t>Kahramanmaraş’tan </a:t>
            </a:r>
            <a:r>
              <a:rPr lang="tr-TR" sz="1800" b="0" kern="0" dirty="0" smtClean="0"/>
              <a:t>daha iyi konumda</a:t>
            </a:r>
            <a:endParaRPr lang="tr-TR" sz="1800" b="0" kern="0" dirty="0"/>
          </a:p>
        </p:txBody>
      </p:sp>
      <p:sp>
        <p:nvSpPr>
          <p:cNvPr id="196" name="Metin kutusu 195"/>
          <p:cNvSpPr txBox="1"/>
          <p:nvPr/>
        </p:nvSpPr>
        <p:spPr>
          <a:xfrm>
            <a:off x="181070" y="645380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Bölgesel Hesaplar,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21" name="Dikdörtgen 20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90600" y="2503017"/>
            <a:ext cx="2844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rgbClr val="808080">
                    <a:lumMod val="75000"/>
                  </a:srgbClr>
                </a:solidFill>
              </a:rPr>
              <a:t>GSYH, milyar TL</a:t>
            </a: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52276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57181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65357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53911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55546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62087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60452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63722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5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66992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68627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75168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82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7680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89" name="Metin kutusu 88"/>
          <p:cNvSpPr txBox="1"/>
          <p:nvPr/>
        </p:nvSpPr>
        <p:spPr>
          <a:xfrm>
            <a:off x="5338763" y="2503488"/>
            <a:ext cx="2844800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rgbClr val="808080">
                    <a:lumMod val="75000"/>
                  </a:srgbClr>
                </a:solidFill>
              </a:rPr>
              <a:t>Kişi başı GSYH, bin TL</a:t>
            </a:r>
          </a:p>
        </p:txBody>
      </p:sp>
      <p:cxnSp>
        <p:nvCxnSpPr>
          <p:cNvPr id="95" name="Düz Bağlayıcı 94"/>
          <p:cNvCxnSpPr/>
          <p:nvPr/>
        </p:nvCxnSpPr>
        <p:spPr bwMode="auto">
          <a:xfrm>
            <a:off x="4543771" y="2745302"/>
            <a:ext cx="0" cy="360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80" name="Grafik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365203"/>
              </p:ext>
            </p:extLst>
          </p:nvPr>
        </p:nvGraphicFramePr>
        <p:xfrm>
          <a:off x="-76200" y="2839448"/>
          <a:ext cx="4800600" cy="2976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graphicFrame>
        <p:nvGraphicFramePr>
          <p:cNvPr id="84" name="Grafik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904939"/>
              </p:ext>
            </p:extLst>
          </p:nvPr>
        </p:nvGraphicFramePr>
        <p:xfrm>
          <a:off x="4648200" y="2839448"/>
          <a:ext cx="4419600" cy="2807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</p:spTree>
    <p:extLst>
      <p:ext uri="{BB962C8B-B14F-4D97-AF65-F5344CB8AC3E}">
        <p14:creationId xmlns:p14="http://schemas.microsoft.com/office/powerpoint/2010/main" val="41393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think-cell Slide" r:id="rId18" imgW="444" imgH="446" progId="TCLayout.ActiveDocument.1">
                  <p:embed/>
                </p:oleObj>
              </mc:Choice>
              <mc:Fallback>
                <p:oleObj name="think-cell Slide" r:id="rId18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42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2333" y="1187843"/>
            <a:ext cx="9139606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İhracat-İthalat, milyon dolar, aylık, 2018-2021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774"/>
            <a:ext cx="7898635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TEPAV hesaplamaları</a:t>
            </a:r>
            <a:endParaRPr lang="tr-TR" altLang="tr-TR" sz="1200" dirty="0">
              <a:solidFill>
                <a:srgbClr val="000000"/>
              </a:solidFill>
            </a:endParaRP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17873" y="862045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77" name="Unvan 1"/>
          <p:cNvSpPr>
            <a:spLocks noGrp="1"/>
          </p:cNvSpPr>
          <p:nvPr>
            <p:ph type="title"/>
          </p:nvPr>
        </p:nvSpPr>
        <p:spPr>
          <a:xfrm>
            <a:off x="217873" y="786282"/>
            <a:ext cx="8597612" cy="305759"/>
          </a:xfrm>
        </p:spPr>
        <p:txBody>
          <a:bodyPr vert="horz"/>
          <a:lstStyle/>
          <a:p>
            <a:r>
              <a:rPr lang="tr-TR" sz="2000" dirty="0" smtClean="0"/>
              <a:t>Gaziantep, dış ticarette rekabet gücünü artırabilir</a:t>
            </a:r>
            <a:endParaRPr lang="tr-TR" sz="1800" b="0" dirty="0"/>
          </a:p>
        </p:txBody>
      </p:sp>
      <p:sp>
        <p:nvSpPr>
          <p:cNvPr id="230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3559175" y="21939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231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3559175" y="1990725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5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2530475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28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3552825" y="52800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281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3552825" y="4878388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29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842963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65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3375025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41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1687513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graphicFrame>
        <p:nvGraphicFramePr>
          <p:cNvPr id="512" name="Chart 3"/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829118524"/>
              </p:ext>
            </p:extLst>
          </p:nvPr>
        </p:nvGraphicFramePr>
        <p:xfrm>
          <a:off x="4470400" y="2360613"/>
          <a:ext cx="3222625" cy="136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390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712075" y="28289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A1C616D0-CD74-4142-BA60-E5A7E292A1F4}" type="datetime'''''İ''t''''''''''h''a''l''''''a''''t'''''''''''''''">
              <a:rPr lang="tr-TR" altLang="en-US" sz="10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İthalat</a:t>
            </a:fld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91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7712074" y="3032125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DE5B7E0C-10B6-42F2-B519-8302950DD2E0}" type="datetime'''''''''''''''İh''''''r''''ac''''''''''''''''a''t'">
              <a:rPr lang="tr-TR" altLang="en-US" sz="10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İhracat</a:t>
            </a:fld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92" name="Metin kutusu 391"/>
          <p:cNvSpPr txBox="1"/>
          <p:nvPr/>
        </p:nvSpPr>
        <p:spPr>
          <a:xfrm>
            <a:off x="5072063" y="3340100"/>
            <a:ext cx="1800225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808080">
                    <a:lumMod val="75000"/>
                  </a:srgbClr>
                </a:solidFill>
              </a:rPr>
              <a:t>İstanbul</a:t>
            </a:r>
          </a:p>
        </p:txBody>
      </p:sp>
      <p:sp>
        <p:nvSpPr>
          <p:cNvPr id="395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712074" y="4722813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473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7534275" y="52419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cxnSp>
        <p:nvCxnSpPr>
          <p:cNvPr id="514" name="Düz Bağlayıcı 513"/>
          <p:cNvCxnSpPr/>
          <p:nvPr/>
        </p:nvCxnSpPr>
        <p:spPr bwMode="auto">
          <a:xfrm>
            <a:off x="4286599" y="1720100"/>
            <a:ext cx="0" cy="471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4" name="Grafik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376185"/>
              </p:ext>
            </p:extLst>
          </p:nvPr>
        </p:nvGraphicFramePr>
        <p:xfrm>
          <a:off x="478203" y="3184525"/>
          <a:ext cx="3504971" cy="184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45" name="Grafik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861844"/>
              </p:ext>
            </p:extLst>
          </p:nvPr>
        </p:nvGraphicFramePr>
        <p:xfrm>
          <a:off x="609600" y="4884191"/>
          <a:ext cx="3511320" cy="167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35" name="Grafik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828929"/>
              </p:ext>
            </p:extLst>
          </p:nvPr>
        </p:nvGraphicFramePr>
        <p:xfrm>
          <a:off x="4590026" y="4119895"/>
          <a:ext cx="3875430" cy="208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37" name="Grafik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187172"/>
              </p:ext>
            </p:extLst>
          </p:nvPr>
        </p:nvGraphicFramePr>
        <p:xfrm>
          <a:off x="217873" y="1187843"/>
          <a:ext cx="4068726" cy="208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  <p:extLst>
      <p:ext uri="{BB962C8B-B14F-4D97-AF65-F5344CB8AC3E}">
        <p14:creationId xmlns:p14="http://schemas.microsoft.com/office/powerpoint/2010/main" val="5760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Nesne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name="think-cell Slide" r:id="rId4" imgW="520" imgH="523" progId="TCLayout.ActiveDocument.1">
                  <p:embed/>
                </p:oleObj>
              </mc:Choice>
              <mc:Fallback>
                <p:oleObj name="think-cell Slide" r:id="rId4" imgW="520" imgH="5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34400" cy="838200"/>
          </a:xfrm>
        </p:spPr>
        <p:txBody>
          <a:bodyPr vert="horz"/>
          <a:lstStyle/>
          <a:p>
            <a:r>
              <a:rPr lang="tr-TR" sz="2000" dirty="0" err="1" smtClean="0"/>
              <a:t>Gaziantep’de</a:t>
            </a:r>
            <a:r>
              <a:rPr lang="tr-TR" sz="2000" dirty="0" smtClean="0"/>
              <a:t> </a:t>
            </a:r>
            <a:r>
              <a:rPr lang="tr-TR" sz="2000" dirty="0" err="1" smtClean="0"/>
              <a:t>sektörel</a:t>
            </a:r>
            <a:r>
              <a:rPr lang="tr-TR" sz="2000" dirty="0" smtClean="0"/>
              <a:t> krediler içerisinde en büyük payı tekstil sektörü aldı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1800" b="0" dirty="0" smtClean="0"/>
              <a:t>Kredi </a:t>
            </a:r>
            <a:r>
              <a:rPr lang="tr-TR" sz="1800" b="0" dirty="0"/>
              <a:t>performans oranı en yüksek olan </a:t>
            </a:r>
            <a:r>
              <a:rPr lang="tr-TR" sz="1800" b="0" dirty="0" smtClean="0"/>
              <a:t>sektörler: </a:t>
            </a:r>
            <a:r>
              <a:rPr lang="tr-TR" sz="1800" b="0" dirty="0" smtClean="0"/>
              <a:t>İnşaat ve Toptan Ticaret ve Komisyonculuk alanlarıdır.</a:t>
            </a:r>
            <a:endParaRPr lang="tr-TR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050729"/>
              </p:ext>
            </p:extLst>
          </p:nvPr>
        </p:nvGraphicFramePr>
        <p:xfrm>
          <a:off x="304800" y="2304320"/>
          <a:ext cx="8382000" cy="3949134"/>
        </p:xfrm>
        <a:graphic>
          <a:graphicData uri="http://schemas.openxmlformats.org/drawingml/2006/table">
            <a:tbl>
              <a:tblPr/>
              <a:tblGrid>
                <a:gridCol w="2809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62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60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706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4034">
                <a:tc>
                  <a:txBody>
                    <a:bodyPr/>
                    <a:lstStyle/>
                    <a:p>
                      <a:pPr algn="l" fontAlgn="ctr"/>
                      <a:endParaRPr lang="tr-TR" sz="1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Kredi</a:t>
                      </a: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Tutarı, </a:t>
                      </a:r>
                      <a:b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bin TL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Takipteki kredi tutarı,</a:t>
                      </a: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bin TL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Kredi Performans </a:t>
                      </a:r>
                    </a:p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Oranı, %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Gıda Meşrubat ve Tütün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7.987.488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451.039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İnşaat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1.762.911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599.814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25,39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Metal ve İşlenmiş Maden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356.787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12.497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Finansal Kuruluşlar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273.112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Tekstil ve Tekstil Ürünleri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30.658.723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930.702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Toptan Ticaret ve Komisyonculuk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5.870.931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661.104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Turizm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305.116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28.221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Ziraat ve Balıkçılık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3.221.533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156.165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Enerji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9.253.080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10.234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Denizcilik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7.838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43</a:t>
            </a:fld>
            <a:endParaRPr lang="en-GB" dirty="0"/>
          </a:p>
        </p:txBody>
      </p:sp>
      <p:sp>
        <p:nvSpPr>
          <p:cNvPr id="6" name="Metin kutusu 5"/>
          <p:cNvSpPr txBox="1"/>
          <p:nvPr/>
        </p:nvSpPr>
        <p:spPr>
          <a:xfrm>
            <a:off x="9717" y="6396335"/>
            <a:ext cx="894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BDDK </a:t>
            </a:r>
            <a:r>
              <a:rPr lang="tr-TR" sz="12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Fintürk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  <a:p>
            <a:pPr>
              <a:defRPr/>
            </a:pPr>
            <a:r>
              <a:rPr lang="tr-TR" altLang="tr-TR" sz="1200" dirty="0">
                <a:solidFill>
                  <a:srgbClr val="000000"/>
                </a:solidFill>
              </a:rPr>
              <a:t>Not: Performans oranı (Takibe dönüşüm oranı): Takipteki alacakların toplam nakdi krediler içerisindeki payını göstermektedir.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-33867" y="1761210"/>
            <a:ext cx="9163454" cy="36317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tr-TR" sz="1600" b="1" dirty="0" err="1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Gaziantep’de</a:t>
            </a: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1" dirty="0" err="1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sektörel</a:t>
            </a: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kredi dağılımı, 2020-12</a:t>
            </a:r>
          </a:p>
        </p:txBody>
      </p:sp>
    </p:spTree>
    <p:extLst>
      <p:ext uri="{BB962C8B-B14F-4D97-AF65-F5344CB8AC3E}">
        <p14:creationId xmlns:p14="http://schemas.microsoft.com/office/powerpoint/2010/main" val="11603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Nesne 1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think-cell Slide" r:id="rId29" imgW="444" imgH="446" progId="TCLayout.ActiveDocument.1">
                  <p:embed/>
                </p:oleObj>
              </mc:Choice>
              <mc:Fallback>
                <p:oleObj name="think-cell Slide" r:id="rId29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4800" y="862011"/>
            <a:ext cx="8534400" cy="838200"/>
          </a:xfrm>
        </p:spPr>
        <p:txBody>
          <a:bodyPr vert="horz"/>
          <a:lstStyle/>
          <a:p>
            <a:r>
              <a:rPr lang="en-US" dirty="0"/>
              <a:t>Ücretli çalışan istihdamında pandeminin olumsuz etkisi telafi edildi</a:t>
            </a:r>
            <a:endParaRPr lang="tr-TR" sz="20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44</a:t>
            </a:fld>
            <a:endParaRPr lang="en-GB" dirty="0"/>
          </a:p>
        </p:txBody>
      </p:sp>
      <p:sp>
        <p:nvSpPr>
          <p:cNvPr id="300" name="Metin kutusu 299"/>
          <p:cNvSpPr txBox="1"/>
          <p:nvPr/>
        </p:nvSpPr>
        <p:spPr>
          <a:xfrm>
            <a:off x="9718" y="1922672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Çalışan sayısı, Gaziantep, bin kişi, aylık, Ocak 2018 – Aralık 2020</a:t>
            </a:r>
          </a:p>
        </p:txBody>
      </p:sp>
      <p:sp>
        <p:nvSpPr>
          <p:cNvPr id="303" name="Metin kutusu 302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SGK</a:t>
            </a:r>
            <a:endParaRPr lang="tr-TR" altLang="tr-TR" sz="1200" dirty="0">
              <a:solidFill>
                <a:srgbClr val="000000"/>
              </a:solidFill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gray">
          <a:xfrm>
            <a:off x="255270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gray">
          <a:xfrm>
            <a:off x="2039938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4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gray">
          <a:xfrm>
            <a:off x="766763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3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gray">
          <a:xfrm>
            <a:off x="178752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gray">
          <a:xfrm>
            <a:off x="1019175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gray">
          <a:xfrm>
            <a:off x="1273175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gray">
          <a:xfrm>
            <a:off x="153035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8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gray">
          <a:xfrm>
            <a:off x="2293938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gray">
          <a:xfrm>
            <a:off x="280987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0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gray">
          <a:xfrm>
            <a:off x="3063875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2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3319463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4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gray">
          <a:xfrm>
            <a:off x="3576638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0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7762875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2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gray">
          <a:xfrm>
            <a:off x="521017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6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gray">
          <a:xfrm>
            <a:off x="6737350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1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gray">
          <a:xfrm>
            <a:off x="6230938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4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gray">
          <a:xfrm>
            <a:off x="5462588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3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gray">
          <a:xfrm>
            <a:off x="5716588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5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gray">
          <a:xfrm>
            <a:off x="5973763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8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gray">
          <a:xfrm>
            <a:off x="6996113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9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gray">
          <a:xfrm>
            <a:off x="6483350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1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gray">
          <a:xfrm>
            <a:off x="802005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9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gray">
          <a:xfrm>
            <a:off x="7253288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0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gray">
          <a:xfrm>
            <a:off x="7507288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cxnSp>
        <p:nvCxnSpPr>
          <p:cNvPr id="168" name="Düz Bağlayıcı 167"/>
          <p:cNvCxnSpPr/>
          <p:nvPr/>
        </p:nvCxnSpPr>
        <p:spPr bwMode="auto">
          <a:xfrm>
            <a:off x="4600923" y="3045350"/>
            <a:ext cx="0" cy="324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Metin kutusu 26"/>
          <p:cNvSpPr txBox="1"/>
          <p:nvPr/>
        </p:nvSpPr>
        <p:spPr>
          <a:xfrm>
            <a:off x="286097" y="2474170"/>
            <a:ext cx="160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002060"/>
                </a:solidFill>
              </a:rPr>
              <a:t>Sigortalı ücretli çalışan sayısı</a:t>
            </a:r>
          </a:p>
        </p:txBody>
      </p:sp>
      <p:sp>
        <p:nvSpPr>
          <p:cNvPr id="170" name="Metin kutusu 169"/>
          <p:cNvSpPr txBox="1"/>
          <p:nvPr/>
        </p:nvSpPr>
        <p:spPr>
          <a:xfrm>
            <a:off x="3078163" y="2466327"/>
            <a:ext cx="131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b="1" dirty="0">
                <a:solidFill>
                  <a:srgbClr val="C00000"/>
                </a:solidFill>
              </a:rPr>
              <a:t>Kamu çalışan sayısı</a:t>
            </a:r>
          </a:p>
        </p:txBody>
      </p:sp>
      <p:sp>
        <p:nvSpPr>
          <p:cNvPr id="171" name="Metin kutusu 170"/>
          <p:cNvSpPr txBox="1"/>
          <p:nvPr/>
        </p:nvSpPr>
        <p:spPr>
          <a:xfrm>
            <a:off x="4954588" y="2466327"/>
            <a:ext cx="88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rgbClr val="0070C0"/>
                </a:solidFill>
              </a:rPr>
              <a:t>Çiftçi Sayısı </a:t>
            </a:r>
            <a:endParaRPr lang="tr-TR" sz="1200" b="1" dirty="0">
              <a:solidFill>
                <a:srgbClr val="0070C0"/>
              </a:solidFill>
            </a:endParaRPr>
          </a:p>
        </p:txBody>
      </p:sp>
      <p:sp>
        <p:nvSpPr>
          <p:cNvPr id="172" name="Metin kutusu 171"/>
          <p:cNvSpPr txBox="1"/>
          <p:nvPr/>
        </p:nvSpPr>
        <p:spPr>
          <a:xfrm>
            <a:off x="7877968" y="2462535"/>
            <a:ext cx="85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b="1" dirty="0" smtClean="0">
                <a:solidFill>
                  <a:srgbClr val="C00000"/>
                </a:solidFill>
              </a:rPr>
              <a:t>Esnaf  </a:t>
            </a:r>
            <a:r>
              <a:rPr lang="tr-TR" sz="1200" b="1" dirty="0">
                <a:solidFill>
                  <a:srgbClr val="C00000"/>
                </a:solidFill>
              </a:rPr>
              <a:t>sayısı</a:t>
            </a:r>
          </a:p>
        </p:txBody>
      </p:sp>
      <p:graphicFrame>
        <p:nvGraphicFramePr>
          <p:cNvPr id="38" name="Grafik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4114982"/>
              </p:ext>
            </p:extLst>
          </p:nvPr>
        </p:nvGraphicFramePr>
        <p:xfrm>
          <a:off x="381000" y="2935835"/>
          <a:ext cx="3886548" cy="3464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39" name="Grafik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953184"/>
              </p:ext>
            </p:extLst>
          </p:nvPr>
        </p:nvGraphicFramePr>
        <p:xfrm>
          <a:off x="4954589" y="2935835"/>
          <a:ext cx="3884612" cy="3160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</p:spTree>
    <p:extLst>
      <p:ext uri="{BB962C8B-B14F-4D97-AF65-F5344CB8AC3E}">
        <p14:creationId xmlns:p14="http://schemas.microsoft.com/office/powerpoint/2010/main" val="38139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Nesne 1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think-cell Slide" r:id="rId41" imgW="444" imgH="446" progId="TCLayout.ActiveDocument.1">
                  <p:embed/>
                </p:oleObj>
              </mc:Choice>
              <mc:Fallback>
                <p:oleObj name="think-cell Slide" r:id="rId41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5371" y="960444"/>
            <a:ext cx="8534400" cy="838200"/>
          </a:xfrm>
        </p:spPr>
        <p:txBody>
          <a:bodyPr vert="horz"/>
          <a:lstStyle/>
          <a:p>
            <a:r>
              <a:rPr lang="tr-TR" sz="2400" dirty="0" smtClean="0">
                <a:solidFill>
                  <a:srgbClr val="FF0000"/>
                </a:solidFill>
              </a:rPr>
              <a:t>İşsizlik ödeneğine başvurular COVID-19 etkisiyle Nisan’da en yüksek seviyesini görse de </a:t>
            </a:r>
            <a:r>
              <a:rPr lang="tr-TR" sz="2400" dirty="0" smtClean="0">
                <a:solidFill>
                  <a:srgbClr val="FF0000"/>
                </a:solidFill>
              </a:rPr>
              <a:t>Kasım 2021 itibarıyla 3100 seviyesinde </a:t>
            </a:r>
            <a:r>
              <a:rPr lang="tr-TR" sz="2400" dirty="0" smtClean="0">
                <a:solidFill>
                  <a:srgbClr val="FF0000"/>
                </a:solidFill>
              </a:rPr>
              <a:t>gerçekleşti.</a:t>
            </a:r>
            <a:endParaRPr lang="tr-TR" sz="1800" b="0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45</a:t>
            </a:fld>
            <a:endParaRPr lang="en-GB" dirty="0"/>
          </a:p>
        </p:txBody>
      </p:sp>
      <p:sp>
        <p:nvSpPr>
          <p:cNvPr id="300" name="Metin kutusu 299"/>
          <p:cNvSpPr txBox="1"/>
          <p:nvPr/>
        </p:nvSpPr>
        <p:spPr>
          <a:xfrm>
            <a:off x="-1" y="2052385"/>
            <a:ext cx="9144001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Çalışan sayısı, Gaziantep, bin kişi, aylık, Ocak 2018 – Mart 2021</a:t>
            </a:r>
          </a:p>
        </p:txBody>
      </p:sp>
      <p:sp>
        <p:nvSpPr>
          <p:cNvPr id="42" name="Metin kutusu 41"/>
          <p:cNvSpPr txBox="1"/>
          <p:nvPr/>
        </p:nvSpPr>
        <p:spPr>
          <a:xfrm>
            <a:off x="-14376" y="6536066"/>
            <a:ext cx="90298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İŞKUR</a:t>
            </a:r>
            <a:endParaRPr lang="tr-TR" altLang="tr-TR" sz="1100" dirty="0">
              <a:solidFill>
                <a:srgbClr val="000000"/>
              </a:solidFill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2287588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2068513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2947988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8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2727325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1849438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6683375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5364163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3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969963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6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195388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561263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8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1409700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9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1628775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5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3167063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6902450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5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386138" y="5378450"/>
            <a:ext cx="2127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3606800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3825875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4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46538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4265613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4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7342188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4486275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5584825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4705350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7781925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5145088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5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7123113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9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5803900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8440738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6022975" y="5378450"/>
            <a:ext cx="2127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6243638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6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auto">
          <a:xfrm>
            <a:off x="8221663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6462713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auto">
          <a:xfrm>
            <a:off x="8001000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2" name="Rectangle 3"/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auto">
          <a:xfrm>
            <a:off x="4924425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95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2740025" y="6251575"/>
            <a:ext cx="20621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96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5205413" y="6251575"/>
            <a:ext cx="1781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graphicFrame>
        <p:nvGraphicFramePr>
          <p:cNvPr id="62" name="Grafik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740341"/>
              </p:ext>
            </p:extLst>
          </p:nvPr>
        </p:nvGraphicFramePr>
        <p:xfrm>
          <a:off x="295371" y="2467310"/>
          <a:ext cx="8534400" cy="399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</p:spTree>
    <p:extLst>
      <p:ext uri="{BB962C8B-B14F-4D97-AF65-F5344CB8AC3E}">
        <p14:creationId xmlns:p14="http://schemas.microsoft.com/office/powerpoint/2010/main" val="11467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think-cell Slide" r:id="rId16" imgW="444" imgH="446" progId="TCLayout.ActiveDocument.1">
                  <p:embed/>
                </p:oleObj>
              </mc:Choice>
              <mc:Fallback>
                <p:oleObj name="think-cell Slide" r:id="rId16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46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2333" y="2038757"/>
            <a:ext cx="9139606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01.01.2001 - 31.01.2021 tarihleri arasında düzenlenen yatırım teşvik belgeleri, sabit yatırım tutarı, 2001- 2021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001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Teşvik Uygulama ve Yabancı Sermaye Genel Müdürlüğü,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17873" y="862045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cxnSp>
        <p:nvCxnSpPr>
          <p:cNvPr id="188" name="Düz Bağlayıcı 187"/>
          <p:cNvCxnSpPr/>
          <p:nvPr>
            <p:custDataLst>
              <p:tags r:id="rId3"/>
            </p:custDataLst>
          </p:nvPr>
        </p:nvCxnSpPr>
        <p:spPr bwMode="auto">
          <a:xfrm>
            <a:off x="2170922" y="3642192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Düz Bağlayıcı 186"/>
          <p:cNvCxnSpPr/>
          <p:nvPr>
            <p:custDataLst>
              <p:tags r:id="rId4"/>
            </p:custDataLst>
          </p:nvPr>
        </p:nvCxnSpPr>
        <p:spPr bwMode="auto">
          <a:xfrm flipV="1">
            <a:off x="1590362" y="3408363"/>
            <a:ext cx="0" cy="4738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Düz Bağlayıcı 188"/>
          <p:cNvCxnSpPr/>
          <p:nvPr>
            <p:custDataLst>
              <p:tags r:id="rId5"/>
            </p:custDataLst>
          </p:nvPr>
        </p:nvCxnSpPr>
        <p:spPr bwMode="auto">
          <a:xfrm>
            <a:off x="2456563" y="3642192"/>
            <a:ext cx="0" cy="7572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585139" y="3241579"/>
            <a:ext cx="1036637" cy="4006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400" b="1" dirty="0" smtClean="0">
                <a:solidFill>
                  <a:srgbClr val="000000"/>
                </a:solidFill>
              </a:rPr>
              <a:t>-57%</a:t>
            </a:r>
            <a:endParaRPr lang="tr-TR" sz="1400" b="1" dirty="0">
              <a:solidFill>
                <a:srgbClr val="000000"/>
              </a:solidFill>
            </a:endParaRPr>
          </a:p>
        </p:txBody>
      </p:sp>
      <p:sp>
        <p:nvSpPr>
          <p:cNvPr id="177" name="Unvan 1"/>
          <p:cNvSpPr>
            <a:spLocks noGrp="1"/>
          </p:cNvSpPr>
          <p:nvPr>
            <p:ph type="title"/>
          </p:nvPr>
        </p:nvSpPr>
        <p:spPr>
          <a:xfrm>
            <a:off x="217873" y="957738"/>
            <a:ext cx="8597612" cy="737573"/>
          </a:xfrm>
        </p:spPr>
        <p:txBody>
          <a:bodyPr vert="horz"/>
          <a:lstStyle/>
          <a:p>
            <a:r>
              <a:rPr lang="tr-TR" sz="2800" dirty="0" smtClean="0"/>
              <a:t>Gaziantep, yatırım ve teşviklerden 2020’de daha çok yararlandı</a:t>
            </a:r>
            <a:endParaRPr lang="tr-TR" sz="2400" b="0" dirty="0"/>
          </a:p>
        </p:txBody>
      </p:sp>
      <p:sp>
        <p:nvSpPr>
          <p:cNvPr id="44" name="Metin kutusu 43"/>
          <p:cNvSpPr txBox="1"/>
          <p:nvPr/>
        </p:nvSpPr>
        <p:spPr>
          <a:xfrm>
            <a:off x="429025" y="2613446"/>
            <a:ext cx="204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>
                <a:solidFill>
                  <a:srgbClr val="808080">
                    <a:lumMod val="75000"/>
                  </a:srgbClr>
                </a:solidFill>
              </a:rPr>
              <a:t>Sabit yatırım tutarı, milyon TL</a:t>
            </a:r>
          </a:p>
        </p:txBody>
      </p:sp>
      <p:cxnSp>
        <p:nvCxnSpPr>
          <p:cNvPr id="48" name="Düz Bağlayıcı 47"/>
          <p:cNvCxnSpPr/>
          <p:nvPr>
            <p:custDataLst>
              <p:tags r:id="rId7"/>
            </p:custDataLst>
          </p:nvPr>
        </p:nvCxnSpPr>
        <p:spPr bwMode="auto">
          <a:xfrm flipV="1">
            <a:off x="4832350" y="3673535"/>
            <a:ext cx="0" cy="6504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Düz Bağlayıcı 48"/>
          <p:cNvCxnSpPr/>
          <p:nvPr>
            <p:custDataLst>
              <p:tags r:id="rId8"/>
            </p:custDataLst>
          </p:nvPr>
        </p:nvCxnSpPr>
        <p:spPr bwMode="auto">
          <a:xfrm>
            <a:off x="5102225" y="3792663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Düz Bağlayıcı 49"/>
          <p:cNvCxnSpPr/>
          <p:nvPr>
            <p:custDataLst>
              <p:tags r:id="rId9"/>
            </p:custDataLst>
          </p:nvPr>
        </p:nvCxnSpPr>
        <p:spPr bwMode="auto">
          <a:xfrm>
            <a:off x="5257800" y="3792663"/>
            <a:ext cx="0" cy="77933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4732019" y="3491038"/>
            <a:ext cx="827088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400" b="1" dirty="0" smtClean="0">
                <a:solidFill>
                  <a:srgbClr val="000000"/>
                </a:solidFill>
              </a:rPr>
              <a:t>-32%</a:t>
            </a:r>
            <a:endParaRPr lang="tr-TR" sz="1400" b="1" dirty="0">
              <a:solidFill>
                <a:srgbClr val="000000"/>
              </a:solidFill>
            </a:endParaRPr>
          </a:p>
        </p:txBody>
      </p:sp>
      <p:sp>
        <p:nvSpPr>
          <p:cNvPr id="68" name="Metin kutusu 67"/>
          <p:cNvSpPr txBox="1"/>
          <p:nvPr/>
        </p:nvSpPr>
        <p:spPr>
          <a:xfrm>
            <a:off x="3149603" y="2651314"/>
            <a:ext cx="274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>
                <a:solidFill>
                  <a:srgbClr val="808080">
                    <a:lumMod val="75000"/>
                  </a:srgbClr>
                </a:solidFill>
              </a:rPr>
              <a:t>Yatırım teşvik belgeleri, belge adedi</a:t>
            </a:r>
          </a:p>
        </p:txBody>
      </p:sp>
      <p:cxnSp>
        <p:nvCxnSpPr>
          <p:cNvPr id="72" name="Düz Bağlayıcı 71"/>
          <p:cNvCxnSpPr/>
          <p:nvPr>
            <p:custDataLst>
              <p:tags r:id="rId11"/>
            </p:custDataLst>
          </p:nvPr>
        </p:nvCxnSpPr>
        <p:spPr bwMode="auto">
          <a:xfrm flipV="1">
            <a:off x="7524750" y="3429000"/>
            <a:ext cx="0" cy="12573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Düz Bağlayıcı 72"/>
          <p:cNvCxnSpPr/>
          <p:nvPr>
            <p:custDataLst>
              <p:tags r:id="rId12"/>
            </p:custDataLst>
          </p:nvPr>
        </p:nvCxnSpPr>
        <p:spPr bwMode="auto">
          <a:xfrm>
            <a:off x="7524750" y="3429000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Düz Bağlayıcı 73"/>
          <p:cNvCxnSpPr/>
          <p:nvPr>
            <p:custDataLst>
              <p:tags r:id="rId13"/>
            </p:custDataLst>
          </p:nvPr>
        </p:nvCxnSpPr>
        <p:spPr bwMode="auto">
          <a:xfrm>
            <a:off x="7835900" y="3429000"/>
            <a:ext cx="0" cy="3032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319327" y="3223641"/>
            <a:ext cx="985838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altLang="en-US" sz="1400" b="1" dirty="0" smtClean="0">
                <a:solidFill>
                  <a:srgbClr val="000000"/>
                </a:solidFill>
              </a:rPr>
              <a:t>-34%</a:t>
            </a:r>
            <a:endParaRPr lang="tr-TR" sz="1400" b="1" dirty="0">
              <a:solidFill>
                <a:srgbClr val="000000"/>
              </a:solidFill>
            </a:endParaRPr>
          </a:p>
        </p:txBody>
      </p:sp>
      <p:sp>
        <p:nvSpPr>
          <p:cNvPr id="104" name="Metin kutusu 103"/>
          <p:cNvSpPr txBox="1"/>
          <p:nvPr/>
        </p:nvSpPr>
        <p:spPr>
          <a:xfrm>
            <a:off x="6045994" y="2685428"/>
            <a:ext cx="274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>
                <a:solidFill>
                  <a:srgbClr val="808080">
                    <a:lumMod val="75000"/>
                  </a:srgbClr>
                </a:solidFill>
              </a:rPr>
              <a:t>Yatırım teşvik belgeleri, istihdam</a:t>
            </a:r>
          </a:p>
        </p:txBody>
      </p:sp>
      <p:graphicFrame>
        <p:nvGraphicFramePr>
          <p:cNvPr id="58" name="Grafik 57"/>
          <p:cNvGraphicFramePr>
            <a:graphicFrameLocks/>
          </p:cNvGraphicFramePr>
          <p:nvPr>
            <p:extLst/>
          </p:nvPr>
        </p:nvGraphicFramePr>
        <p:xfrm>
          <a:off x="429025" y="3408363"/>
          <a:ext cx="2260216" cy="2113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59" name="Grafik 58"/>
          <p:cNvGraphicFramePr>
            <a:graphicFrameLocks/>
          </p:cNvGraphicFramePr>
          <p:nvPr>
            <p:extLst/>
          </p:nvPr>
        </p:nvGraphicFramePr>
        <p:xfrm>
          <a:off x="3172209" y="3876133"/>
          <a:ext cx="2220911" cy="1871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60" name="Grafik 59"/>
          <p:cNvGraphicFramePr>
            <a:graphicFrameLocks/>
          </p:cNvGraphicFramePr>
          <p:nvPr>
            <p:extLst/>
          </p:nvPr>
        </p:nvGraphicFramePr>
        <p:xfrm>
          <a:off x="5958327" y="3349221"/>
          <a:ext cx="2507370" cy="2056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4155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ikdörtgen 14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093191" y="1707097"/>
            <a:ext cx="6193434" cy="56457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tr-TR" sz="4000" kern="0" dirty="0"/>
              <a:t>Gaziantep İli</a:t>
            </a:r>
          </a:p>
          <a:p>
            <a:pPr>
              <a:defRPr/>
            </a:pPr>
            <a:r>
              <a:rPr lang="tr-TR" sz="4000" kern="0" dirty="0" smtClean="0"/>
              <a:t>Sektör bazlı analizler</a:t>
            </a:r>
            <a:endParaRPr lang="tr-TR" sz="4000" kern="0" dirty="0"/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093192" y="2504692"/>
            <a:ext cx="7786568" cy="34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endParaRPr lang="tr-TR" sz="2800" kern="0" dirty="0" smtClean="0">
              <a:solidFill>
                <a:srgbClr val="000000"/>
              </a:solidFill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tr-TR" sz="2400" kern="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tr-TR" sz="2400" kern="0" dirty="0">
              <a:solidFill>
                <a:srgbClr val="000000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1" name="Dikdörtgen 20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" name="İçerik Yer Tutucusu 2"/>
          <p:cNvSpPr txBox="1">
            <a:spLocks/>
          </p:cNvSpPr>
          <p:nvPr/>
        </p:nvSpPr>
        <p:spPr bwMode="auto">
          <a:xfrm>
            <a:off x="1123700" y="2635525"/>
            <a:ext cx="7715499" cy="34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Sektörel dağılım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Tarım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Turizm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Eğitim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Sağlık</a:t>
            </a:r>
            <a:endParaRPr lang="tr-TR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tr-TR" kern="0" dirty="0" smtClean="0">
              <a:solidFill>
                <a:srgbClr val="000000"/>
              </a:solidFill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</a:pPr>
            <a:endParaRPr lang="tr-TR" kern="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tr-T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48</a:t>
            </a:fld>
            <a:endParaRPr lang="en-GB" dirty="0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304800" y="990602"/>
            <a:ext cx="8534400" cy="1175549"/>
          </a:xfrm>
        </p:spPr>
        <p:txBody>
          <a:bodyPr vert="horz"/>
          <a:lstStyle/>
          <a:p>
            <a:r>
              <a:rPr lang="tr-TR" sz="2400" b="0" dirty="0" smtClean="0"/>
              <a:t>Çevre illerine kıyasla Gaziantep’te </a:t>
            </a:r>
            <a:r>
              <a:rPr lang="tr-TR" sz="2400" dirty="0"/>
              <a:t>Sanayi ve İmalat sektörleriyle </a:t>
            </a:r>
            <a:r>
              <a:rPr lang="tr-TR" sz="2400" b="0" dirty="0"/>
              <a:t>ön plana </a:t>
            </a:r>
            <a:r>
              <a:rPr lang="tr-TR" sz="2400" b="0" dirty="0" smtClean="0"/>
              <a:t>çıkıyor.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1800" b="0" dirty="0" smtClean="0"/>
              <a:t>Gaziantep </a:t>
            </a:r>
            <a:r>
              <a:rPr lang="tr-TR" sz="1800" b="0" dirty="0"/>
              <a:t>İnşaat ve Gayrimenkul sektörlerinin GSYH’deki payı daha </a:t>
            </a:r>
            <a:r>
              <a:rPr lang="tr-TR" sz="1800" b="0" dirty="0" smtClean="0"/>
              <a:t>düşük.</a:t>
            </a:r>
            <a:endParaRPr lang="tr-TR" sz="1800" b="0" dirty="0"/>
          </a:p>
        </p:txBody>
      </p:sp>
      <p:sp>
        <p:nvSpPr>
          <p:cNvPr id="8" name="Metin kutusu 7"/>
          <p:cNvSpPr txBox="1"/>
          <p:nvPr/>
        </p:nvSpPr>
        <p:spPr>
          <a:xfrm>
            <a:off x="9718" y="2265584"/>
            <a:ext cx="9134282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GSYH’nin sektörlere göre dağılımı, %, Türkiye ve Gaziantep, 2004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ve2020</a:t>
            </a:r>
          </a:p>
          <a:p>
            <a:pPr algn="ctr">
              <a:defRPr/>
            </a:pP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Grafik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5977207"/>
              </p:ext>
            </p:extLst>
          </p:nvPr>
        </p:nvGraphicFramePr>
        <p:xfrm>
          <a:off x="152401" y="3048000"/>
          <a:ext cx="4424458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782971"/>
              </p:ext>
            </p:extLst>
          </p:nvPr>
        </p:nvGraphicFramePr>
        <p:xfrm>
          <a:off x="4495800" y="3632236"/>
          <a:ext cx="4343400" cy="170176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76288"/>
                <a:gridCol w="263525"/>
                <a:gridCol w="457088"/>
                <a:gridCol w="500295"/>
                <a:gridCol w="500295"/>
                <a:gridCol w="457088"/>
                <a:gridCol w="457088"/>
                <a:gridCol w="398333"/>
                <a:gridCol w="533400"/>
              </a:tblGrid>
              <a:tr h="32175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Yıl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Tarım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Sanayi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İmalat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İnşaat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Hizmetler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Bilgi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ve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iletişim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Finans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ve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sigortacılık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Gaziantep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736843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3631908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3394099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1395579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2907357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110132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157132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1667553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11750957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11035629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4070626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7282585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133290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864331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Şanlıurfa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2225944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410939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280643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1308903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1367364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83862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52524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3395675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1455124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870632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1911728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2911312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68177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295617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Adana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2248488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2664399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2097162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2161616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4866855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248406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372823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3049804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7626805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5876041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4188894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9485637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520755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1405085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356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Kahramanmaraş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1199617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2227219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1398289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1129155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1039131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66962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1561971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4553801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3407819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2668156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2225325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85602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315653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5291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Nesne 3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4800" y="790576"/>
            <a:ext cx="8534400" cy="850898"/>
          </a:xfrm>
        </p:spPr>
        <p:txBody>
          <a:bodyPr vert="horz"/>
          <a:lstStyle/>
          <a:p>
            <a:r>
              <a:rPr lang="tr-TR" sz="1800" dirty="0" smtClean="0"/>
              <a:t>Tarım alanı bakımından Şanlıurfa </a:t>
            </a:r>
            <a:r>
              <a:rPr lang="tr-TR" sz="1800" dirty="0" smtClean="0"/>
              <a:t>Gaziantep’in </a:t>
            </a:r>
            <a:r>
              <a:rPr lang="tr-TR" sz="1800" dirty="0" smtClean="0"/>
              <a:t>önünde</a:t>
            </a:r>
            <a:br>
              <a:rPr lang="tr-TR" sz="1800" dirty="0" smtClean="0"/>
            </a:br>
            <a:r>
              <a:rPr lang="tr-TR" sz="1800" b="0" dirty="0"/>
              <a:t>Meyveler</a:t>
            </a:r>
            <a:r>
              <a:rPr lang="tr-TR" sz="1800" b="0" dirty="0" smtClean="0"/>
              <a:t>, içecek </a:t>
            </a:r>
            <a:r>
              <a:rPr lang="tr-TR" sz="1800" b="0" dirty="0"/>
              <a:t>ve baharat </a:t>
            </a:r>
            <a:r>
              <a:rPr lang="tr-TR" sz="1800" b="0" dirty="0" smtClean="0"/>
              <a:t>üretimine ayrılan tarım alanları </a:t>
            </a:r>
            <a:r>
              <a:rPr lang="tr-TR" sz="1800" b="0" dirty="0" smtClean="0"/>
              <a:t>ile sebze bahçeleri alanı oranlarında, </a:t>
            </a:r>
            <a:r>
              <a:rPr lang="tr-TR" sz="1800" b="0" dirty="0" smtClean="0"/>
              <a:t>Gaziantep’te </a:t>
            </a:r>
            <a:r>
              <a:rPr lang="tr-TR" sz="1800" b="0" dirty="0" err="1" smtClean="0"/>
              <a:t>Şanlıurafa’dan</a:t>
            </a:r>
            <a:r>
              <a:rPr lang="tr-TR" sz="1800" b="0" dirty="0" smtClean="0"/>
              <a:t> daha </a:t>
            </a:r>
            <a:r>
              <a:rPr lang="tr-TR" sz="1800" b="0" dirty="0" smtClean="0"/>
              <a:t>yüksek</a:t>
            </a:r>
            <a:endParaRPr lang="tr-TR" sz="18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49</a:t>
            </a:fld>
            <a:endParaRPr lang="en-GB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-14376" y="6592892"/>
            <a:ext cx="9029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</a:t>
            </a:r>
            <a:endParaRPr lang="tr-TR" altLang="tr-TR" sz="1200" dirty="0">
              <a:solidFill>
                <a:srgbClr val="000000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0" y="1670050"/>
            <a:ext cx="9166136" cy="3079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İşlenen tarım alanı istatistikleri, Gaziantep ve emsal iller, 2004-2020</a:t>
            </a:r>
          </a:p>
        </p:txBody>
      </p:sp>
      <p:cxnSp>
        <p:nvCxnSpPr>
          <p:cNvPr id="25" name="Düz Bağlayıcı 24"/>
          <p:cNvCxnSpPr/>
          <p:nvPr/>
        </p:nvCxnSpPr>
        <p:spPr bwMode="auto">
          <a:xfrm>
            <a:off x="4737098" y="2879725"/>
            <a:ext cx="0" cy="3060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Metin kutusu 26"/>
          <p:cNvSpPr txBox="1"/>
          <p:nvPr/>
        </p:nvSpPr>
        <p:spPr>
          <a:xfrm>
            <a:off x="446086" y="2665413"/>
            <a:ext cx="4291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>
                <a:solidFill>
                  <a:srgbClr val="808080">
                    <a:lumMod val="75000"/>
                  </a:srgbClr>
                </a:solidFill>
              </a:rPr>
              <a:t>İşlenen tarım alanı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4843463" y="2342356"/>
            <a:ext cx="4172039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>
                <a:solidFill>
                  <a:srgbClr val="808080">
                    <a:lumMod val="75000"/>
                  </a:srgbClr>
                </a:solidFill>
              </a:rPr>
              <a:t>Bitkisel üretim faaliyetine göre işlenen tarım alanı, ilin kendi içerisindeki  toplam tarım alanlarından alınan pay, %</a:t>
            </a: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4794249" y="3314700"/>
          <a:ext cx="4221254" cy="230028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098894"/>
                <a:gridCol w="780590"/>
                <a:gridCol w="780590"/>
                <a:gridCol w="780590"/>
                <a:gridCol w="780590"/>
              </a:tblGrid>
              <a:tr h="126957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Tahıllar ve diğer bitkisel ürünlerin alanı  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Sebze bahçeleri alanı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Meyveler,içecek ve baharat bitkileri alanı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Süs bitkileri alanı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</a:tr>
              <a:tr h="2667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Gaziantep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7620" marR="7620" marT="7620" marB="0" anchor="b"/>
                </a:tc>
              </a:tr>
              <a:tr h="2667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Şanlıurfa 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68,963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7620" marR="7620" marT="7620" marB="0" anchor="b"/>
                </a:tc>
              </a:tr>
              <a:tr h="2667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Kahramanmaraş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7620" marR="7620" marT="7620" marB="0" anchor="b"/>
                </a:tc>
              </a:tr>
              <a:tr h="23054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Adana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0,029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33" name="Grafik 32"/>
          <p:cNvGraphicFramePr>
            <a:graphicFrameLocks/>
          </p:cNvGraphicFramePr>
          <p:nvPr>
            <p:extLst/>
          </p:nvPr>
        </p:nvGraphicFramePr>
        <p:xfrm>
          <a:off x="362744" y="3038475"/>
          <a:ext cx="4267990" cy="290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81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6134" y="147015"/>
            <a:ext cx="5588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2048255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6242710"/>
            <a:ext cx="3872229" cy="57975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200" dirty="0">
                <a:latin typeface="Tahoma"/>
                <a:cs typeface="Tahoma"/>
              </a:rPr>
              <a:t>* </a:t>
            </a:r>
            <a:r>
              <a:rPr sz="1200" spc="-5" dirty="0">
                <a:latin typeface="Tahoma"/>
                <a:cs typeface="Tahoma"/>
              </a:rPr>
              <a:t>Ç4 Ekim ve </a:t>
            </a:r>
            <a:r>
              <a:rPr sz="1200" spc="-10" dirty="0">
                <a:latin typeface="Tahoma"/>
                <a:cs typeface="Tahoma"/>
              </a:rPr>
              <a:t>Kasım </a:t>
            </a:r>
            <a:r>
              <a:rPr sz="1200" dirty="0">
                <a:latin typeface="Tahoma"/>
                <a:cs typeface="Tahoma"/>
              </a:rPr>
              <a:t>2021 </a:t>
            </a:r>
            <a:r>
              <a:rPr sz="1200" spc="-5" dirty="0">
                <a:latin typeface="Tahoma"/>
                <a:cs typeface="Tahoma"/>
              </a:rPr>
              <a:t>verilerini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içermektedir.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 </a:t>
            </a:r>
            <a:r>
              <a:rPr sz="1200" spc="-10" dirty="0">
                <a:latin typeface="Tahoma"/>
                <a:cs typeface="Tahoma"/>
              </a:rPr>
              <a:t>Sanayi </a:t>
            </a:r>
            <a:r>
              <a:rPr sz="1200" spc="-5" dirty="0">
                <a:latin typeface="Tahoma"/>
                <a:cs typeface="Tahoma"/>
              </a:rPr>
              <a:t>İstatistikleri,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10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00100" y="2688335"/>
            <a:ext cx="7961630" cy="2260600"/>
            <a:chOff x="800100" y="2688335"/>
            <a:chExt cx="7961630" cy="2260600"/>
          </a:xfrm>
        </p:grpSpPr>
        <p:sp>
          <p:nvSpPr>
            <p:cNvPr id="6" name="object 6"/>
            <p:cNvSpPr/>
            <p:nvPr/>
          </p:nvSpPr>
          <p:spPr>
            <a:xfrm>
              <a:off x="800100" y="2692907"/>
              <a:ext cx="7941945" cy="2251075"/>
            </a:xfrm>
            <a:custGeom>
              <a:avLst/>
              <a:gdLst/>
              <a:ahLst/>
              <a:cxnLst/>
              <a:rect l="l" t="t" r="r" b="b"/>
              <a:pathLst>
                <a:path w="7941945" h="2251075">
                  <a:moveTo>
                    <a:pt x="68580" y="2250947"/>
                  </a:moveTo>
                  <a:lnTo>
                    <a:pt x="68580" y="0"/>
                  </a:lnTo>
                </a:path>
                <a:path w="7941945" h="2251075">
                  <a:moveTo>
                    <a:pt x="0" y="2250947"/>
                  </a:moveTo>
                  <a:lnTo>
                    <a:pt x="68580" y="2250947"/>
                  </a:lnTo>
                </a:path>
                <a:path w="7941945" h="2251075">
                  <a:moveTo>
                    <a:pt x="0" y="1687067"/>
                  </a:moveTo>
                  <a:lnTo>
                    <a:pt x="68580" y="1687067"/>
                  </a:lnTo>
                </a:path>
                <a:path w="7941945" h="2251075">
                  <a:moveTo>
                    <a:pt x="0" y="1124711"/>
                  </a:moveTo>
                  <a:lnTo>
                    <a:pt x="68580" y="1124711"/>
                  </a:lnTo>
                </a:path>
                <a:path w="7941945" h="2251075">
                  <a:moveTo>
                    <a:pt x="0" y="562355"/>
                  </a:moveTo>
                  <a:lnTo>
                    <a:pt x="68580" y="562355"/>
                  </a:lnTo>
                </a:path>
                <a:path w="7941945" h="2251075">
                  <a:moveTo>
                    <a:pt x="0" y="0"/>
                  </a:moveTo>
                  <a:lnTo>
                    <a:pt x="68580" y="0"/>
                  </a:lnTo>
                </a:path>
                <a:path w="7941945" h="2251075">
                  <a:moveTo>
                    <a:pt x="68580" y="2250947"/>
                  </a:moveTo>
                  <a:lnTo>
                    <a:pt x="7941564" y="225094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8362" y="2824987"/>
              <a:ext cx="7874634" cy="2044064"/>
            </a:xfrm>
            <a:custGeom>
              <a:avLst/>
              <a:gdLst/>
              <a:ahLst/>
              <a:cxnLst/>
              <a:rect l="l" t="t" r="r" b="b"/>
              <a:pathLst>
                <a:path w="7874634" h="2044064">
                  <a:moveTo>
                    <a:pt x="0" y="1303655"/>
                  </a:moveTo>
                  <a:lnTo>
                    <a:pt x="47721" y="1293887"/>
                  </a:lnTo>
                  <a:lnTo>
                    <a:pt x="95444" y="1283010"/>
                  </a:lnTo>
                  <a:lnTo>
                    <a:pt x="143166" y="1271438"/>
                  </a:lnTo>
                  <a:lnTo>
                    <a:pt x="190888" y="1259585"/>
                  </a:lnTo>
                  <a:lnTo>
                    <a:pt x="238611" y="1247866"/>
                  </a:lnTo>
                  <a:lnTo>
                    <a:pt x="286333" y="1236696"/>
                  </a:lnTo>
                  <a:lnTo>
                    <a:pt x="334057" y="1226488"/>
                  </a:lnTo>
                  <a:lnTo>
                    <a:pt x="381780" y="1217659"/>
                  </a:lnTo>
                  <a:lnTo>
                    <a:pt x="429504" y="1210621"/>
                  </a:lnTo>
                  <a:lnTo>
                    <a:pt x="477229" y="1205789"/>
                  </a:lnTo>
                  <a:lnTo>
                    <a:pt x="524954" y="1203579"/>
                  </a:lnTo>
                  <a:lnTo>
                    <a:pt x="572680" y="1205364"/>
                  </a:lnTo>
                  <a:lnTo>
                    <a:pt x="620401" y="1211530"/>
                  </a:lnTo>
                  <a:lnTo>
                    <a:pt x="668118" y="1221001"/>
                  </a:lnTo>
                  <a:lnTo>
                    <a:pt x="715831" y="1232704"/>
                  </a:lnTo>
                  <a:lnTo>
                    <a:pt x="763544" y="1245564"/>
                  </a:lnTo>
                  <a:lnTo>
                    <a:pt x="811255" y="1258508"/>
                  </a:lnTo>
                  <a:lnTo>
                    <a:pt x="858968" y="1270461"/>
                  </a:lnTo>
                  <a:lnTo>
                    <a:pt x="906681" y="1280350"/>
                  </a:lnTo>
                  <a:lnTo>
                    <a:pt x="954398" y="1287101"/>
                  </a:lnTo>
                  <a:lnTo>
                    <a:pt x="1002119" y="1289639"/>
                  </a:lnTo>
                  <a:lnTo>
                    <a:pt x="1049845" y="1286891"/>
                  </a:lnTo>
                  <a:lnTo>
                    <a:pt x="1090231" y="1278550"/>
                  </a:lnTo>
                  <a:lnTo>
                    <a:pt x="1130617" y="1264080"/>
                  </a:lnTo>
                  <a:lnTo>
                    <a:pt x="1171003" y="1244798"/>
                  </a:lnTo>
                  <a:lnTo>
                    <a:pt x="1211389" y="1222024"/>
                  </a:lnTo>
                  <a:lnTo>
                    <a:pt x="1251775" y="1197076"/>
                  </a:lnTo>
                  <a:lnTo>
                    <a:pt x="1292161" y="1171272"/>
                  </a:lnTo>
                  <a:lnTo>
                    <a:pt x="1332547" y="1145932"/>
                  </a:lnTo>
                  <a:lnTo>
                    <a:pt x="1372933" y="1122374"/>
                  </a:lnTo>
                  <a:lnTo>
                    <a:pt x="1413319" y="1101916"/>
                  </a:lnTo>
                  <a:lnTo>
                    <a:pt x="1453705" y="1085878"/>
                  </a:lnTo>
                  <a:lnTo>
                    <a:pt x="1494091" y="1075579"/>
                  </a:lnTo>
                  <a:lnTo>
                    <a:pt x="1534477" y="1072335"/>
                  </a:lnTo>
                  <a:lnTo>
                    <a:pt x="1574863" y="1077468"/>
                  </a:lnTo>
                  <a:lnTo>
                    <a:pt x="1644821" y="1110641"/>
                  </a:lnTo>
                  <a:lnTo>
                    <a:pt x="1679805" y="1137612"/>
                  </a:lnTo>
                  <a:lnTo>
                    <a:pt x="1714791" y="1169931"/>
                  </a:lnTo>
                  <a:lnTo>
                    <a:pt x="1749780" y="1206420"/>
                  </a:lnTo>
                  <a:lnTo>
                    <a:pt x="1784771" y="1245896"/>
                  </a:lnTo>
                  <a:lnTo>
                    <a:pt x="1819764" y="1287180"/>
                  </a:lnTo>
                  <a:lnTo>
                    <a:pt x="1854759" y="1329092"/>
                  </a:lnTo>
                  <a:lnTo>
                    <a:pt x="1889755" y="1370450"/>
                  </a:lnTo>
                  <a:lnTo>
                    <a:pt x="1924753" y="1410076"/>
                  </a:lnTo>
                  <a:lnTo>
                    <a:pt x="1959752" y="1446788"/>
                  </a:lnTo>
                  <a:lnTo>
                    <a:pt x="1994751" y="1479405"/>
                  </a:lnTo>
                  <a:lnTo>
                    <a:pt x="2029752" y="1506749"/>
                  </a:lnTo>
                  <a:lnTo>
                    <a:pt x="2064753" y="1527637"/>
                  </a:lnTo>
                  <a:lnTo>
                    <a:pt x="2143503" y="1547556"/>
                  </a:lnTo>
                  <a:lnTo>
                    <a:pt x="2187248" y="1545754"/>
                  </a:lnTo>
                  <a:lnTo>
                    <a:pt x="2230989" y="1536789"/>
                  </a:lnTo>
                  <a:lnTo>
                    <a:pt x="2274727" y="1521968"/>
                  </a:lnTo>
                  <a:lnTo>
                    <a:pt x="2318464" y="1502595"/>
                  </a:lnTo>
                  <a:lnTo>
                    <a:pt x="2362200" y="1479978"/>
                  </a:lnTo>
                  <a:lnTo>
                    <a:pt x="2405935" y="1455421"/>
                  </a:lnTo>
                  <a:lnTo>
                    <a:pt x="2449672" y="1430231"/>
                  </a:lnTo>
                  <a:lnTo>
                    <a:pt x="2493410" y="1405713"/>
                  </a:lnTo>
                  <a:lnTo>
                    <a:pt x="2537151" y="1383172"/>
                  </a:lnTo>
                  <a:lnTo>
                    <a:pt x="2580896" y="1363915"/>
                  </a:lnTo>
                  <a:lnTo>
                    <a:pt x="2624645" y="1349248"/>
                  </a:lnTo>
                  <a:lnTo>
                    <a:pt x="2672374" y="1338265"/>
                  </a:lnTo>
                  <a:lnTo>
                    <a:pt x="2720103" y="1330651"/>
                  </a:lnTo>
                  <a:lnTo>
                    <a:pt x="2767832" y="1325443"/>
                  </a:lnTo>
                  <a:lnTo>
                    <a:pt x="2815561" y="1321677"/>
                  </a:lnTo>
                  <a:lnTo>
                    <a:pt x="2863290" y="1318390"/>
                  </a:lnTo>
                  <a:lnTo>
                    <a:pt x="2911018" y="1314617"/>
                  </a:lnTo>
                  <a:lnTo>
                    <a:pt x="2958747" y="1309397"/>
                  </a:lnTo>
                  <a:lnTo>
                    <a:pt x="3006476" y="1301764"/>
                  </a:lnTo>
                  <a:lnTo>
                    <a:pt x="3054205" y="1290756"/>
                  </a:lnTo>
                  <a:lnTo>
                    <a:pt x="3101934" y="1275409"/>
                  </a:lnTo>
                  <a:lnTo>
                    <a:pt x="3149663" y="1254760"/>
                  </a:lnTo>
                  <a:lnTo>
                    <a:pt x="3184640" y="1234151"/>
                  </a:lnTo>
                  <a:lnTo>
                    <a:pt x="3219621" y="1207657"/>
                  </a:lnTo>
                  <a:lnTo>
                    <a:pt x="3254605" y="1176380"/>
                  </a:lnTo>
                  <a:lnTo>
                    <a:pt x="3289591" y="1141426"/>
                  </a:lnTo>
                  <a:lnTo>
                    <a:pt x="3324580" y="1103898"/>
                  </a:lnTo>
                  <a:lnTo>
                    <a:pt x="3359571" y="1064900"/>
                  </a:lnTo>
                  <a:lnTo>
                    <a:pt x="3394564" y="1025536"/>
                  </a:lnTo>
                  <a:lnTo>
                    <a:pt x="3429559" y="986910"/>
                  </a:lnTo>
                  <a:lnTo>
                    <a:pt x="3464555" y="950127"/>
                  </a:lnTo>
                  <a:lnTo>
                    <a:pt x="3499553" y="916290"/>
                  </a:lnTo>
                  <a:lnTo>
                    <a:pt x="3534552" y="886504"/>
                  </a:lnTo>
                  <a:lnTo>
                    <a:pt x="3569551" y="861872"/>
                  </a:lnTo>
                  <a:lnTo>
                    <a:pt x="3604552" y="843499"/>
                  </a:lnTo>
                  <a:lnTo>
                    <a:pt x="3674554" y="829944"/>
                  </a:lnTo>
                  <a:lnTo>
                    <a:pt x="3709554" y="835456"/>
                  </a:lnTo>
                  <a:lnTo>
                    <a:pt x="3779544" y="865246"/>
                  </a:lnTo>
                  <a:lnTo>
                    <a:pt x="3814537" y="888323"/>
                  </a:lnTo>
                  <a:lnTo>
                    <a:pt x="3849527" y="916051"/>
                  </a:lnTo>
                  <a:lnTo>
                    <a:pt x="3884516" y="947829"/>
                  </a:lnTo>
                  <a:lnTo>
                    <a:pt x="3919505" y="983056"/>
                  </a:lnTo>
                  <a:lnTo>
                    <a:pt x="3954494" y="1021131"/>
                  </a:lnTo>
                  <a:lnTo>
                    <a:pt x="3989483" y="1061452"/>
                  </a:lnTo>
                  <a:lnTo>
                    <a:pt x="4024472" y="1103418"/>
                  </a:lnTo>
                  <a:lnTo>
                    <a:pt x="4059462" y="1146426"/>
                  </a:lnTo>
                  <a:lnTo>
                    <a:pt x="4094455" y="1189877"/>
                  </a:lnTo>
                  <a:lnTo>
                    <a:pt x="4129449" y="1233167"/>
                  </a:lnTo>
                  <a:lnTo>
                    <a:pt x="4164445" y="1275696"/>
                  </a:lnTo>
                  <a:lnTo>
                    <a:pt x="4199445" y="1316863"/>
                  </a:lnTo>
                  <a:lnTo>
                    <a:pt x="4224446" y="1348170"/>
                  </a:lnTo>
                  <a:lnTo>
                    <a:pt x="4249447" y="1384090"/>
                  </a:lnTo>
                  <a:lnTo>
                    <a:pt x="4274448" y="1423942"/>
                  </a:lnTo>
                  <a:lnTo>
                    <a:pt x="4299448" y="1467046"/>
                  </a:lnTo>
                  <a:lnTo>
                    <a:pt x="4324449" y="1512723"/>
                  </a:lnTo>
                  <a:lnTo>
                    <a:pt x="4349450" y="1560291"/>
                  </a:lnTo>
                  <a:lnTo>
                    <a:pt x="4374451" y="1609071"/>
                  </a:lnTo>
                  <a:lnTo>
                    <a:pt x="4399452" y="1658382"/>
                  </a:lnTo>
                  <a:lnTo>
                    <a:pt x="4424453" y="1707545"/>
                  </a:lnTo>
                  <a:lnTo>
                    <a:pt x="4449454" y="1755880"/>
                  </a:lnTo>
                  <a:lnTo>
                    <a:pt x="4474454" y="1802705"/>
                  </a:lnTo>
                  <a:lnTo>
                    <a:pt x="4499455" y="1847342"/>
                  </a:lnTo>
                  <a:lnTo>
                    <a:pt x="4524456" y="1889110"/>
                  </a:lnTo>
                  <a:lnTo>
                    <a:pt x="4549457" y="1927328"/>
                  </a:lnTo>
                  <a:lnTo>
                    <a:pt x="4574458" y="1961317"/>
                  </a:lnTo>
                  <a:lnTo>
                    <a:pt x="4599459" y="1990397"/>
                  </a:lnTo>
                  <a:lnTo>
                    <a:pt x="4649460" y="2031108"/>
                  </a:lnTo>
                  <a:lnTo>
                    <a:pt x="4699462" y="2044019"/>
                  </a:lnTo>
                  <a:lnTo>
                    <a:pt x="4724463" y="2038350"/>
                  </a:lnTo>
                  <a:lnTo>
                    <a:pt x="4764822" y="2009885"/>
                  </a:lnTo>
                  <a:lnTo>
                    <a:pt x="4805185" y="1959152"/>
                  </a:lnTo>
                  <a:lnTo>
                    <a:pt x="4825368" y="1926488"/>
                  </a:lnTo>
                  <a:lnTo>
                    <a:pt x="4845552" y="1889521"/>
                  </a:lnTo>
                  <a:lnTo>
                    <a:pt x="4865737" y="1848671"/>
                  </a:lnTo>
                  <a:lnTo>
                    <a:pt x="4885922" y="1804359"/>
                  </a:lnTo>
                  <a:lnTo>
                    <a:pt x="4906109" y="1757007"/>
                  </a:lnTo>
                  <a:lnTo>
                    <a:pt x="4926296" y="1707036"/>
                  </a:lnTo>
                  <a:lnTo>
                    <a:pt x="4946483" y="1654868"/>
                  </a:lnTo>
                  <a:lnTo>
                    <a:pt x="4966672" y="1600922"/>
                  </a:lnTo>
                  <a:lnTo>
                    <a:pt x="4986861" y="1545621"/>
                  </a:lnTo>
                  <a:lnTo>
                    <a:pt x="5007050" y="1489386"/>
                  </a:lnTo>
                  <a:lnTo>
                    <a:pt x="5027241" y="1432637"/>
                  </a:lnTo>
                  <a:lnTo>
                    <a:pt x="5047431" y="1375796"/>
                  </a:lnTo>
                  <a:lnTo>
                    <a:pt x="5067622" y="1319284"/>
                  </a:lnTo>
                  <a:lnTo>
                    <a:pt x="5087814" y="1263522"/>
                  </a:lnTo>
                  <a:lnTo>
                    <a:pt x="5108005" y="1208931"/>
                  </a:lnTo>
                  <a:lnTo>
                    <a:pt x="5128198" y="1155933"/>
                  </a:lnTo>
                  <a:lnTo>
                    <a:pt x="5148390" y="1104948"/>
                  </a:lnTo>
                  <a:lnTo>
                    <a:pt x="5168582" y="1056398"/>
                  </a:lnTo>
                  <a:lnTo>
                    <a:pt x="5188775" y="1010704"/>
                  </a:lnTo>
                  <a:lnTo>
                    <a:pt x="5208968" y="968287"/>
                  </a:lnTo>
                  <a:lnTo>
                    <a:pt x="5229161" y="929568"/>
                  </a:lnTo>
                  <a:lnTo>
                    <a:pt x="5249354" y="894969"/>
                  </a:lnTo>
                  <a:lnTo>
                    <a:pt x="5282166" y="842704"/>
                  </a:lnTo>
                  <a:lnTo>
                    <a:pt x="5314976" y="791419"/>
                  </a:lnTo>
                  <a:lnTo>
                    <a:pt x="5347783" y="741431"/>
                  </a:lnTo>
                  <a:lnTo>
                    <a:pt x="5380589" y="693056"/>
                  </a:lnTo>
                  <a:lnTo>
                    <a:pt x="5413393" y="646611"/>
                  </a:lnTo>
                  <a:lnTo>
                    <a:pt x="5446196" y="602412"/>
                  </a:lnTo>
                  <a:lnTo>
                    <a:pt x="5478998" y="560775"/>
                  </a:lnTo>
                  <a:lnTo>
                    <a:pt x="5511800" y="522017"/>
                  </a:lnTo>
                  <a:lnTo>
                    <a:pt x="5544601" y="486455"/>
                  </a:lnTo>
                  <a:lnTo>
                    <a:pt x="5577403" y="454404"/>
                  </a:lnTo>
                  <a:lnTo>
                    <a:pt x="5610206" y="426181"/>
                  </a:lnTo>
                  <a:lnTo>
                    <a:pt x="5643010" y="402103"/>
                  </a:lnTo>
                  <a:lnTo>
                    <a:pt x="5675816" y="382487"/>
                  </a:lnTo>
                  <a:lnTo>
                    <a:pt x="5741433" y="357902"/>
                  </a:lnTo>
                  <a:lnTo>
                    <a:pt x="5774245" y="353567"/>
                  </a:lnTo>
                  <a:lnTo>
                    <a:pt x="5805128" y="356742"/>
                  </a:lnTo>
                  <a:lnTo>
                    <a:pt x="5866895" y="387575"/>
                  </a:lnTo>
                  <a:lnTo>
                    <a:pt x="5897779" y="413118"/>
                  </a:lnTo>
                  <a:lnTo>
                    <a:pt x="5928662" y="444001"/>
                  </a:lnTo>
                  <a:lnTo>
                    <a:pt x="5959545" y="479168"/>
                  </a:lnTo>
                  <a:lnTo>
                    <a:pt x="5990429" y="517560"/>
                  </a:lnTo>
                  <a:lnTo>
                    <a:pt x="6021312" y="558119"/>
                  </a:lnTo>
                  <a:lnTo>
                    <a:pt x="6052196" y="599789"/>
                  </a:lnTo>
                  <a:lnTo>
                    <a:pt x="6083079" y="641511"/>
                  </a:lnTo>
                  <a:lnTo>
                    <a:pt x="6113963" y="682229"/>
                  </a:lnTo>
                  <a:lnTo>
                    <a:pt x="6144846" y="720883"/>
                  </a:lnTo>
                  <a:lnTo>
                    <a:pt x="6175729" y="756418"/>
                  </a:lnTo>
                  <a:lnTo>
                    <a:pt x="6206613" y="787774"/>
                  </a:lnTo>
                  <a:lnTo>
                    <a:pt x="6237496" y="813895"/>
                  </a:lnTo>
                  <a:lnTo>
                    <a:pt x="6299263" y="846201"/>
                  </a:lnTo>
                  <a:lnTo>
                    <a:pt x="6342985" y="853419"/>
                  </a:lnTo>
                  <a:lnTo>
                    <a:pt x="6386712" y="851928"/>
                  </a:lnTo>
                  <a:lnTo>
                    <a:pt x="6430444" y="843016"/>
                  </a:lnTo>
                  <a:lnTo>
                    <a:pt x="6474180" y="827969"/>
                  </a:lnTo>
                  <a:lnTo>
                    <a:pt x="6517919" y="808075"/>
                  </a:lnTo>
                  <a:lnTo>
                    <a:pt x="6561661" y="784621"/>
                  </a:lnTo>
                  <a:lnTo>
                    <a:pt x="6605406" y="758895"/>
                  </a:lnTo>
                  <a:lnTo>
                    <a:pt x="6649153" y="732183"/>
                  </a:lnTo>
                  <a:lnTo>
                    <a:pt x="6692901" y="705772"/>
                  </a:lnTo>
                  <a:lnTo>
                    <a:pt x="6736652" y="680951"/>
                  </a:lnTo>
                  <a:lnTo>
                    <a:pt x="6780403" y="659005"/>
                  </a:lnTo>
                  <a:lnTo>
                    <a:pt x="6824154" y="641223"/>
                  </a:lnTo>
                  <a:lnTo>
                    <a:pt x="6871880" y="626102"/>
                  </a:lnTo>
                  <a:lnTo>
                    <a:pt x="6919601" y="613515"/>
                  </a:lnTo>
                  <a:lnTo>
                    <a:pt x="6967318" y="602647"/>
                  </a:lnTo>
                  <a:lnTo>
                    <a:pt x="7015031" y="592682"/>
                  </a:lnTo>
                  <a:lnTo>
                    <a:pt x="7062744" y="582804"/>
                  </a:lnTo>
                  <a:lnTo>
                    <a:pt x="7110455" y="572198"/>
                  </a:lnTo>
                  <a:lnTo>
                    <a:pt x="7158168" y="560046"/>
                  </a:lnTo>
                  <a:lnTo>
                    <a:pt x="7205881" y="545535"/>
                  </a:lnTo>
                  <a:lnTo>
                    <a:pt x="7253598" y="527847"/>
                  </a:lnTo>
                  <a:lnTo>
                    <a:pt x="7301319" y="506166"/>
                  </a:lnTo>
                  <a:lnTo>
                    <a:pt x="7349045" y="479678"/>
                  </a:lnTo>
                  <a:lnTo>
                    <a:pt x="7386546" y="455224"/>
                  </a:lnTo>
                  <a:lnTo>
                    <a:pt x="7424048" y="427868"/>
                  </a:lnTo>
                  <a:lnTo>
                    <a:pt x="7461549" y="397958"/>
                  </a:lnTo>
                  <a:lnTo>
                    <a:pt x="7499050" y="365843"/>
                  </a:lnTo>
                  <a:lnTo>
                    <a:pt x="7536551" y="331870"/>
                  </a:lnTo>
                  <a:lnTo>
                    <a:pt x="7574053" y="296389"/>
                  </a:lnTo>
                  <a:lnTo>
                    <a:pt x="7611554" y="259746"/>
                  </a:lnTo>
                  <a:lnTo>
                    <a:pt x="7649055" y="222291"/>
                  </a:lnTo>
                  <a:lnTo>
                    <a:pt x="7686557" y="184372"/>
                  </a:lnTo>
                  <a:lnTo>
                    <a:pt x="7724058" y="146337"/>
                  </a:lnTo>
                  <a:lnTo>
                    <a:pt x="7761559" y="108534"/>
                  </a:lnTo>
                  <a:lnTo>
                    <a:pt x="7799060" y="71311"/>
                  </a:lnTo>
                  <a:lnTo>
                    <a:pt x="7836562" y="35017"/>
                  </a:lnTo>
                  <a:lnTo>
                    <a:pt x="7874063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7918" y="3062477"/>
              <a:ext cx="7874634" cy="1720850"/>
            </a:xfrm>
            <a:custGeom>
              <a:avLst/>
              <a:gdLst/>
              <a:ahLst/>
              <a:cxnLst/>
              <a:rect l="l" t="t" r="r" b="b"/>
              <a:pathLst>
                <a:path w="7874634" h="1720850">
                  <a:moveTo>
                    <a:pt x="0" y="854964"/>
                  </a:moveTo>
                  <a:lnTo>
                    <a:pt x="525779" y="897636"/>
                  </a:lnTo>
                  <a:lnTo>
                    <a:pt x="1050036" y="957072"/>
                  </a:lnTo>
                  <a:lnTo>
                    <a:pt x="1575815" y="1155192"/>
                  </a:lnTo>
                  <a:lnTo>
                    <a:pt x="2100072" y="1051560"/>
                  </a:lnTo>
                  <a:lnTo>
                    <a:pt x="2625852" y="1018032"/>
                  </a:lnTo>
                  <a:lnTo>
                    <a:pt x="3150108" y="995172"/>
                  </a:lnTo>
                  <a:lnTo>
                    <a:pt x="3674364" y="911352"/>
                  </a:lnTo>
                  <a:lnTo>
                    <a:pt x="4200144" y="868680"/>
                  </a:lnTo>
                  <a:lnTo>
                    <a:pt x="4724400" y="1720596"/>
                  </a:lnTo>
                  <a:lnTo>
                    <a:pt x="5250180" y="995172"/>
                  </a:lnTo>
                  <a:lnTo>
                    <a:pt x="5774435" y="911352"/>
                  </a:lnTo>
                  <a:lnTo>
                    <a:pt x="6300215" y="333756"/>
                  </a:lnTo>
                  <a:lnTo>
                    <a:pt x="6824472" y="259080"/>
                  </a:lnTo>
                  <a:lnTo>
                    <a:pt x="7350252" y="176784"/>
                  </a:lnTo>
                  <a:lnTo>
                    <a:pt x="7874508" y="0"/>
                  </a:lnTo>
                </a:path>
              </a:pathLst>
            </a:custGeom>
            <a:ln w="38100">
              <a:solidFill>
                <a:srgbClr val="EBA30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01674" y="2862833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1674" y="3126485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38100">
              <a:solidFill>
                <a:srgbClr val="EBA30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32638" y="3672966"/>
            <a:ext cx="359410" cy="1395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120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Tahoma"/>
                <a:cs typeface="Tahoma"/>
              </a:rPr>
              <a:t>105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Tahoma"/>
              <a:cs typeface="Tahoma"/>
            </a:endParaRPr>
          </a:p>
          <a:p>
            <a:pPr marL="123189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90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2638" y="3109975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135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2638" y="2546680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150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58289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2019-Ç2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3351" y="5000169"/>
            <a:ext cx="270510" cy="7766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Tahoma"/>
                <a:cs typeface="Tahoma"/>
              </a:rPr>
              <a:t>2018-Ç1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9486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2018-Ç2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83362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2018-Ç3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08887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2018-Ç4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09595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2019-Ç4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34287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2019-Ç1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83510" y="5000169"/>
            <a:ext cx="270510" cy="7766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Tahoma"/>
                <a:cs typeface="Tahoma"/>
              </a:rPr>
              <a:t>2019-Ç3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33470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58995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59702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08397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84395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34176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83577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09103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426821" y="955039"/>
            <a:ext cx="7801609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Dördüncü çeyreğe </a:t>
            </a:r>
            <a:r>
              <a:rPr dirty="0"/>
              <a:t>ait sanayi </a:t>
            </a:r>
            <a:r>
              <a:rPr spc="-5" dirty="0"/>
              <a:t>üretim artışı </a:t>
            </a:r>
            <a:r>
              <a:rPr dirty="0"/>
              <a:t>bir </a:t>
            </a:r>
            <a:r>
              <a:rPr spc="-5" dirty="0"/>
              <a:t>önceki dönemin  </a:t>
            </a:r>
            <a:r>
              <a:rPr dirty="0"/>
              <a:t>üzerinde</a:t>
            </a:r>
            <a:r>
              <a:rPr spc="-25" dirty="0"/>
              <a:t> </a:t>
            </a:r>
            <a:r>
              <a:rPr spc="-5" dirty="0"/>
              <a:t>görünüyor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12495" y="1564640"/>
            <a:ext cx="8324850" cy="785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SÜE’nin </a:t>
            </a:r>
            <a:r>
              <a:rPr sz="1800" spc="-10" dirty="0">
                <a:solidFill>
                  <a:srgbClr val="1F308D"/>
                </a:solidFill>
                <a:latin typeface="Tahoma"/>
                <a:cs typeface="Tahoma"/>
              </a:rPr>
              <a:t>Ekim-Kasım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dönemini içeren yıllık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artışı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%21’e</a:t>
            </a:r>
            <a:r>
              <a:rPr sz="1800" spc="7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yükseldi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SÜE,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mevsim ve takvim etkilerinden arındırılmış, 2015=100, 2018 Ç1 – 2021</a:t>
            </a:r>
            <a:r>
              <a:rPr sz="1600" b="1" spc="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Ç4*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38680" y="2700375"/>
            <a:ext cx="3726179" cy="5530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400" spc="-5" dirty="0">
                <a:latin typeface="Tahoma"/>
                <a:cs typeface="Tahoma"/>
              </a:rPr>
              <a:t>SÜE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dirty="0">
                <a:latin typeface="Tahoma"/>
                <a:cs typeface="Tahoma"/>
              </a:rPr>
              <a:t>Mevsim </a:t>
            </a:r>
            <a:r>
              <a:rPr sz="1400" spc="-5" dirty="0">
                <a:latin typeface="Tahoma"/>
                <a:cs typeface="Tahoma"/>
              </a:rPr>
              <a:t>ve Takvim Etkilerinden arındırılmış</a:t>
            </a:r>
            <a:r>
              <a:rPr sz="1400" spc="-1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SÜE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50</a:t>
            </a:fld>
            <a:endParaRPr lang="en-GB" dirty="0"/>
          </a:p>
        </p:txBody>
      </p:sp>
      <p:sp>
        <p:nvSpPr>
          <p:cNvPr id="6" name="Metin kutusu 5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Bölgesel Hesaplar,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 bwMode="auto">
          <a:xfrm>
            <a:off x="304800" y="990603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800" kern="0" dirty="0" smtClean="0"/>
              <a:t>Çevre illerine kıyasla Gaziantep’te lisanslı elektrik üretim sektörünün payı düşük</a:t>
            </a:r>
            <a:br>
              <a:rPr lang="tr-TR" sz="2800" kern="0" dirty="0" smtClean="0"/>
            </a:br>
            <a:endParaRPr lang="tr-TR" sz="2000" b="0" kern="0" dirty="0"/>
          </a:p>
        </p:txBody>
      </p:sp>
      <p:sp>
        <p:nvSpPr>
          <p:cNvPr id="8" name="Metin kutusu 7"/>
          <p:cNvSpPr txBox="1"/>
          <p:nvPr/>
        </p:nvSpPr>
        <p:spPr>
          <a:xfrm>
            <a:off x="9718" y="2265584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Lisanslı ve lisanssız Elektrik üretim dağılımı, %</a:t>
            </a:r>
          </a:p>
        </p:txBody>
      </p:sp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06311"/>
              </p:ext>
            </p:extLst>
          </p:nvPr>
        </p:nvGraphicFramePr>
        <p:xfrm>
          <a:off x="8305800" y="6324600"/>
          <a:ext cx="533400" cy="22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ik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2020399"/>
              </p:ext>
            </p:extLst>
          </p:nvPr>
        </p:nvGraphicFramePr>
        <p:xfrm>
          <a:off x="533400" y="3021234"/>
          <a:ext cx="3505200" cy="307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ik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258222"/>
              </p:ext>
            </p:extLst>
          </p:nvPr>
        </p:nvGraphicFramePr>
        <p:xfrm>
          <a:off x="4876800" y="3043144"/>
          <a:ext cx="3318164" cy="3281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56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51</a:t>
            </a:fld>
            <a:endParaRPr lang="en-GB" dirty="0"/>
          </a:p>
        </p:txBody>
      </p:sp>
      <p:sp>
        <p:nvSpPr>
          <p:cNvPr id="6" name="Unvan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800" kern="0" dirty="0" smtClean="0"/>
              <a:t>Çevre illerine kıyasla Gaziantep’te elektrik tüketimi sanayide odaklanmıştır</a:t>
            </a:r>
            <a:br>
              <a:rPr lang="tr-TR" sz="2800" kern="0" dirty="0" smtClean="0"/>
            </a:br>
            <a:endParaRPr lang="tr-TR" sz="2000" b="0" kern="0" dirty="0"/>
          </a:p>
        </p:txBody>
      </p:sp>
      <p:sp>
        <p:nvSpPr>
          <p:cNvPr id="9" name="Metin kutusu 8"/>
          <p:cNvSpPr txBox="1"/>
          <p:nvPr/>
        </p:nvSpPr>
        <p:spPr>
          <a:xfrm>
            <a:off x="0" y="1946715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Elektrik tüketim dağılımı, %</a:t>
            </a:r>
          </a:p>
        </p:txBody>
      </p:sp>
      <p:graphicFrame>
        <p:nvGraphicFramePr>
          <p:cNvPr id="7" name="Grafi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966014"/>
              </p:ext>
            </p:extLst>
          </p:nvPr>
        </p:nvGraphicFramePr>
        <p:xfrm>
          <a:off x="609600" y="2612099"/>
          <a:ext cx="7543800" cy="3179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47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Nesne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6" name="think-cell Slide" r:id="rId4" imgW="520" imgH="523" progId="TCLayout.ActiveDocument.1">
                  <p:embed/>
                </p:oleObj>
              </mc:Choice>
              <mc:Fallback>
                <p:oleObj name="think-cell Slide" r:id="rId4" imgW="520" imgH="5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800" y="890590"/>
            <a:ext cx="8534400" cy="838200"/>
          </a:xfrm>
        </p:spPr>
        <p:txBody>
          <a:bodyPr vert="horz"/>
          <a:lstStyle/>
          <a:p>
            <a:r>
              <a:rPr lang="tr-TR" sz="2000" dirty="0" smtClean="0"/>
              <a:t>2020 yılında Gaziantep’te bulunan turizm belgeli konaklama tesislerine geliş sayısı 430 bin oldu</a:t>
            </a:r>
            <a:r>
              <a:rPr lang="tr-TR" sz="2000" dirty="0"/>
              <a:t/>
            </a:r>
            <a:br>
              <a:rPr lang="tr-TR" sz="2000" dirty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52</a:t>
            </a:fld>
            <a:endParaRPr lang="en-GB" dirty="0"/>
          </a:p>
        </p:txBody>
      </p:sp>
      <p:sp>
        <p:nvSpPr>
          <p:cNvPr id="67" name="Dikdörtgen 66"/>
          <p:cNvSpPr/>
          <p:nvPr/>
        </p:nvSpPr>
        <p:spPr>
          <a:xfrm>
            <a:off x="9717" y="1932664"/>
            <a:ext cx="9119870" cy="5439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İlçelere göre turizm işletme belgeli  konaklama tesislerinde tesislere geliş, geceleme, ortalama kalış süresi ve doluluk oranlarının dağılımı, 2020</a:t>
            </a:r>
          </a:p>
        </p:txBody>
      </p:sp>
      <p:sp>
        <p:nvSpPr>
          <p:cNvPr id="159" name="Metin kutusu 158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Kültür ve Turizm Bakanlığı,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196" name="Dikdörtgen 195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200" dirty="0">
              <a:solidFill>
                <a:srgbClr val="000000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/>
          </p:nvPr>
        </p:nvGraphicFramePr>
        <p:xfrm>
          <a:off x="304794" y="2680469"/>
          <a:ext cx="8602467" cy="3552056"/>
        </p:xfrm>
        <a:graphic>
          <a:graphicData uri="http://schemas.openxmlformats.org/drawingml/2006/table">
            <a:tbl>
              <a:tblPr/>
              <a:tblGrid>
                <a:gridCol w="811179">
                  <a:extLst>
                    <a:ext uri="{9D8B030D-6E8A-4147-A177-3AD203B41FA5}">
                      <a16:colId xmlns="" xmlns:a16="http://schemas.microsoft.com/office/drawing/2014/main" val="2723156662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3295355930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4232723176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004903650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101837225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425603869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261311053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3669731596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013779609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281582061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3921852341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4056646069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190651171"/>
                    </a:ext>
                  </a:extLst>
                </a:gridCol>
              </a:tblGrid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Tesise Geliş Sayısı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Geceleme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Ortalama Kalış Süresi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Doluluk Oranı(%)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02125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8430244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Nizip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4028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A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7310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A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8A3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20,41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8A5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2921523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Şahinbey</a:t>
                      </a:r>
                      <a:r>
                        <a:rPr lang="tr-T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20907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163140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184047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A0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36779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255167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291946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9F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A7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5E2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59787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Şehitkamil</a:t>
                      </a:r>
                      <a:r>
                        <a:rPr lang="tr-T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38034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204266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242300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63013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304712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367725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9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4,43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21,41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8A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5869286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030694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0170950"/>
                  </a:ext>
                </a:extLst>
              </a:tr>
              <a:tr h="4207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0804156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65510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2393053"/>
                  </a:ext>
                </a:extLst>
              </a:tr>
              <a:tr h="244248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289247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54678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2010262"/>
                  </a:ext>
                </a:extLst>
              </a:tr>
            </a:tbl>
          </a:graphicData>
        </a:graphic>
      </p:graphicFrame>
      <p:sp>
        <p:nvSpPr>
          <p:cNvPr id="13" name="Metin kutusu 12"/>
          <p:cNvSpPr txBox="1"/>
          <p:nvPr/>
        </p:nvSpPr>
        <p:spPr>
          <a:xfrm>
            <a:off x="3929064" y="6232527"/>
            <a:ext cx="5006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100" b="1" i="1" dirty="0">
                <a:solidFill>
                  <a:srgbClr val="C00000"/>
                </a:solidFill>
              </a:rPr>
              <a:t>*Renkler koyulaştıkça ilgili veri değer olarak artış göstermektedir</a:t>
            </a:r>
          </a:p>
        </p:txBody>
      </p:sp>
    </p:spTree>
    <p:extLst>
      <p:ext uri="{BB962C8B-B14F-4D97-AF65-F5344CB8AC3E}">
        <p14:creationId xmlns:p14="http://schemas.microsoft.com/office/powerpoint/2010/main" val="11130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3" name="think-cell Slide" r:id="rId40" imgW="444" imgH="446" progId="TCLayout.ActiveDocument.1">
                  <p:embed/>
                </p:oleObj>
              </mc:Choice>
              <mc:Fallback>
                <p:oleObj name="think-cell Slide" r:id="rId40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53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240" y="1656292"/>
            <a:ext cx="9139606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Bitirilen eğitim durumu, 15 ve daha yukarı yaştaki nüfus,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2008-2020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11496" y="6552425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Eğitim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83" name="Chart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91935249"/>
              </p:ext>
            </p:extLst>
          </p:nvPr>
        </p:nvGraphicFramePr>
        <p:xfrm>
          <a:off x="503238" y="4421188"/>
          <a:ext cx="8493125" cy="90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sp>
        <p:nvSpPr>
          <p:cNvPr id="105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4924425" y="5294313"/>
            <a:ext cx="482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5B46CB72-2259-4E25-A7D0-84D20A0B22E4}" type="datetime'Li''se ''ve'''''''''' ''deng''''i mesle''''k o''k''ul''''''u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Lise ve dengi meslek okulu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55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8123239" y="5294314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8A1C10ED-6456-485D-98EC-8F88D966FE84}" type="datetime'B''''ili''''''''''n''''m''''''e''''''''''''''yen '' '''' 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Bilinmeyen   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693738" y="5294313"/>
            <a:ext cx="6175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CF59DCA3-3AB6-448E-8347-8252B46EE421}" type="datetime'''Oku''''''ma ''y''az''''m''a'' b''''''''''''i''l''meyen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Okuma yazma bilmeyen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8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4040188" y="5294313"/>
            <a:ext cx="5857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628EB81B-AC6E-4288-B604-6B8059569E81}" type="datetime'''''O''rtao''''''kul ''v''e den''g''''i mes''lek o''''''kulu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Ortaokul ve dengi meslek okulu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473200" y="5294313"/>
            <a:ext cx="7239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69036F40-5A51-461A-A13B-DF6EB2C97DE6}" type="datetime'''Okuma yazm''a bilen faka''t b''ir ok''u''l'' ''bitirmeyen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Okuma yazma bilen fakat bir okul bitirmeyen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2438400" y="5294313"/>
            <a:ext cx="458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12492DF2-B2B5-4B71-A085-F9082FE2EC02}" type="datetime'''''İ''l''''''''k''''''o''''k''''u''''l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İlkokul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1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3127376" y="5294313"/>
            <a:ext cx="746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42AD269C-E00C-4CBA-B362-1A5EC9FCFA1E}" type="datetime'İ''''l''''kö''''''''''''''ğ''r''''''''''''e''''''''tim'' 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İlköğretim 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5588000" y="5294314"/>
            <a:ext cx="8239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87B8B93A-14BA-4708-BD2C-63BC41DC256F}" type="datetime'Yük''''''se''''ko''ku''''l'''' v''''''''ey''''a fak''ü''lte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Yüksekokul veya fakülte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33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6435725" y="5294313"/>
            <a:ext cx="7905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B3C05DA5-AB71-4AA4-B3BE-AE98BEC199D1}" type="datetime'Yüksek lisa''ns (5 ve''''y''a 6 yıll''ı''k fakülteler dahil)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Yüksek lisans (5 veya 6 yıllık fakülteler dahil)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49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750888" y="4965700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52.775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46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394575" y="5294313"/>
            <a:ext cx="5397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F044B2E2-1434-48D2-8FD2-73A4BDFA216F}" type="datetime'''''''''''Dokt''''''''''''o''''''''''''r''''''''''a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Doktora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50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1584325" y="4962525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63.675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2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gray">
          <a:xfrm>
            <a:off x="3998914" y="4500563"/>
            <a:ext cx="6270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172.631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51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gray">
          <a:xfrm>
            <a:off x="2438399" y="4683126"/>
            <a:ext cx="56515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258.308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5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gray">
          <a:xfrm>
            <a:off x="3208338" y="4746625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178.585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0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gray">
          <a:xfrm>
            <a:off x="8245475" y="5003800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14.709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51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gray">
          <a:xfrm>
            <a:off x="7454900" y="5029200"/>
            <a:ext cx="4206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2669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6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gray">
          <a:xfrm>
            <a:off x="4830764" y="4664887"/>
            <a:ext cx="628649" cy="26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289.272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9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gray">
          <a:xfrm>
            <a:off x="5739125" y="4595814"/>
            <a:ext cx="553726" cy="33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182.514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38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gray">
          <a:xfrm>
            <a:off x="6580188" y="4995863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16.275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64" name="Unvan 1"/>
          <p:cNvSpPr>
            <a:spLocks noGrp="1"/>
          </p:cNvSpPr>
          <p:nvPr>
            <p:ph type="title"/>
          </p:nvPr>
        </p:nvSpPr>
        <p:spPr>
          <a:xfrm>
            <a:off x="139329" y="780228"/>
            <a:ext cx="8718922" cy="737573"/>
          </a:xfrm>
        </p:spPr>
        <p:txBody>
          <a:bodyPr vert="horz"/>
          <a:lstStyle/>
          <a:p>
            <a:r>
              <a:rPr lang="tr-TR" sz="1800" dirty="0"/>
              <a:t>2008 yılı ile kıyaslandığında </a:t>
            </a:r>
            <a:r>
              <a:rPr lang="tr-TR" sz="1800" dirty="0" smtClean="0"/>
              <a:t>Gaziantep’in </a:t>
            </a:r>
            <a:r>
              <a:rPr lang="tr-TR" sz="1800" dirty="0"/>
              <a:t>nüfusun eğitim seviyesi yükselmiş</a:t>
            </a:r>
            <a:br>
              <a:rPr lang="tr-TR" sz="1800" dirty="0"/>
            </a:br>
            <a:r>
              <a:rPr lang="tr-TR" sz="1800" b="0" dirty="0" smtClean="0"/>
              <a:t>2019 </a:t>
            </a:r>
            <a:r>
              <a:rPr lang="tr-TR" sz="1800" b="0" dirty="0"/>
              <a:t>yılında </a:t>
            </a:r>
            <a:r>
              <a:rPr lang="tr-TR" sz="1800" b="0" dirty="0" smtClean="0"/>
              <a:t>bitirilen </a:t>
            </a:r>
            <a:r>
              <a:rPr lang="tr-TR" sz="1800" b="0" dirty="0"/>
              <a:t>eğitim durumu açısından lise ve dengi meslek okulu ön plana </a:t>
            </a:r>
            <a:r>
              <a:rPr lang="tr-TR" sz="1800" b="0" dirty="0" smtClean="0"/>
              <a:t>çıkıyor</a:t>
            </a:r>
            <a:endParaRPr lang="tr-TR" sz="1800" dirty="0"/>
          </a:p>
        </p:txBody>
      </p:sp>
      <p:graphicFrame>
        <p:nvGraphicFramePr>
          <p:cNvPr id="81" name="Chart 3"/>
          <p:cNvGraphicFramePr/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016290193"/>
              </p:ext>
            </p:extLst>
          </p:nvPr>
        </p:nvGraphicFramePr>
        <p:xfrm>
          <a:off x="503238" y="2347913"/>
          <a:ext cx="8493125" cy="124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sp>
        <p:nvSpPr>
          <p:cNvPr id="65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gray">
          <a:xfrm>
            <a:off x="5707063" y="310356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41.735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2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gray">
          <a:xfrm>
            <a:off x="2374900" y="2222500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346.182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gray">
          <a:xfrm>
            <a:off x="709613" y="313531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130.056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gray">
          <a:xfrm>
            <a:off x="1584325" y="3160713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100.987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47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gray">
          <a:xfrm>
            <a:off x="3208338" y="3003550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142.439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3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gray">
          <a:xfrm>
            <a:off x="4040188" y="3094038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43.674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gray">
          <a:xfrm>
            <a:off x="4873625" y="2725738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140.400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gray">
          <a:xfrm>
            <a:off x="6626225" y="3287713"/>
            <a:ext cx="4095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2.143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gray">
          <a:xfrm>
            <a:off x="7454900" y="3295650"/>
            <a:ext cx="4206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644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gray">
          <a:xfrm>
            <a:off x="8204200" y="313531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94.507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0" name="Dikdörtgen 69"/>
          <p:cNvSpPr/>
          <p:nvPr>
            <p:custDataLst>
              <p:tags r:id="rId35"/>
            </p:custDataLst>
          </p:nvPr>
        </p:nvSpPr>
        <p:spPr bwMode="auto">
          <a:xfrm>
            <a:off x="7767638" y="2300288"/>
            <a:ext cx="214313" cy="160338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" name="Dikdörtgen 68"/>
          <p:cNvSpPr/>
          <p:nvPr>
            <p:custDataLst>
              <p:tags r:id="rId36"/>
            </p:custDataLst>
          </p:nvPr>
        </p:nvSpPr>
        <p:spPr bwMode="auto">
          <a:xfrm>
            <a:off x="7027863" y="2300288"/>
            <a:ext cx="214313" cy="160338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8032750" y="2295525"/>
            <a:ext cx="3698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656C25F7-F013-4DF3-94A6-1484FCB50033}" type="datetime'''K''''''''a''''d''''ı''''''''''n'''''''''''''">
              <a:rPr lang="tr-TR" altLang="en-US" sz="12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Kadın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7292975" y="2295525"/>
            <a:ext cx="3730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0D75B774-AB5C-416E-BBD3-CF1FB52B2F5D}" type="datetime'''''''''''''''''Er''''''''k''''''''''e''k'''''''''">
              <a:rPr lang="tr-TR" altLang="en-US" sz="12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Erkek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280616" y="2274888"/>
            <a:ext cx="7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808080">
                    <a:lumMod val="75000"/>
                  </a:srgbClr>
                </a:solidFill>
              </a:rPr>
              <a:t>2008</a:t>
            </a:r>
          </a:p>
        </p:txBody>
      </p:sp>
      <p:sp>
        <p:nvSpPr>
          <p:cNvPr id="103" name="Metin kutusu 102"/>
          <p:cNvSpPr txBox="1"/>
          <p:nvPr/>
        </p:nvSpPr>
        <p:spPr>
          <a:xfrm>
            <a:off x="223526" y="4075669"/>
            <a:ext cx="7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808080">
                    <a:lumMod val="75000"/>
                  </a:srgbClr>
                </a:solidFill>
              </a:rPr>
              <a:t>2020</a:t>
            </a:r>
            <a:endParaRPr lang="tr-TR" b="1" dirty="0">
              <a:solidFill>
                <a:srgbClr val="80808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name="think-cell Slide" r:id="rId15" imgW="444" imgH="446" progId="TCLayout.ActiveDocument.1">
                  <p:embed/>
                </p:oleObj>
              </mc:Choice>
              <mc:Fallback>
                <p:oleObj name="think-cell Slide" r:id="rId15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54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240" y="1656292"/>
            <a:ext cx="9139606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Bitirilen eğitim durumu, 15 ve daha yukarı yaştaki nüfus</a:t>
            </a:r>
            <a:r>
              <a:rPr lang="tr-TR" sz="1400" b="1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%, 2008-2019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11496" y="6552425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Eğitim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75" name="Chart 3"/>
          <p:cNvGraphicFramePr/>
          <p:nvPr>
            <p:custDataLst>
              <p:tags r:id="rId3"/>
            </p:custDataLst>
            <p:extLst/>
          </p:nvPr>
        </p:nvGraphicFramePr>
        <p:xfrm>
          <a:off x="503238" y="4273550"/>
          <a:ext cx="8493125" cy="1052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42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693738" y="5294313"/>
            <a:ext cx="6175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8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4040188" y="5294313"/>
            <a:ext cx="5857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1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3127376" y="5294313"/>
            <a:ext cx="746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1473200" y="5294313"/>
            <a:ext cx="7239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2438400" y="5294313"/>
            <a:ext cx="458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5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4924425" y="5294313"/>
            <a:ext cx="482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33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6435725" y="5294313"/>
            <a:ext cx="7905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5588000" y="5294314"/>
            <a:ext cx="8239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46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394575" y="5294313"/>
            <a:ext cx="5397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55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8123239" y="5294314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64" name="Unvan 1"/>
          <p:cNvSpPr>
            <a:spLocks noGrp="1"/>
          </p:cNvSpPr>
          <p:nvPr>
            <p:ph type="title"/>
          </p:nvPr>
        </p:nvSpPr>
        <p:spPr>
          <a:xfrm>
            <a:off x="139329" y="780228"/>
            <a:ext cx="8870200" cy="737573"/>
          </a:xfrm>
        </p:spPr>
        <p:txBody>
          <a:bodyPr vert="horz"/>
          <a:lstStyle/>
          <a:p>
            <a:r>
              <a:rPr lang="tr-TR" sz="1800" dirty="0" smtClean="0"/>
              <a:t>2008 </a:t>
            </a:r>
            <a:r>
              <a:rPr lang="tr-TR" sz="1800" dirty="0"/>
              <a:t>yılı ile kıyaslandığında </a:t>
            </a:r>
            <a:r>
              <a:rPr lang="tr-TR" sz="1800" dirty="0" smtClean="0"/>
              <a:t>Gaziantep’te nüfusun eğitim seviyesi yükselmiş</a:t>
            </a:r>
            <a:br>
              <a:rPr lang="tr-TR" sz="1800" dirty="0" smtClean="0"/>
            </a:br>
            <a:r>
              <a:rPr lang="tr-TR" sz="1800" b="0" dirty="0" smtClean="0"/>
              <a:t>2008’de nüfusun yüzde 7’si yüksekokul veya fakülte seviyesinde eğitime sahipken 2019’da bu oran yüzde 16’ya çıktı</a:t>
            </a:r>
            <a:endParaRPr lang="tr-TR" sz="1800" dirty="0"/>
          </a:p>
        </p:txBody>
      </p:sp>
      <p:graphicFrame>
        <p:nvGraphicFramePr>
          <p:cNvPr id="28" name="Grafik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431060"/>
              </p:ext>
            </p:extLst>
          </p:nvPr>
        </p:nvGraphicFramePr>
        <p:xfrm>
          <a:off x="308613" y="2248848"/>
          <a:ext cx="8634725" cy="3897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9221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8" name="think-cell Slide" r:id="rId42" imgW="444" imgH="446" progId="TCLayout.ActiveDocument.1">
                  <p:embed/>
                </p:oleObj>
              </mc:Choice>
              <mc:Fallback>
                <p:oleObj name="think-cell Slide" r:id="rId42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55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305865" y="2020558"/>
            <a:ext cx="7847535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Hastane yatak sayısı,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2002-2019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001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Sağlık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cxnSp>
        <p:nvCxnSpPr>
          <p:cNvPr id="14" name="Düz Bağlayıcı 13"/>
          <p:cNvCxnSpPr/>
          <p:nvPr>
            <p:custDataLst>
              <p:tags r:id="rId3"/>
            </p:custDataLst>
          </p:nvPr>
        </p:nvCxnSpPr>
        <p:spPr bwMode="auto">
          <a:xfrm>
            <a:off x="4170363" y="2815409"/>
            <a:ext cx="0" cy="24211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Düz Bağlayıcı 10"/>
          <p:cNvCxnSpPr/>
          <p:nvPr>
            <p:custDataLst>
              <p:tags r:id="rId4"/>
            </p:custDataLst>
          </p:nvPr>
        </p:nvCxnSpPr>
        <p:spPr bwMode="auto">
          <a:xfrm flipH="1" flipV="1">
            <a:off x="1461294" y="2795180"/>
            <a:ext cx="26592" cy="111397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>
            <p:custDataLst>
              <p:tags r:id="rId5"/>
            </p:custDataLst>
          </p:nvPr>
        </p:nvCxnSpPr>
        <p:spPr bwMode="auto">
          <a:xfrm flipV="1">
            <a:off x="1487886" y="2774951"/>
            <a:ext cx="2682477" cy="2022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57162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4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23764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3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217487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2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177323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7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9667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8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1684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9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13700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1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197326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2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25781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3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27797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4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298132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18293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338455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7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358457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8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37861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9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39878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30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41894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37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2316163" y="2646363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b="1" dirty="0" smtClean="0">
                <a:solidFill>
                  <a:srgbClr val="000000"/>
                </a:solidFill>
              </a:rPr>
              <a:t>+290%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34" name="Unvan 1"/>
          <p:cNvSpPr>
            <a:spLocks noGrp="1"/>
          </p:cNvSpPr>
          <p:nvPr>
            <p:ph type="title"/>
          </p:nvPr>
        </p:nvSpPr>
        <p:spPr>
          <a:xfrm>
            <a:off x="223526" y="908142"/>
            <a:ext cx="8772837" cy="737573"/>
          </a:xfrm>
        </p:spPr>
        <p:txBody>
          <a:bodyPr vert="horz"/>
          <a:lstStyle/>
          <a:p>
            <a:r>
              <a:rPr lang="tr-TR" sz="2000" dirty="0" smtClean="0"/>
              <a:t>Hastane yatak sayısı artış eğilimde</a:t>
            </a:r>
            <a:br>
              <a:rPr lang="tr-TR" sz="2000" dirty="0" smtClean="0"/>
            </a:br>
            <a:r>
              <a:rPr lang="tr-TR" sz="1800" b="0" dirty="0" smtClean="0"/>
              <a:t>2002’den bu yana yatak sayılarında yüzde 64’lik bir artış var</a:t>
            </a:r>
            <a:br>
              <a:rPr lang="tr-TR" sz="1800" b="0" dirty="0" smtClean="0"/>
            </a:br>
            <a:endParaRPr lang="tr-TR" sz="1800" b="0" dirty="0"/>
          </a:p>
        </p:txBody>
      </p:sp>
      <p:sp>
        <p:nvSpPr>
          <p:cNvPr id="15" name="Dikdörtgen 1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535305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57705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556101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59785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618648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68119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639445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66040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70199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auto">
          <a:xfrm>
            <a:off x="722788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743743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auto">
          <a:xfrm>
            <a:off x="76454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auto">
          <a:xfrm>
            <a:off x="78533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0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80613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827087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2" name="Rectangle 3"/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auto">
          <a:xfrm>
            <a:off x="847883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3" name="Rectangle 3"/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auto">
          <a:xfrm>
            <a:off x="86868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59" name="Grafik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768906"/>
              </p:ext>
            </p:extLst>
          </p:nvPr>
        </p:nvGraphicFramePr>
        <p:xfrm>
          <a:off x="1058069" y="3121607"/>
          <a:ext cx="3222625" cy="3132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</p:spTree>
    <p:extLst>
      <p:ext uri="{BB962C8B-B14F-4D97-AF65-F5344CB8AC3E}">
        <p14:creationId xmlns:p14="http://schemas.microsoft.com/office/powerpoint/2010/main" val="42709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6134" y="147015"/>
            <a:ext cx="5588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1930907"/>
            <a:ext cx="9139555" cy="307975"/>
          </a:xfrm>
          <a:custGeom>
            <a:avLst/>
            <a:gdLst/>
            <a:ahLst/>
            <a:cxnLst/>
            <a:rect l="l" t="t" r="r" b="b"/>
            <a:pathLst>
              <a:path w="9139555" h="307975">
                <a:moveTo>
                  <a:pt x="9139428" y="0"/>
                </a:moveTo>
                <a:lnTo>
                  <a:pt x="0" y="0"/>
                </a:lnTo>
                <a:lnTo>
                  <a:pt x="0" y="307848"/>
                </a:lnTo>
                <a:lnTo>
                  <a:pt x="9139428" y="307848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40308" y="2743200"/>
            <a:ext cx="6978650" cy="2501265"/>
            <a:chOff x="940308" y="2743200"/>
            <a:chExt cx="6978650" cy="2501265"/>
          </a:xfrm>
        </p:grpSpPr>
        <p:sp>
          <p:nvSpPr>
            <p:cNvPr id="5" name="object 5"/>
            <p:cNvSpPr/>
            <p:nvPr/>
          </p:nvSpPr>
          <p:spPr>
            <a:xfrm>
              <a:off x="940308" y="2747772"/>
              <a:ext cx="6958965" cy="2491740"/>
            </a:xfrm>
            <a:custGeom>
              <a:avLst/>
              <a:gdLst/>
              <a:ahLst/>
              <a:cxnLst/>
              <a:rect l="l" t="t" r="r" b="b"/>
              <a:pathLst>
                <a:path w="6958965" h="2491740">
                  <a:moveTo>
                    <a:pt x="67055" y="2491740"/>
                  </a:moveTo>
                  <a:lnTo>
                    <a:pt x="67055" y="0"/>
                  </a:lnTo>
                </a:path>
                <a:path w="6958965" h="2491740">
                  <a:moveTo>
                    <a:pt x="0" y="2491740"/>
                  </a:moveTo>
                  <a:lnTo>
                    <a:pt x="67055" y="2491740"/>
                  </a:lnTo>
                </a:path>
                <a:path w="6958965" h="2491740">
                  <a:moveTo>
                    <a:pt x="0" y="2075688"/>
                  </a:moveTo>
                  <a:lnTo>
                    <a:pt x="67055" y="2075688"/>
                  </a:lnTo>
                </a:path>
                <a:path w="6958965" h="2491740">
                  <a:moveTo>
                    <a:pt x="0" y="1661159"/>
                  </a:moveTo>
                  <a:lnTo>
                    <a:pt x="67055" y="1661159"/>
                  </a:lnTo>
                </a:path>
                <a:path w="6958965" h="2491740">
                  <a:moveTo>
                    <a:pt x="0" y="1245108"/>
                  </a:moveTo>
                  <a:lnTo>
                    <a:pt x="67055" y="1245108"/>
                  </a:lnTo>
                </a:path>
                <a:path w="6958965" h="2491740">
                  <a:moveTo>
                    <a:pt x="0" y="830579"/>
                  </a:moveTo>
                  <a:lnTo>
                    <a:pt x="67055" y="830579"/>
                  </a:lnTo>
                </a:path>
                <a:path w="6958965" h="2491740">
                  <a:moveTo>
                    <a:pt x="0" y="416051"/>
                  </a:moveTo>
                  <a:lnTo>
                    <a:pt x="67055" y="416051"/>
                  </a:lnTo>
                </a:path>
                <a:path w="6958965" h="2491740">
                  <a:moveTo>
                    <a:pt x="0" y="0"/>
                  </a:moveTo>
                  <a:lnTo>
                    <a:pt x="67055" y="0"/>
                  </a:lnTo>
                </a:path>
                <a:path w="6958965" h="2491740">
                  <a:moveTo>
                    <a:pt x="67055" y="2491740"/>
                  </a:moveTo>
                  <a:lnTo>
                    <a:pt x="6958584" y="24917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8062" y="4075430"/>
              <a:ext cx="6891655" cy="1023619"/>
            </a:xfrm>
            <a:custGeom>
              <a:avLst/>
              <a:gdLst/>
              <a:ahLst/>
              <a:cxnLst/>
              <a:rect l="l" t="t" r="r" b="b"/>
              <a:pathLst>
                <a:path w="6891655" h="1023620">
                  <a:moveTo>
                    <a:pt x="0" y="719328"/>
                  </a:moveTo>
                  <a:lnTo>
                    <a:pt x="51045" y="720733"/>
                  </a:lnTo>
                  <a:lnTo>
                    <a:pt x="102089" y="722215"/>
                  </a:lnTo>
                  <a:lnTo>
                    <a:pt x="153134" y="723740"/>
                  </a:lnTo>
                  <a:lnTo>
                    <a:pt x="204179" y="725270"/>
                  </a:lnTo>
                  <a:lnTo>
                    <a:pt x="255224" y="726772"/>
                  </a:lnTo>
                  <a:lnTo>
                    <a:pt x="306271" y="728208"/>
                  </a:lnTo>
                  <a:lnTo>
                    <a:pt x="357319" y="729544"/>
                  </a:lnTo>
                  <a:lnTo>
                    <a:pt x="408369" y="730745"/>
                  </a:lnTo>
                  <a:lnTo>
                    <a:pt x="459422" y="731774"/>
                  </a:lnTo>
                  <a:lnTo>
                    <a:pt x="510476" y="732076"/>
                  </a:lnTo>
                  <a:lnTo>
                    <a:pt x="561530" y="731411"/>
                  </a:lnTo>
                  <a:lnTo>
                    <a:pt x="612584" y="730212"/>
                  </a:lnTo>
                  <a:lnTo>
                    <a:pt x="663638" y="728912"/>
                  </a:lnTo>
                  <a:lnTo>
                    <a:pt x="714692" y="727946"/>
                  </a:lnTo>
                  <a:lnTo>
                    <a:pt x="765746" y="727747"/>
                  </a:lnTo>
                  <a:lnTo>
                    <a:pt x="816800" y="728749"/>
                  </a:lnTo>
                  <a:lnTo>
                    <a:pt x="867854" y="731386"/>
                  </a:lnTo>
                  <a:lnTo>
                    <a:pt x="918908" y="736092"/>
                  </a:lnTo>
                  <a:lnTo>
                    <a:pt x="969924" y="743932"/>
                  </a:lnTo>
                  <a:lnTo>
                    <a:pt x="1020949" y="755007"/>
                  </a:lnTo>
                  <a:lnTo>
                    <a:pt x="1071981" y="768298"/>
                  </a:lnTo>
                  <a:lnTo>
                    <a:pt x="1123019" y="782786"/>
                  </a:lnTo>
                  <a:lnTo>
                    <a:pt x="1174062" y="797455"/>
                  </a:lnTo>
                  <a:lnTo>
                    <a:pt x="1225110" y="811285"/>
                  </a:lnTo>
                  <a:lnTo>
                    <a:pt x="1276160" y="823259"/>
                  </a:lnTo>
                  <a:lnTo>
                    <a:pt x="1327213" y="832358"/>
                  </a:lnTo>
                  <a:lnTo>
                    <a:pt x="1378267" y="837565"/>
                  </a:lnTo>
                  <a:lnTo>
                    <a:pt x="1429321" y="837427"/>
                  </a:lnTo>
                  <a:lnTo>
                    <a:pt x="1480375" y="832175"/>
                  </a:lnTo>
                  <a:lnTo>
                    <a:pt x="1531429" y="823439"/>
                  </a:lnTo>
                  <a:lnTo>
                    <a:pt x="1582483" y="812850"/>
                  </a:lnTo>
                  <a:lnTo>
                    <a:pt x="1633537" y="802038"/>
                  </a:lnTo>
                  <a:lnTo>
                    <a:pt x="1684591" y="792635"/>
                  </a:lnTo>
                  <a:lnTo>
                    <a:pt x="1735645" y="786270"/>
                  </a:lnTo>
                  <a:lnTo>
                    <a:pt x="1786699" y="784574"/>
                  </a:lnTo>
                  <a:lnTo>
                    <a:pt x="1837753" y="789178"/>
                  </a:lnTo>
                  <a:lnTo>
                    <a:pt x="1883667" y="799974"/>
                  </a:lnTo>
                  <a:lnTo>
                    <a:pt x="1929588" y="816498"/>
                  </a:lnTo>
                  <a:lnTo>
                    <a:pt x="1975515" y="837349"/>
                  </a:lnTo>
                  <a:lnTo>
                    <a:pt x="2021448" y="861131"/>
                  </a:lnTo>
                  <a:lnTo>
                    <a:pt x="2067385" y="886444"/>
                  </a:lnTo>
                  <a:lnTo>
                    <a:pt x="2113326" y="911890"/>
                  </a:lnTo>
                  <a:lnTo>
                    <a:pt x="2159270" y="936071"/>
                  </a:lnTo>
                  <a:lnTo>
                    <a:pt x="2205216" y="957590"/>
                  </a:lnTo>
                  <a:lnTo>
                    <a:pt x="2251164" y="975046"/>
                  </a:lnTo>
                  <a:lnTo>
                    <a:pt x="2297112" y="987044"/>
                  </a:lnTo>
                  <a:lnTo>
                    <a:pt x="2348166" y="994376"/>
                  </a:lnTo>
                  <a:lnTo>
                    <a:pt x="2399220" y="997422"/>
                  </a:lnTo>
                  <a:lnTo>
                    <a:pt x="2450274" y="996968"/>
                  </a:lnTo>
                  <a:lnTo>
                    <a:pt x="2501328" y="993799"/>
                  </a:lnTo>
                  <a:lnTo>
                    <a:pt x="2552382" y="988699"/>
                  </a:lnTo>
                  <a:lnTo>
                    <a:pt x="2603436" y="982453"/>
                  </a:lnTo>
                  <a:lnTo>
                    <a:pt x="2654490" y="975846"/>
                  </a:lnTo>
                  <a:lnTo>
                    <a:pt x="2705544" y="969664"/>
                  </a:lnTo>
                  <a:lnTo>
                    <a:pt x="2756598" y="964692"/>
                  </a:lnTo>
                  <a:lnTo>
                    <a:pt x="2807614" y="959809"/>
                  </a:lnTo>
                  <a:lnTo>
                    <a:pt x="2858639" y="953671"/>
                  </a:lnTo>
                  <a:lnTo>
                    <a:pt x="2909671" y="946728"/>
                  </a:lnTo>
                  <a:lnTo>
                    <a:pt x="2960709" y="939427"/>
                  </a:lnTo>
                  <a:lnTo>
                    <a:pt x="3011752" y="932218"/>
                  </a:lnTo>
                  <a:lnTo>
                    <a:pt x="3062800" y="925547"/>
                  </a:lnTo>
                  <a:lnTo>
                    <a:pt x="3113850" y="919865"/>
                  </a:lnTo>
                  <a:lnTo>
                    <a:pt x="3164903" y="915618"/>
                  </a:lnTo>
                  <a:lnTo>
                    <a:pt x="3215957" y="913257"/>
                  </a:lnTo>
                  <a:lnTo>
                    <a:pt x="3267011" y="912614"/>
                  </a:lnTo>
                  <a:lnTo>
                    <a:pt x="3318065" y="913223"/>
                  </a:lnTo>
                  <a:lnTo>
                    <a:pt x="3369119" y="914955"/>
                  </a:lnTo>
                  <a:lnTo>
                    <a:pt x="3420173" y="917677"/>
                  </a:lnTo>
                  <a:lnTo>
                    <a:pt x="3471227" y="921259"/>
                  </a:lnTo>
                  <a:lnTo>
                    <a:pt x="3522281" y="925571"/>
                  </a:lnTo>
                  <a:lnTo>
                    <a:pt x="3573335" y="930482"/>
                  </a:lnTo>
                  <a:lnTo>
                    <a:pt x="3624389" y="935861"/>
                  </a:lnTo>
                  <a:lnTo>
                    <a:pt x="3675443" y="941578"/>
                  </a:lnTo>
                  <a:lnTo>
                    <a:pt x="3721357" y="948742"/>
                  </a:lnTo>
                  <a:lnTo>
                    <a:pt x="3767278" y="958981"/>
                  </a:lnTo>
                  <a:lnTo>
                    <a:pt x="3813205" y="971183"/>
                  </a:lnTo>
                  <a:lnTo>
                    <a:pt x="3859138" y="984241"/>
                  </a:lnTo>
                  <a:lnTo>
                    <a:pt x="3905075" y="997045"/>
                  </a:lnTo>
                  <a:lnTo>
                    <a:pt x="3951016" y="1008484"/>
                  </a:lnTo>
                  <a:lnTo>
                    <a:pt x="3996960" y="1017450"/>
                  </a:lnTo>
                  <a:lnTo>
                    <a:pt x="4042906" y="1022833"/>
                  </a:lnTo>
                  <a:lnTo>
                    <a:pt x="4088854" y="1023524"/>
                  </a:lnTo>
                  <a:lnTo>
                    <a:pt x="4134802" y="1018413"/>
                  </a:lnTo>
                  <a:lnTo>
                    <a:pt x="4176573" y="1007414"/>
                  </a:lnTo>
                  <a:lnTo>
                    <a:pt x="4218345" y="990534"/>
                  </a:lnTo>
                  <a:lnTo>
                    <a:pt x="4260116" y="968983"/>
                  </a:lnTo>
                  <a:lnTo>
                    <a:pt x="4301888" y="943969"/>
                  </a:lnTo>
                  <a:lnTo>
                    <a:pt x="4343659" y="916704"/>
                  </a:lnTo>
                  <a:lnTo>
                    <a:pt x="4385431" y="888396"/>
                  </a:lnTo>
                  <a:lnTo>
                    <a:pt x="4427202" y="860255"/>
                  </a:lnTo>
                  <a:lnTo>
                    <a:pt x="4468974" y="833491"/>
                  </a:lnTo>
                  <a:lnTo>
                    <a:pt x="4510745" y="809313"/>
                  </a:lnTo>
                  <a:lnTo>
                    <a:pt x="4552517" y="788932"/>
                  </a:lnTo>
                  <a:lnTo>
                    <a:pt x="4594288" y="773557"/>
                  </a:lnTo>
                  <a:lnTo>
                    <a:pt x="4645304" y="761655"/>
                  </a:lnTo>
                  <a:lnTo>
                    <a:pt x="4696329" y="755425"/>
                  </a:lnTo>
                  <a:lnTo>
                    <a:pt x="4747361" y="753364"/>
                  </a:lnTo>
                  <a:lnTo>
                    <a:pt x="4798399" y="753964"/>
                  </a:lnTo>
                  <a:lnTo>
                    <a:pt x="4849442" y="755722"/>
                  </a:lnTo>
                  <a:lnTo>
                    <a:pt x="4900490" y="757131"/>
                  </a:lnTo>
                  <a:lnTo>
                    <a:pt x="4951540" y="756687"/>
                  </a:lnTo>
                  <a:lnTo>
                    <a:pt x="5002593" y="752885"/>
                  </a:lnTo>
                  <a:lnTo>
                    <a:pt x="5053647" y="744220"/>
                  </a:lnTo>
                  <a:lnTo>
                    <a:pt x="5099596" y="732041"/>
                  </a:lnTo>
                  <a:lnTo>
                    <a:pt x="5145544" y="716884"/>
                  </a:lnTo>
                  <a:lnTo>
                    <a:pt x="5191493" y="699380"/>
                  </a:lnTo>
                  <a:lnTo>
                    <a:pt x="5237441" y="680161"/>
                  </a:lnTo>
                  <a:lnTo>
                    <a:pt x="5283390" y="659860"/>
                  </a:lnTo>
                  <a:lnTo>
                    <a:pt x="5329339" y="639109"/>
                  </a:lnTo>
                  <a:lnTo>
                    <a:pt x="5375287" y="618542"/>
                  </a:lnTo>
                  <a:lnTo>
                    <a:pt x="5421236" y="598789"/>
                  </a:lnTo>
                  <a:lnTo>
                    <a:pt x="5467184" y="580485"/>
                  </a:lnTo>
                  <a:lnTo>
                    <a:pt x="5513133" y="564261"/>
                  </a:lnTo>
                  <a:lnTo>
                    <a:pt x="5564149" y="548739"/>
                  </a:lnTo>
                  <a:lnTo>
                    <a:pt x="5615174" y="535076"/>
                  </a:lnTo>
                  <a:lnTo>
                    <a:pt x="5666206" y="522713"/>
                  </a:lnTo>
                  <a:lnTo>
                    <a:pt x="5717244" y="511089"/>
                  </a:lnTo>
                  <a:lnTo>
                    <a:pt x="5768287" y="499646"/>
                  </a:lnTo>
                  <a:lnTo>
                    <a:pt x="5819335" y="487825"/>
                  </a:lnTo>
                  <a:lnTo>
                    <a:pt x="5870385" y="475067"/>
                  </a:lnTo>
                  <a:lnTo>
                    <a:pt x="5921438" y="460811"/>
                  </a:lnTo>
                  <a:lnTo>
                    <a:pt x="5972492" y="444500"/>
                  </a:lnTo>
                  <a:lnTo>
                    <a:pt x="6018441" y="428249"/>
                  </a:lnTo>
                  <a:lnTo>
                    <a:pt x="6064389" y="411090"/>
                  </a:lnTo>
                  <a:lnTo>
                    <a:pt x="6110338" y="393089"/>
                  </a:lnTo>
                  <a:lnTo>
                    <a:pt x="6156286" y="374310"/>
                  </a:lnTo>
                  <a:lnTo>
                    <a:pt x="6202235" y="354822"/>
                  </a:lnTo>
                  <a:lnTo>
                    <a:pt x="6248184" y="334689"/>
                  </a:lnTo>
                  <a:lnTo>
                    <a:pt x="6294132" y="313979"/>
                  </a:lnTo>
                  <a:lnTo>
                    <a:pt x="6340081" y="292758"/>
                  </a:lnTo>
                  <a:lnTo>
                    <a:pt x="6386029" y="271092"/>
                  </a:lnTo>
                  <a:lnTo>
                    <a:pt x="6431978" y="249047"/>
                  </a:lnTo>
                  <a:lnTo>
                    <a:pt x="6477892" y="226324"/>
                  </a:lnTo>
                  <a:lnTo>
                    <a:pt x="6523813" y="202687"/>
                  </a:lnTo>
                  <a:lnTo>
                    <a:pt x="6569740" y="178298"/>
                  </a:lnTo>
                  <a:lnTo>
                    <a:pt x="6615673" y="153317"/>
                  </a:lnTo>
                  <a:lnTo>
                    <a:pt x="6661610" y="127904"/>
                  </a:lnTo>
                  <a:lnTo>
                    <a:pt x="6707551" y="102221"/>
                  </a:lnTo>
                  <a:lnTo>
                    <a:pt x="6753495" y="76428"/>
                  </a:lnTo>
                  <a:lnTo>
                    <a:pt x="6799441" y="50687"/>
                  </a:lnTo>
                  <a:lnTo>
                    <a:pt x="6845389" y="25157"/>
                  </a:lnTo>
                  <a:lnTo>
                    <a:pt x="6891337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8062" y="3059684"/>
              <a:ext cx="6891655" cy="2150110"/>
            </a:xfrm>
            <a:custGeom>
              <a:avLst/>
              <a:gdLst/>
              <a:ahLst/>
              <a:cxnLst/>
              <a:rect l="l" t="t" r="r" b="b"/>
              <a:pathLst>
                <a:path w="6891655" h="2150110">
                  <a:moveTo>
                    <a:pt x="0" y="2149983"/>
                  </a:moveTo>
                  <a:lnTo>
                    <a:pt x="51045" y="2141231"/>
                  </a:lnTo>
                  <a:lnTo>
                    <a:pt x="102089" y="2132561"/>
                  </a:lnTo>
                  <a:lnTo>
                    <a:pt x="153134" y="2123929"/>
                  </a:lnTo>
                  <a:lnTo>
                    <a:pt x="204179" y="2115294"/>
                  </a:lnTo>
                  <a:lnTo>
                    <a:pt x="255224" y="2106613"/>
                  </a:lnTo>
                  <a:lnTo>
                    <a:pt x="306271" y="2097847"/>
                  </a:lnTo>
                  <a:lnTo>
                    <a:pt x="357319" y="2088951"/>
                  </a:lnTo>
                  <a:lnTo>
                    <a:pt x="408369" y="2079885"/>
                  </a:lnTo>
                  <a:lnTo>
                    <a:pt x="459422" y="2070608"/>
                  </a:lnTo>
                  <a:lnTo>
                    <a:pt x="510476" y="2060316"/>
                  </a:lnTo>
                  <a:lnTo>
                    <a:pt x="561530" y="2048715"/>
                  </a:lnTo>
                  <a:lnTo>
                    <a:pt x="612584" y="2036397"/>
                  </a:lnTo>
                  <a:lnTo>
                    <a:pt x="663638" y="2023954"/>
                  </a:lnTo>
                  <a:lnTo>
                    <a:pt x="714692" y="2011978"/>
                  </a:lnTo>
                  <a:lnTo>
                    <a:pt x="765746" y="2001059"/>
                  </a:lnTo>
                  <a:lnTo>
                    <a:pt x="816800" y="1991789"/>
                  </a:lnTo>
                  <a:lnTo>
                    <a:pt x="867854" y="1984760"/>
                  </a:lnTo>
                  <a:lnTo>
                    <a:pt x="918908" y="1980564"/>
                  </a:lnTo>
                  <a:lnTo>
                    <a:pt x="969924" y="1980169"/>
                  </a:lnTo>
                  <a:lnTo>
                    <a:pt x="1020949" y="1983401"/>
                  </a:lnTo>
                  <a:lnTo>
                    <a:pt x="1071981" y="1989271"/>
                  </a:lnTo>
                  <a:lnTo>
                    <a:pt x="1123019" y="1996787"/>
                  </a:lnTo>
                  <a:lnTo>
                    <a:pt x="1174062" y="2004958"/>
                  </a:lnTo>
                  <a:lnTo>
                    <a:pt x="1225110" y="2012794"/>
                  </a:lnTo>
                  <a:lnTo>
                    <a:pt x="1276160" y="2019304"/>
                  </a:lnTo>
                  <a:lnTo>
                    <a:pt x="1327213" y="2023496"/>
                  </a:lnTo>
                  <a:lnTo>
                    <a:pt x="1378267" y="2024379"/>
                  </a:lnTo>
                  <a:lnTo>
                    <a:pt x="1429321" y="2022189"/>
                  </a:lnTo>
                  <a:lnTo>
                    <a:pt x="1480375" y="2018035"/>
                  </a:lnTo>
                  <a:lnTo>
                    <a:pt x="1531429" y="2012239"/>
                  </a:lnTo>
                  <a:lnTo>
                    <a:pt x="1582483" y="2005123"/>
                  </a:lnTo>
                  <a:lnTo>
                    <a:pt x="1633537" y="1997008"/>
                  </a:lnTo>
                  <a:lnTo>
                    <a:pt x="1684591" y="1988217"/>
                  </a:lnTo>
                  <a:lnTo>
                    <a:pt x="1735645" y="1979072"/>
                  </a:lnTo>
                  <a:lnTo>
                    <a:pt x="1786699" y="1969895"/>
                  </a:lnTo>
                  <a:lnTo>
                    <a:pt x="1837753" y="1961007"/>
                  </a:lnTo>
                  <a:lnTo>
                    <a:pt x="1888769" y="1951807"/>
                  </a:lnTo>
                  <a:lnTo>
                    <a:pt x="1939794" y="1941676"/>
                  </a:lnTo>
                  <a:lnTo>
                    <a:pt x="1990826" y="1930903"/>
                  </a:lnTo>
                  <a:lnTo>
                    <a:pt x="2041864" y="1919778"/>
                  </a:lnTo>
                  <a:lnTo>
                    <a:pt x="2092907" y="1908593"/>
                  </a:lnTo>
                  <a:lnTo>
                    <a:pt x="2143955" y="1897638"/>
                  </a:lnTo>
                  <a:lnTo>
                    <a:pt x="2195005" y="1887204"/>
                  </a:lnTo>
                  <a:lnTo>
                    <a:pt x="2246058" y="1877580"/>
                  </a:lnTo>
                  <a:lnTo>
                    <a:pt x="2297112" y="1869058"/>
                  </a:lnTo>
                  <a:lnTo>
                    <a:pt x="2348166" y="1862041"/>
                  </a:lnTo>
                  <a:lnTo>
                    <a:pt x="2399220" y="1856438"/>
                  </a:lnTo>
                  <a:lnTo>
                    <a:pt x="2450274" y="1851801"/>
                  </a:lnTo>
                  <a:lnTo>
                    <a:pt x="2501328" y="1847681"/>
                  </a:lnTo>
                  <a:lnTo>
                    <a:pt x="2552382" y="1843630"/>
                  </a:lnTo>
                  <a:lnTo>
                    <a:pt x="2603436" y="1839199"/>
                  </a:lnTo>
                  <a:lnTo>
                    <a:pt x="2654490" y="1833941"/>
                  </a:lnTo>
                  <a:lnTo>
                    <a:pt x="2705544" y="1827407"/>
                  </a:lnTo>
                  <a:lnTo>
                    <a:pt x="2756598" y="1819147"/>
                  </a:lnTo>
                  <a:lnTo>
                    <a:pt x="2807614" y="1808873"/>
                  </a:lnTo>
                  <a:lnTo>
                    <a:pt x="2858639" y="1796885"/>
                  </a:lnTo>
                  <a:lnTo>
                    <a:pt x="2909671" y="1783625"/>
                  </a:lnTo>
                  <a:lnTo>
                    <a:pt x="2960709" y="1769534"/>
                  </a:lnTo>
                  <a:lnTo>
                    <a:pt x="3011752" y="1755053"/>
                  </a:lnTo>
                  <a:lnTo>
                    <a:pt x="3062800" y="1740624"/>
                  </a:lnTo>
                  <a:lnTo>
                    <a:pt x="3113850" y="1726687"/>
                  </a:lnTo>
                  <a:lnTo>
                    <a:pt x="3164903" y="1713683"/>
                  </a:lnTo>
                  <a:lnTo>
                    <a:pt x="3215957" y="1702053"/>
                  </a:lnTo>
                  <a:lnTo>
                    <a:pt x="3267011" y="1689973"/>
                  </a:lnTo>
                  <a:lnTo>
                    <a:pt x="3318065" y="1676086"/>
                  </a:lnTo>
                  <a:lnTo>
                    <a:pt x="3369119" y="1661540"/>
                  </a:lnTo>
                  <a:lnTo>
                    <a:pt x="3420173" y="1647484"/>
                  </a:lnTo>
                  <a:lnTo>
                    <a:pt x="3471227" y="1635065"/>
                  </a:lnTo>
                  <a:lnTo>
                    <a:pt x="3522281" y="1625430"/>
                  </a:lnTo>
                  <a:lnTo>
                    <a:pt x="3573335" y="1619728"/>
                  </a:lnTo>
                  <a:lnTo>
                    <a:pt x="3624389" y="1619105"/>
                  </a:lnTo>
                  <a:lnTo>
                    <a:pt x="3675443" y="1624710"/>
                  </a:lnTo>
                  <a:lnTo>
                    <a:pt x="3713704" y="1636257"/>
                  </a:lnTo>
                  <a:lnTo>
                    <a:pt x="3751970" y="1655928"/>
                  </a:lnTo>
                  <a:lnTo>
                    <a:pt x="3790241" y="1681755"/>
                  </a:lnTo>
                  <a:lnTo>
                    <a:pt x="3828516" y="1711767"/>
                  </a:lnTo>
                  <a:lnTo>
                    <a:pt x="3866794" y="1743992"/>
                  </a:lnTo>
                  <a:lnTo>
                    <a:pt x="3905075" y="1776460"/>
                  </a:lnTo>
                  <a:lnTo>
                    <a:pt x="3943359" y="1807200"/>
                  </a:lnTo>
                  <a:lnTo>
                    <a:pt x="3981645" y="1834242"/>
                  </a:lnTo>
                  <a:lnTo>
                    <a:pt x="4019932" y="1855614"/>
                  </a:lnTo>
                  <a:lnTo>
                    <a:pt x="4058222" y="1869347"/>
                  </a:lnTo>
                  <a:lnTo>
                    <a:pt x="4096512" y="1873469"/>
                  </a:lnTo>
                  <a:lnTo>
                    <a:pt x="4134802" y="1866010"/>
                  </a:lnTo>
                  <a:lnTo>
                    <a:pt x="4196067" y="1827565"/>
                  </a:lnTo>
                  <a:lnTo>
                    <a:pt x="4226699" y="1797742"/>
                  </a:lnTo>
                  <a:lnTo>
                    <a:pt x="4257332" y="1762228"/>
                  </a:lnTo>
                  <a:lnTo>
                    <a:pt x="4287964" y="1722054"/>
                  </a:lnTo>
                  <a:lnTo>
                    <a:pt x="4318596" y="1678250"/>
                  </a:lnTo>
                  <a:lnTo>
                    <a:pt x="4349229" y="1631847"/>
                  </a:lnTo>
                  <a:lnTo>
                    <a:pt x="4379861" y="1583878"/>
                  </a:lnTo>
                  <a:lnTo>
                    <a:pt x="4410494" y="1535373"/>
                  </a:lnTo>
                  <a:lnTo>
                    <a:pt x="4441126" y="1487362"/>
                  </a:lnTo>
                  <a:lnTo>
                    <a:pt x="4471758" y="1440878"/>
                  </a:lnTo>
                  <a:lnTo>
                    <a:pt x="4502391" y="1396952"/>
                  </a:lnTo>
                  <a:lnTo>
                    <a:pt x="4533023" y="1356614"/>
                  </a:lnTo>
                  <a:lnTo>
                    <a:pt x="4563656" y="1320895"/>
                  </a:lnTo>
                  <a:lnTo>
                    <a:pt x="4594288" y="1290827"/>
                  </a:lnTo>
                  <a:lnTo>
                    <a:pt x="4640202" y="1253470"/>
                  </a:lnTo>
                  <a:lnTo>
                    <a:pt x="4686123" y="1221470"/>
                  </a:lnTo>
                  <a:lnTo>
                    <a:pt x="4732050" y="1194004"/>
                  </a:lnTo>
                  <a:lnTo>
                    <a:pt x="4777983" y="1170249"/>
                  </a:lnTo>
                  <a:lnTo>
                    <a:pt x="4823920" y="1149381"/>
                  </a:lnTo>
                  <a:lnTo>
                    <a:pt x="4869861" y="1130579"/>
                  </a:lnTo>
                  <a:lnTo>
                    <a:pt x="4915805" y="1113019"/>
                  </a:lnTo>
                  <a:lnTo>
                    <a:pt x="4961751" y="1095877"/>
                  </a:lnTo>
                  <a:lnTo>
                    <a:pt x="5007699" y="1078332"/>
                  </a:lnTo>
                  <a:lnTo>
                    <a:pt x="5053647" y="1059560"/>
                  </a:lnTo>
                  <a:lnTo>
                    <a:pt x="5099596" y="1040563"/>
                  </a:lnTo>
                  <a:lnTo>
                    <a:pt x="5145544" y="1022690"/>
                  </a:lnTo>
                  <a:lnTo>
                    <a:pt x="5191493" y="1005754"/>
                  </a:lnTo>
                  <a:lnTo>
                    <a:pt x="5237441" y="989568"/>
                  </a:lnTo>
                  <a:lnTo>
                    <a:pt x="5283390" y="973947"/>
                  </a:lnTo>
                  <a:lnTo>
                    <a:pt x="5329339" y="958702"/>
                  </a:lnTo>
                  <a:lnTo>
                    <a:pt x="5375287" y="943648"/>
                  </a:lnTo>
                  <a:lnTo>
                    <a:pt x="5421236" y="928598"/>
                  </a:lnTo>
                  <a:lnTo>
                    <a:pt x="5467184" y="913365"/>
                  </a:lnTo>
                  <a:lnTo>
                    <a:pt x="5513133" y="897763"/>
                  </a:lnTo>
                  <a:lnTo>
                    <a:pt x="5559047" y="882265"/>
                  </a:lnTo>
                  <a:lnTo>
                    <a:pt x="5604968" y="867390"/>
                  </a:lnTo>
                  <a:lnTo>
                    <a:pt x="5650895" y="852897"/>
                  </a:lnTo>
                  <a:lnTo>
                    <a:pt x="5696828" y="838548"/>
                  </a:lnTo>
                  <a:lnTo>
                    <a:pt x="5742765" y="824102"/>
                  </a:lnTo>
                  <a:lnTo>
                    <a:pt x="5788706" y="809322"/>
                  </a:lnTo>
                  <a:lnTo>
                    <a:pt x="5834650" y="793966"/>
                  </a:lnTo>
                  <a:lnTo>
                    <a:pt x="5880596" y="777797"/>
                  </a:lnTo>
                  <a:lnTo>
                    <a:pt x="5926544" y="760575"/>
                  </a:lnTo>
                  <a:lnTo>
                    <a:pt x="5972492" y="742060"/>
                  </a:lnTo>
                  <a:lnTo>
                    <a:pt x="6018441" y="723438"/>
                  </a:lnTo>
                  <a:lnTo>
                    <a:pt x="6064389" y="705556"/>
                  </a:lnTo>
                  <a:lnTo>
                    <a:pt x="6110338" y="687779"/>
                  </a:lnTo>
                  <a:lnTo>
                    <a:pt x="6156286" y="669477"/>
                  </a:lnTo>
                  <a:lnTo>
                    <a:pt x="6202235" y="650017"/>
                  </a:lnTo>
                  <a:lnTo>
                    <a:pt x="6248184" y="628766"/>
                  </a:lnTo>
                  <a:lnTo>
                    <a:pt x="6294132" y="605092"/>
                  </a:lnTo>
                  <a:lnTo>
                    <a:pt x="6340081" y="578363"/>
                  </a:lnTo>
                  <a:lnTo>
                    <a:pt x="6386029" y="547945"/>
                  </a:lnTo>
                  <a:lnTo>
                    <a:pt x="6431978" y="513206"/>
                  </a:lnTo>
                  <a:lnTo>
                    <a:pt x="6464773" y="485301"/>
                  </a:lnTo>
                  <a:lnTo>
                    <a:pt x="6497572" y="454807"/>
                  </a:lnTo>
                  <a:lnTo>
                    <a:pt x="6530374" y="422034"/>
                  </a:lnTo>
                  <a:lnTo>
                    <a:pt x="6563179" y="387292"/>
                  </a:lnTo>
                  <a:lnTo>
                    <a:pt x="6595987" y="350893"/>
                  </a:lnTo>
                  <a:lnTo>
                    <a:pt x="6628797" y="313148"/>
                  </a:lnTo>
                  <a:lnTo>
                    <a:pt x="6661610" y="274367"/>
                  </a:lnTo>
                  <a:lnTo>
                    <a:pt x="6694424" y="234861"/>
                  </a:lnTo>
                  <a:lnTo>
                    <a:pt x="6727241" y="194941"/>
                  </a:lnTo>
                  <a:lnTo>
                    <a:pt x="6760058" y="154917"/>
                  </a:lnTo>
                  <a:lnTo>
                    <a:pt x="6792877" y="115100"/>
                  </a:lnTo>
                  <a:lnTo>
                    <a:pt x="6825697" y="75801"/>
                  </a:lnTo>
                  <a:lnTo>
                    <a:pt x="6858517" y="37330"/>
                  </a:lnTo>
                  <a:lnTo>
                    <a:pt x="6891337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8126" y="3323081"/>
              <a:ext cx="6891655" cy="1871980"/>
            </a:xfrm>
            <a:custGeom>
              <a:avLst/>
              <a:gdLst/>
              <a:ahLst/>
              <a:cxnLst/>
              <a:rect l="l" t="t" r="r" b="b"/>
              <a:pathLst>
                <a:path w="6891655" h="1871979">
                  <a:moveTo>
                    <a:pt x="0" y="1871471"/>
                  </a:moveTo>
                  <a:lnTo>
                    <a:pt x="458724" y="1805939"/>
                  </a:lnTo>
                  <a:lnTo>
                    <a:pt x="918972" y="1661159"/>
                  </a:lnTo>
                  <a:lnTo>
                    <a:pt x="1377696" y="1639823"/>
                  </a:lnTo>
                  <a:lnTo>
                    <a:pt x="1837944" y="1571243"/>
                  </a:lnTo>
                  <a:lnTo>
                    <a:pt x="2296668" y="1491995"/>
                  </a:lnTo>
                  <a:lnTo>
                    <a:pt x="2756916" y="1467611"/>
                  </a:lnTo>
                  <a:lnTo>
                    <a:pt x="3215640" y="1370075"/>
                  </a:lnTo>
                  <a:lnTo>
                    <a:pt x="3675888" y="1360931"/>
                  </a:lnTo>
                  <a:lnTo>
                    <a:pt x="4134612" y="1837943"/>
                  </a:lnTo>
                  <a:lnTo>
                    <a:pt x="4594860" y="1437131"/>
                  </a:lnTo>
                  <a:lnTo>
                    <a:pt x="5053584" y="1197863"/>
                  </a:lnTo>
                  <a:lnTo>
                    <a:pt x="5512308" y="1045463"/>
                  </a:lnTo>
                  <a:lnTo>
                    <a:pt x="5972556" y="816863"/>
                  </a:lnTo>
                  <a:lnTo>
                    <a:pt x="6431280" y="411479"/>
                  </a:lnTo>
                  <a:lnTo>
                    <a:pt x="6891528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72236" y="2602737"/>
            <a:ext cx="359410" cy="2760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450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1600" spc="-5" dirty="0">
                <a:latin typeface="Tahoma"/>
                <a:cs typeface="Tahoma"/>
              </a:rPr>
              <a:t>400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1600" spc="-5" dirty="0">
                <a:latin typeface="Tahoma"/>
                <a:cs typeface="Tahoma"/>
              </a:rPr>
              <a:t>350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1600" spc="-5" dirty="0">
                <a:latin typeface="Tahoma"/>
                <a:cs typeface="Tahoma"/>
              </a:rPr>
              <a:t>300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600" spc="-5" dirty="0">
                <a:latin typeface="Tahoma"/>
                <a:cs typeface="Tahoma"/>
              </a:rPr>
              <a:t>250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1600" spc="-5" dirty="0">
                <a:latin typeface="Tahoma"/>
                <a:cs typeface="Tahoma"/>
              </a:rPr>
              <a:t>200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600" spc="-5" dirty="0">
                <a:latin typeface="Tahoma"/>
                <a:cs typeface="Tahoma"/>
              </a:rPr>
              <a:t>150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3559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2018-Ç1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2258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2018-Ç2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92887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2018-Ç3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9814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2019-Ç3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09670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51305" y="5295571"/>
            <a:ext cx="270510" cy="7766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Tahoma"/>
                <a:cs typeface="Tahoma"/>
              </a:rPr>
              <a:t>2018-Ç4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12112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2019-Ç1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49894" y="3941445"/>
            <a:ext cx="6838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Tahoma"/>
                <a:cs typeface="Tahoma"/>
              </a:rPr>
              <a:t>İnşaat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90444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2019-Ç4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1090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2019-Ç2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49168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8394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27499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87746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46724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306667" y="5295571"/>
            <a:ext cx="270510" cy="7766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Tahoma"/>
                <a:cs typeface="Tahoma"/>
              </a:rPr>
              <a:t>2021-Ç3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65950" y="5295554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9894" y="2857398"/>
            <a:ext cx="74612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808080"/>
                </a:solidFill>
                <a:latin typeface="Tahoma"/>
                <a:cs typeface="Tahoma"/>
              </a:rPr>
              <a:t>Ticaret  </a:t>
            </a:r>
            <a:r>
              <a:rPr sz="1600" b="1" spc="-5" dirty="0">
                <a:solidFill>
                  <a:srgbClr val="A80000"/>
                </a:solidFill>
                <a:latin typeface="Tahoma"/>
                <a:cs typeface="Tahoma"/>
              </a:rPr>
              <a:t>Hizmet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739" y="6331437"/>
            <a:ext cx="4611370" cy="42227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200" dirty="0">
                <a:latin typeface="Tahoma"/>
                <a:cs typeface="Tahoma"/>
              </a:rPr>
              <a:t>* Ç4 </a:t>
            </a:r>
            <a:r>
              <a:rPr sz="1200" spc="-5" dirty="0">
                <a:latin typeface="Tahoma"/>
                <a:cs typeface="Tahoma"/>
              </a:rPr>
              <a:t>Ekim </a:t>
            </a:r>
            <a:r>
              <a:rPr sz="1200" spc="-10" dirty="0">
                <a:latin typeface="Tahoma"/>
                <a:cs typeface="Tahoma"/>
              </a:rPr>
              <a:t>ve Kasım </a:t>
            </a:r>
            <a:r>
              <a:rPr sz="1200" dirty="0">
                <a:latin typeface="Tahoma"/>
                <a:cs typeface="Tahoma"/>
              </a:rPr>
              <a:t>2021 </a:t>
            </a:r>
            <a:r>
              <a:rPr sz="1200" spc="-5" dirty="0">
                <a:latin typeface="Tahoma"/>
                <a:cs typeface="Tahoma"/>
              </a:rPr>
              <a:t>verilerini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içermektedir.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 Ticaret </a:t>
            </a:r>
            <a:r>
              <a:rPr sz="1200" spc="-10" dirty="0">
                <a:latin typeface="Tahoma"/>
                <a:cs typeface="Tahoma"/>
              </a:rPr>
              <a:t>ve </a:t>
            </a:r>
            <a:r>
              <a:rPr sz="1200" spc="-5" dirty="0">
                <a:latin typeface="Tahoma"/>
                <a:cs typeface="Tahoma"/>
              </a:rPr>
              <a:t>Hizmet İstatistikleri,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16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459740" y="865758"/>
            <a:ext cx="71120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Son </a:t>
            </a:r>
            <a:r>
              <a:rPr dirty="0"/>
              <a:t>üç </a:t>
            </a:r>
            <a:r>
              <a:rPr spc="-5" dirty="0"/>
              <a:t>çeyrekte </a:t>
            </a:r>
            <a:r>
              <a:rPr dirty="0"/>
              <a:t>en </a:t>
            </a:r>
            <a:r>
              <a:rPr spc="5" dirty="0"/>
              <a:t>hızlı </a:t>
            </a:r>
            <a:r>
              <a:rPr spc="-5" dirty="0"/>
              <a:t>ciro artışları </a:t>
            </a:r>
            <a:r>
              <a:rPr dirty="0"/>
              <a:t>hizmet</a:t>
            </a:r>
            <a:r>
              <a:rPr spc="-60" dirty="0"/>
              <a:t> </a:t>
            </a:r>
            <a:r>
              <a:rPr spc="-5" dirty="0"/>
              <a:t>sektöründe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83007" y="1170559"/>
            <a:ext cx="8926195" cy="1032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9255" marR="56515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1F308D"/>
                </a:solidFill>
                <a:latin typeface="Tahoma"/>
                <a:cs typeface="Tahoma"/>
              </a:rPr>
              <a:t>Ekim-Kasım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dönemi itibarıyla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hizmet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sektöründe %61, ticaret sektöründe %45, 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inşaat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sektöründe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ise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%45 yıllık </a:t>
            </a:r>
            <a:r>
              <a:rPr sz="1800" spc="-10" dirty="0">
                <a:solidFill>
                  <a:srgbClr val="1F308D"/>
                </a:solidFill>
                <a:latin typeface="Tahoma"/>
                <a:cs typeface="Tahoma"/>
              </a:rPr>
              <a:t>ciro </a:t>
            </a:r>
            <a:r>
              <a:rPr sz="1800" dirty="0">
                <a:solidFill>
                  <a:srgbClr val="1F308D"/>
                </a:solidFill>
                <a:latin typeface="Tahoma"/>
                <a:cs typeface="Tahoma"/>
              </a:rPr>
              <a:t>artışı</a:t>
            </a:r>
            <a:r>
              <a:rPr sz="1800" spc="5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F308D"/>
                </a:solidFill>
                <a:latin typeface="Tahoma"/>
                <a:cs typeface="Tahoma"/>
              </a:rPr>
              <a:t>gözleniyor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Sektörel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ciro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endeksleri,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ve takvim etkilerinden arındırılmış,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2015=100,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Ç1–2021</a:t>
            </a:r>
            <a:r>
              <a:rPr sz="1400" b="1" spc="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Ç4*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40" y="648970"/>
            <a:ext cx="859155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Havayolu, bilgi hizmetleri, seyahat ve konaklama </a:t>
            </a:r>
            <a:r>
              <a:rPr spc="-5" dirty="0"/>
              <a:t>sektörlerinde</a:t>
            </a:r>
            <a:r>
              <a:rPr spc="-155" dirty="0"/>
              <a:t> </a:t>
            </a:r>
            <a:r>
              <a:rPr spc="-5" dirty="0"/>
              <a:t>ciro  artışları </a:t>
            </a:r>
            <a:r>
              <a:rPr dirty="0"/>
              <a:t>%100’ün</a:t>
            </a:r>
            <a:r>
              <a:rPr spc="-40" dirty="0"/>
              <a:t> </a:t>
            </a:r>
            <a:r>
              <a:rPr dirty="0"/>
              <a:t>üzerinde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46134" y="147015"/>
            <a:ext cx="5588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5" y="1790700"/>
            <a:ext cx="9139555" cy="523240"/>
          </a:xfrm>
          <a:custGeom>
            <a:avLst/>
            <a:gdLst/>
            <a:ahLst/>
            <a:cxnLst/>
            <a:rect l="l" t="t" r="r" b="b"/>
            <a:pathLst>
              <a:path w="9139555" h="523239">
                <a:moveTo>
                  <a:pt x="9139428" y="0"/>
                </a:moveTo>
                <a:lnTo>
                  <a:pt x="0" y="0"/>
                </a:lnTo>
                <a:lnTo>
                  <a:pt x="0" y="522732"/>
                </a:lnTo>
                <a:lnTo>
                  <a:pt x="9139428" y="522732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940" y="1258570"/>
            <a:ext cx="9000490" cy="1016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solidFill>
                  <a:srgbClr val="13306C"/>
                </a:solidFill>
                <a:latin typeface="Tahoma"/>
                <a:cs typeface="Tahoma"/>
              </a:rPr>
              <a:t>Telekominikasyon, bina hizmetleri </a:t>
            </a:r>
            <a:r>
              <a:rPr sz="1700" dirty="0">
                <a:solidFill>
                  <a:srgbClr val="13306C"/>
                </a:solidFill>
                <a:latin typeface="Tahoma"/>
                <a:cs typeface="Tahoma"/>
              </a:rPr>
              <a:t>ve </a:t>
            </a:r>
            <a:r>
              <a:rPr sz="1700" spc="-10" dirty="0">
                <a:solidFill>
                  <a:srgbClr val="13306C"/>
                </a:solidFill>
                <a:latin typeface="Tahoma"/>
                <a:cs typeface="Tahoma"/>
              </a:rPr>
              <a:t>bilimsel </a:t>
            </a:r>
            <a:r>
              <a:rPr sz="1700" spc="-5" dirty="0">
                <a:solidFill>
                  <a:srgbClr val="13306C"/>
                </a:solidFill>
                <a:latin typeface="Tahoma"/>
                <a:cs typeface="Tahoma"/>
              </a:rPr>
              <a:t>araştırma </a:t>
            </a:r>
            <a:r>
              <a:rPr sz="1700" dirty="0">
                <a:solidFill>
                  <a:srgbClr val="13306C"/>
                </a:solidFill>
                <a:latin typeface="Tahoma"/>
                <a:cs typeface="Tahoma"/>
              </a:rPr>
              <a:t>en </a:t>
            </a:r>
            <a:r>
              <a:rPr sz="1700" spc="-5" dirty="0">
                <a:solidFill>
                  <a:srgbClr val="13306C"/>
                </a:solidFill>
                <a:latin typeface="Tahoma"/>
                <a:cs typeface="Tahoma"/>
              </a:rPr>
              <a:t>düşük ciro artışları görülen</a:t>
            </a:r>
            <a:r>
              <a:rPr sz="1700" spc="190" dirty="0">
                <a:solidFill>
                  <a:srgbClr val="13306C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13306C"/>
                </a:solidFill>
                <a:latin typeface="Tahoma"/>
                <a:cs typeface="Tahoma"/>
              </a:rPr>
              <a:t>hizmet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solidFill>
                  <a:srgbClr val="13306C"/>
                </a:solidFill>
                <a:latin typeface="Tahoma"/>
                <a:cs typeface="Tahoma"/>
              </a:rPr>
              <a:t>sektörleri</a:t>
            </a:r>
            <a:r>
              <a:rPr sz="1700" spc="10" dirty="0">
                <a:solidFill>
                  <a:srgbClr val="13306C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13306C"/>
                </a:solidFill>
                <a:latin typeface="Tahoma"/>
                <a:cs typeface="Tahoma"/>
              </a:rPr>
              <a:t>oldu</a:t>
            </a:r>
            <a:endParaRPr sz="1700">
              <a:latin typeface="Tahoma"/>
              <a:cs typeface="Tahoma"/>
            </a:endParaRPr>
          </a:p>
          <a:p>
            <a:pPr marL="3408679" marR="5080" indent="-3263900">
              <a:lnSpc>
                <a:spcPct val="100000"/>
              </a:lnSpc>
              <a:spcBef>
                <a:spcPts val="355"/>
              </a:spcBef>
            </a:pP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Hizmet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sektörü ciro endeksleri,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ve takvim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etkilerinden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2015=100,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%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değişim,  Kasım 2020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Kasım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215" y="6627368"/>
            <a:ext cx="4610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 Ticaret </a:t>
            </a:r>
            <a:r>
              <a:rPr sz="1200" spc="-10" dirty="0">
                <a:latin typeface="Tahoma"/>
                <a:cs typeface="Tahoma"/>
              </a:rPr>
              <a:t>ve </a:t>
            </a:r>
            <a:r>
              <a:rPr sz="1200" spc="-5" dirty="0">
                <a:latin typeface="Tahoma"/>
                <a:cs typeface="Tahoma"/>
              </a:rPr>
              <a:t>Hizmet İstatistikleri,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16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47" y="2598229"/>
            <a:ext cx="9141460" cy="1925320"/>
            <a:chOff x="3047" y="2598229"/>
            <a:chExt cx="9141460" cy="1925320"/>
          </a:xfrm>
        </p:grpSpPr>
        <p:sp>
          <p:nvSpPr>
            <p:cNvPr id="8" name="object 8"/>
            <p:cNvSpPr/>
            <p:nvPr/>
          </p:nvSpPr>
          <p:spPr>
            <a:xfrm>
              <a:off x="70104" y="2602992"/>
              <a:ext cx="158750" cy="1915795"/>
            </a:xfrm>
            <a:custGeom>
              <a:avLst/>
              <a:gdLst/>
              <a:ahLst/>
              <a:cxnLst/>
              <a:rect l="l" t="t" r="r" b="b"/>
              <a:pathLst>
                <a:path w="158750" h="1915795">
                  <a:moveTo>
                    <a:pt x="158496" y="0"/>
                  </a:moveTo>
                  <a:lnTo>
                    <a:pt x="0" y="0"/>
                  </a:lnTo>
                  <a:lnTo>
                    <a:pt x="0" y="1915667"/>
                  </a:lnTo>
                  <a:lnTo>
                    <a:pt x="158496" y="1915667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104" y="2602992"/>
              <a:ext cx="158750" cy="1915795"/>
            </a:xfrm>
            <a:custGeom>
              <a:avLst/>
              <a:gdLst/>
              <a:ahLst/>
              <a:cxnLst/>
              <a:rect l="l" t="t" r="r" b="b"/>
              <a:pathLst>
                <a:path w="158750" h="1915795">
                  <a:moveTo>
                    <a:pt x="0" y="1915667"/>
                  </a:moveTo>
                  <a:lnTo>
                    <a:pt x="158496" y="1915667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191566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091" y="2607564"/>
              <a:ext cx="160020" cy="1911350"/>
            </a:xfrm>
            <a:custGeom>
              <a:avLst/>
              <a:gdLst/>
              <a:ahLst/>
              <a:cxnLst/>
              <a:rect l="l" t="t" r="r" b="b"/>
              <a:pathLst>
                <a:path w="160020" h="1911350">
                  <a:moveTo>
                    <a:pt x="160020" y="0"/>
                  </a:moveTo>
                  <a:lnTo>
                    <a:pt x="0" y="0"/>
                  </a:lnTo>
                  <a:lnTo>
                    <a:pt x="0" y="1911095"/>
                  </a:lnTo>
                  <a:lnTo>
                    <a:pt x="160020" y="1911095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5091" y="2607564"/>
              <a:ext cx="160020" cy="1911350"/>
            </a:xfrm>
            <a:custGeom>
              <a:avLst/>
              <a:gdLst/>
              <a:ahLst/>
              <a:cxnLst/>
              <a:rect l="l" t="t" r="r" b="b"/>
              <a:pathLst>
                <a:path w="160020" h="1911350">
                  <a:moveTo>
                    <a:pt x="0" y="1911095"/>
                  </a:moveTo>
                  <a:lnTo>
                    <a:pt x="160020" y="1911095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191109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1603" y="2747772"/>
              <a:ext cx="158750" cy="1771014"/>
            </a:xfrm>
            <a:custGeom>
              <a:avLst/>
              <a:gdLst/>
              <a:ahLst/>
              <a:cxnLst/>
              <a:rect l="l" t="t" r="r" b="b"/>
              <a:pathLst>
                <a:path w="158750" h="1771014">
                  <a:moveTo>
                    <a:pt x="158495" y="0"/>
                  </a:moveTo>
                  <a:lnTo>
                    <a:pt x="0" y="0"/>
                  </a:lnTo>
                  <a:lnTo>
                    <a:pt x="0" y="1770888"/>
                  </a:lnTo>
                  <a:lnTo>
                    <a:pt x="158495" y="1770888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1603" y="2747772"/>
              <a:ext cx="158750" cy="1771014"/>
            </a:xfrm>
            <a:custGeom>
              <a:avLst/>
              <a:gdLst/>
              <a:ahLst/>
              <a:cxnLst/>
              <a:rect l="l" t="t" r="r" b="b"/>
              <a:pathLst>
                <a:path w="158750" h="1771014">
                  <a:moveTo>
                    <a:pt x="0" y="1770888"/>
                  </a:moveTo>
                  <a:lnTo>
                    <a:pt x="158495" y="1770888"/>
                  </a:lnTo>
                  <a:lnTo>
                    <a:pt x="158495" y="0"/>
                  </a:lnTo>
                  <a:lnTo>
                    <a:pt x="0" y="0"/>
                  </a:lnTo>
                  <a:lnTo>
                    <a:pt x="0" y="177088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6592" y="2999232"/>
              <a:ext cx="160020" cy="1519555"/>
            </a:xfrm>
            <a:custGeom>
              <a:avLst/>
              <a:gdLst/>
              <a:ahLst/>
              <a:cxnLst/>
              <a:rect l="l" t="t" r="r" b="b"/>
              <a:pathLst>
                <a:path w="160019" h="1519554">
                  <a:moveTo>
                    <a:pt x="160019" y="0"/>
                  </a:moveTo>
                  <a:lnTo>
                    <a:pt x="0" y="0"/>
                  </a:lnTo>
                  <a:lnTo>
                    <a:pt x="0" y="1519427"/>
                  </a:lnTo>
                  <a:lnTo>
                    <a:pt x="160019" y="1519427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6592" y="2999232"/>
              <a:ext cx="160020" cy="1519555"/>
            </a:xfrm>
            <a:custGeom>
              <a:avLst/>
              <a:gdLst/>
              <a:ahLst/>
              <a:cxnLst/>
              <a:rect l="l" t="t" r="r" b="b"/>
              <a:pathLst>
                <a:path w="160019" h="1519554">
                  <a:moveTo>
                    <a:pt x="0" y="1519427"/>
                  </a:moveTo>
                  <a:lnTo>
                    <a:pt x="160019" y="1519427"/>
                  </a:lnTo>
                  <a:lnTo>
                    <a:pt x="160019" y="0"/>
                  </a:lnTo>
                  <a:lnTo>
                    <a:pt x="0" y="0"/>
                  </a:lnTo>
                  <a:lnTo>
                    <a:pt x="0" y="151942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13103" y="3436620"/>
              <a:ext cx="158750" cy="1082040"/>
            </a:xfrm>
            <a:custGeom>
              <a:avLst/>
              <a:gdLst/>
              <a:ahLst/>
              <a:cxnLst/>
              <a:rect l="l" t="t" r="r" b="b"/>
              <a:pathLst>
                <a:path w="158750" h="1082039">
                  <a:moveTo>
                    <a:pt x="158496" y="0"/>
                  </a:moveTo>
                  <a:lnTo>
                    <a:pt x="0" y="0"/>
                  </a:lnTo>
                  <a:lnTo>
                    <a:pt x="0" y="1082039"/>
                  </a:lnTo>
                  <a:lnTo>
                    <a:pt x="158496" y="1082039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13103" y="3436620"/>
              <a:ext cx="158750" cy="1082040"/>
            </a:xfrm>
            <a:custGeom>
              <a:avLst/>
              <a:gdLst/>
              <a:ahLst/>
              <a:cxnLst/>
              <a:rect l="l" t="t" r="r" b="b"/>
              <a:pathLst>
                <a:path w="158750" h="1082039">
                  <a:moveTo>
                    <a:pt x="0" y="1082039"/>
                  </a:moveTo>
                  <a:lnTo>
                    <a:pt x="158496" y="1082039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108203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98092" y="3442716"/>
              <a:ext cx="160020" cy="1076325"/>
            </a:xfrm>
            <a:custGeom>
              <a:avLst/>
              <a:gdLst/>
              <a:ahLst/>
              <a:cxnLst/>
              <a:rect l="l" t="t" r="r" b="b"/>
              <a:pathLst>
                <a:path w="160019" h="1076325">
                  <a:moveTo>
                    <a:pt x="160020" y="0"/>
                  </a:moveTo>
                  <a:lnTo>
                    <a:pt x="0" y="0"/>
                  </a:lnTo>
                  <a:lnTo>
                    <a:pt x="0" y="1075943"/>
                  </a:lnTo>
                  <a:lnTo>
                    <a:pt x="160020" y="107594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8092" y="3442716"/>
              <a:ext cx="160020" cy="1076325"/>
            </a:xfrm>
            <a:custGeom>
              <a:avLst/>
              <a:gdLst/>
              <a:ahLst/>
              <a:cxnLst/>
              <a:rect l="l" t="t" r="r" b="b"/>
              <a:pathLst>
                <a:path w="160019" h="1076325">
                  <a:moveTo>
                    <a:pt x="0" y="1075943"/>
                  </a:moveTo>
                  <a:lnTo>
                    <a:pt x="160020" y="1075943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107594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84603" y="3445764"/>
              <a:ext cx="158750" cy="1073150"/>
            </a:xfrm>
            <a:custGeom>
              <a:avLst/>
              <a:gdLst/>
              <a:ahLst/>
              <a:cxnLst/>
              <a:rect l="l" t="t" r="r" b="b"/>
              <a:pathLst>
                <a:path w="158750" h="1073150">
                  <a:moveTo>
                    <a:pt x="158495" y="0"/>
                  </a:moveTo>
                  <a:lnTo>
                    <a:pt x="0" y="0"/>
                  </a:lnTo>
                  <a:lnTo>
                    <a:pt x="0" y="1072896"/>
                  </a:lnTo>
                  <a:lnTo>
                    <a:pt x="158495" y="1072896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84603" y="3445764"/>
              <a:ext cx="158750" cy="1073150"/>
            </a:xfrm>
            <a:custGeom>
              <a:avLst/>
              <a:gdLst/>
              <a:ahLst/>
              <a:cxnLst/>
              <a:rect l="l" t="t" r="r" b="b"/>
              <a:pathLst>
                <a:path w="158750" h="1073150">
                  <a:moveTo>
                    <a:pt x="0" y="1072896"/>
                  </a:moveTo>
                  <a:lnTo>
                    <a:pt x="158495" y="1072896"/>
                  </a:lnTo>
                  <a:lnTo>
                    <a:pt x="158495" y="0"/>
                  </a:lnTo>
                  <a:lnTo>
                    <a:pt x="0" y="0"/>
                  </a:lnTo>
                  <a:lnTo>
                    <a:pt x="0" y="107289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69592" y="3450336"/>
              <a:ext cx="160020" cy="1068705"/>
            </a:xfrm>
            <a:custGeom>
              <a:avLst/>
              <a:gdLst/>
              <a:ahLst/>
              <a:cxnLst/>
              <a:rect l="l" t="t" r="r" b="b"/>
              <a:pathLst>
                <a:path w="160019" h="1068704">
                  <a:moveTo>
                    <a:pt x="160019" y="0"/>
                  </a:moveTo>
                  <a:lnTo>
                    <a:pt x="0" y="0"/>
                  </a:lnTo>
                  <a:lnTo>
                    <a:pt x="0" y="1068324"/>
                  </a:lnTo>
                  <a:lnTo>
                    <a:pt x="160019" y="106832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069592" y="3450336"/>
              <a:ext cx="160020" cy="1068705"/>
            </a:xfrm>
            <a:custGeom>
              <a:avLst/>
              <a:gdLst/>
              <a:ahLst/>
              <a:cxnLst/>
              <a:rect l="l" t="t" r="r" b="b"/>
              <a:pathLst>
                <a:path w="160019" h="1068704">
                  <a:moveTo>
                    <a:pt x="0" y="1068324"/>
                  </a:moveTo>
                  <a:lnTo>
                    <a:pt x="160019" y="1068324"/>
                  </a:lnTo>
                  <a:lnTo>
                    <a:pt x="160019" y="0"/>
                  </a:lnTo>
                  <a:lnTo>
                    <a:pt x="0" y="0"/>
                  </a:lnTo>
                  <a:lnTo>
                    <a:pt x="0" y="10683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356103" y="3476244"/>
              <a:ext cx="158750" cy="1042669"/>
            </a:xfrm>
            <a:custGeom>
              <a:avLst/>
              <a:gdLst/>
              <a:ahLst/>
              <a:cxnLst/>
              <a:rect l="l" t="t" r="r" b="b"/>
              <a:pathLst>
                <a:path w="158750" h="1042670">
                  <a:moveTo>
                    <a:pt x="158495" y="0"/>
                  </a:moveTo>
                  <a:lnTo>
                    <a:pt x="0" y="0"/>
                  </a:lnTo>
                  <a:lnTo>
                    <a:pt x="0" y="1042415"/>
                  </a:lnTo>
                  <a:lnTo>
                    <a:pt x="158495" y="1042415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56103" y="3476244"/>
              <a:ext cx="158750" cy="1042669"/>
            </a:xfrm>
            <a:custGeom>
              <a:avLst/>
              <a:gdLst/>
              <a:ahLst/>
              <a:cxnLst/>
              <a:rect l="l" t="t" r="r" b="b"/>
              <a:pathLst>
                <a:path w="158750" h="1042670">
                  <a:moveTo>
                    <a:pt x="0" y="1042415"/>
                  </a:moveTo>
                  <a:lnTo>
                    <a:pt x="158495" y="1042415"/>
                  </a:lnTo>
                  <a:lnTo>
                    <a:pt x="158495" y="0"/>
                  </a:lnTo>
                  <a:lnTo>
                    <a:pt x="0" y="0"/>
                  </a:lnTo>
                  <a:lnTo>
                    <a:pt x="0" y="104241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41092" y="3480816"/>
              <a:ext cx="160020" cy="1038225"/>
            </a:xfrm>
            <a:custGeom>
              <a:avLst/>
              <a:gdLst/>
              <a:ahLst/>
              <a:cxnLst/>
              <a:rect l="l" t="t" r="r" b="b"/>
              <a:pathLst>
                <a:path w="160019" h="1038225">
                  <a:moveTo>
                    <a:pt x="160019" y="0"/>
                  </a:moveTo>
                  <a:lnTo>
                    <a:pt x="0" y="0"/>
                  </a:lnTo>
                  <a:lnTo>
                    <a:pt x="0" y="1037843"/>
                  </a:lnTo>
                  <a:lnTo>
                    <a:pt x="160019" y="1037843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41092" y="3480816"/>
              <a:ext cx="160020" cy="1038225"/>
            </a:xfrm>
            <a:custGeom>
              <a:avLst/>
              <a:gdLst/>
              <a:ahLst/>
              <a:cxnLst/>
              <a:rect l="l" t="t" r="r" b="b"/>
              <a:pathLst>
                <a:path w="160019" h="1038225">
                  <a:moveTo>
                    <a:pt x="0" y="1037843"/>
                  </a:moveTo>
                  <a:lnTo>
                    <a:pt x="160019" y="1037843"/>
                  </a:lnTo>
                  <a:lnTo>
                    <a:pt x="160019" y="0"/>
                  </a:lnTo>
                  <a:lnTo>
                    <a:pt x="0" y="0"/>
                  </a:lnTo>
                  <a:lnTo>
                    <a:pt x="0" y="1037843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927603" y="3592068"/>
              <a:ext cx="158750" cy="927100"/>
            </a:xfrm>
            <a:custGeom>
              <a:avLst/>
              <a:gdLst/>
              <a:ahLst/>
              <a:cxnLst/>
              <a:rect l="l" t="t" r="r" b="b"/>
              <a:pathLst>
                <a:path w="158750" h="927100">
                  <a:moveTo>
                    <a:pt x="158495" y="0"/>
                  </a:moveTo>
                  <a:lnTo>
                    <a:pt x="0" y="0"/>
                  </a:lnTo>
                  <a:lnTo>
                    <a:pt x="0" y="926591"/>
                  </a:lnTo>
                  <a:lnTo>
                    <a:pt x="158495" y="926591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927603" y="3592068"/>
              <a:ext cx="158750" cy="927100"/>
            </a:xfrm>
            <a:custGeom>
              <a:avLst/>
              <a:gdLst/>
              <a:ahLst/>
              <a:cxnLst/>
              <a:rect l="l" t="t" r="r" b="b"/>
              <a:pathLst>
                <a:path w="158750" h="927100">
                  <a:moveTo>
                    <a:pt x="0" y="926591"/>
                  </a:moveTo>
                  <a:lnTo>
                    <a:pt x="158495" y="926591"/>
                  </a:lnTo>
                  <a:lnTo>
                    <a:pt x="158495" y="0"/>
                  </a:lnTo>
                  <a:lnTo>
                    <a:pt x="0" y="0"/>
                  </a:lnTo>
                  <a:lnTo>
                    <a:pt x="0" y="926591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212592" y="3625596"/>
              <a:ext cx="160020" cy="893444"/>
            </a:xfrm>
            <a:custGeom>
              <a:avLst/>
              <a:gdLst/>
              <a:ahLst/>
              <a:cxnLst/>
              <a:rect l="l" t="t" r="r" b="b"/>
              <a:pathLst>
                <a:path w="160020" h="893445">
                  <a:moveTo>
                    <a:pt x="160019" y="0"/>
                  </a:moveTo>
                  <a:lnTo>
                    <a:pt x="0" y="0"/>
                  </a:lnTo>
                  <a:lnTo>
                    <a:pt x="0" y="893063"/>
                  </a:lnTo>
                  <a:lnTo>
                    <a:pt x="160019" y="893063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212592" y="3625596"/>
              <a:ext cx="160020" cy="893444"/>
            </a:xfrm>
            <a:custGeom>
              <a:avLst/>
              <a:gdLst/>
              <a:ahLst/>
              <a:cxnLst/>
              <a:rect l="l" t="t" r="r" b="b"/>
              <a:pathLst>
                <a:path w="160020" h="893445">
                  <a:moveTo>
                    <a:pt x="0" y="893063"/>
                  </a:moveTo>
                  <a:lnTo>
                    <a:pt x="160019" y="893063"/>
                  </a:lnTo>
                  <a:lnTo>
                    <a:pt x="160019" y="0"/>
                  </a:lnTo>
                  <a:lnTo>
                    <a:pt x="0" y="0"/>
                  </a:lnTo>
                  <a:lnTo>
                    <a:pt x="0" y="893063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499103" y="3630168"/>
              <a:ext cx="158750" cy="889000"/>
            </a:xfrm>
            <a:custGeom>
              <a:avLst/>
              <a:gdLst/>
              <a:ahLst/>
              <a:cxnLst/>
              <a:rect l="l" t="t" r="r" b="b"/>
              <a:pathLst>
                <a:path w="158750" h="889000">
                  <a:moveTo>
                    <a:pt x="158496" y="0"/>
                  </a:moveTo>
                  <a:lnTo>
                    <a:pt x="0" y="0"/>
                  </a:lnTo>
                  <a:lnTo>
                    <a:pt x="0" y="888491"/>
                  </a:lnTo>
                  <a:lnTo>
                    <a:pt x="158496" y="888491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499103" y="3630168"/>
              <a:ext cx="158750" cy="889000"/>
            </a:xfrm>
            <a:custGeom>
              <a:avLst/>
              <a:gdLst/>
              <a:ahLst/>
              <a:cxnLst/>
              <a:rect l="l" t="t" r="r" b="b"/>
              <a:pathLst>
                <a:path w="158750" h="889000">
                  <a:moveTo>
                    <a:pt x="0" y="888491"/>
                  </a:moveTo>
                  <a:lnTo>
                    <a:pt x="158496" y="888491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88849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84092" y="3657600"/>
              <a:ext cx="160020" cy="861060"/>
            </a:xfrm>
            <a:custGeom>
              <a:avLst/>
              <a:gdLst/>
              <a:ahLst/>
              <a:cxnLst/>
              <a:rect l="l" t="t" r="r" b="b"/>
              <a:pathLst>
                <a:path w="160020" h="861060">
                  <a:moveTo>
                    <a:pt x="160020" y="0"/>
                  </a:moveTo>
                  <a:lnTo>
                    <a:pt x="0" y="0"/>
                  </a:lnTo>
                  <a:lnTo>
                    <a:pt x="0" y="861060"/>
                  </a:lnTo>
                  <a:lnTo>
                    <a:pt x="160020" y="861060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784092" y="3657600"/>
              <a:ext cx="160020" cy="861060"/>
            </a:xfrm>
            <a:custGeom>
              <a:avLst/>
              <a:gdLst/>
              <a:ahLst/>
              <a:cxnLst/>
              <a:rect l="l" t="t" r="r" b="b"/>
              <a:pathLst>
                <a:path w="160020" h="861060">
                  <a:moveTo>
                    <a:pt x="0" y="861060"/>
                  </a:moveTo>
                  <a:lnTo>
                    <a:pt x="160020" y="861060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86106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70603" y="3776472"/>
              <a:ext cx="158750" cy="742315"/>
            </a:xfrm>
            <a:custGeom>
              <a:avLst/>
              <a:gdLst/>
              <a:ahLst/>
              <a:cxnLst/>
              <a:rect l="l" t="t" r="r" b="b"/>
              <a:pathLst>
                <a:path w="158750" h="742314">
                  <a:moveTo>
                    <a:pt x="158496" y="0"/>
                  </a:moveTo>
                  <a:lnTo>
                    <a:pt x="0" y="0"/>
                  </a:lnTo>
                  <a:lnTo>
                    <a:pt x="0" y="742188"/>
                  </a:lnTo>
                  <a:lnTo>
                    <a:pt x="158496" y="742188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070603" y="3776472"/>
              <a:ext cx="158750" cy="742315"/>
            </a:xfrm>
            <a:custGeom>
              <a:avLst/>
              <a:gdLst/>
              <a:ahLst/>
              <a:cxnLst/>
              <a:rect l="l" t="t" r="r" b="b"/>
              <a:pathLst>
                <a:path w="158750" h="742314">
                  <a:moveTo>
                    <a:pt x="0" y="742188"/>
                  </a:moveTo>
                  <a:lnTo>
                    <a:pt x="158496" y="742188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74218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355592" y="3777996"/>
              <a:ext cx="160020" cy="741045"/>
            </a:xfrm>
            <a:custGeom>
              <a:avLst/>
              <a:gdLst/>
              <a:ahLst/>
              <a:cxnLst/>
              <a:rect l="l" t="t" r="r" b="b"/>
              <a:pathLst>
                <a:path w="160020" h="741045">
                  <a:moveTo>
                    <a:pt x="160020" y="0"/>
                  </a:moveTo>
                  <a:lnTo>
                    <a:pt x="0" y="0"/>
                  </a:lnTo>
                  <a:lnTo>
                    <a:pt x="0" y="740663"/>
                  </a:lnTo>
                  <a:lnTo>
                    <a:pt x="160020" y="74066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55592" y="3777996"/>
              <a:ext cx="160020" cy="741045"/>
            </a:xfrm>
            <a:custGeom>
              <a:avLst/>
              <a:gdLst/>
              <a:ahLst/>
              <a:cxnLst/>
              <a:rect l="l" t="t" r="r" b="b"/>
              <a:pathLst>
                <a:path w="160020" h="741045">
                  <a:moveTo>
                    <a:pt x="0" y="740663"/>
                  </a:moveTo>
                  <a:lnTo>
                    <a:pt x="160020" y="740663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74066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42103" y="3805428"/>
              <a:ext cx="158750" cy="713740"/>
            </a:xfrm>
            <a:custGeom>
              <a:avLst/>
              <a:gdLst/>
              <a:ahLst/>
              <a:cxnLst/>
              <a:rect l="l" t="t" r="r" b="b"/>
              <a:pathLst>
                <a:path w="158750" h="713739">
                  <a:moveTo>
                    <a:pt x="158496" y="0"/>
                  </a:moveTo>
                  <a:lnTo>
                    <a:pt x="0" y="0"/>
                  </a:lnTo>
                  <a:lnTo>
                    <a:pt x="0" y="713232"/>
                  </a:lnTo>
                  <a:lnTo>
                    <a:pt x="158496" y="713232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642103" y="3805428"/>
              <a:ext cx="158750" cy="713740"/>
            </a:xfrm>
            <a:custGeom>
              <a:avLst/>
              <a:gdLst/>
              <a:ahLst/>
              <a:cxnLst/>
              <a:rect l="l" t="t" r="r" b="b"/>
              <a:pathLst>
                <a:path w="158750" h="713739">
                  <a:moveTo>
                    <a:pt x="0" y="713232"/>
                  </a:moveTo>
                  <a:lnTo>
                    <a:pt x="158496" y="713232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71323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927092" y="3825240"/>
              <a:ext cx="160020" cy="693420"/>
            </a:xfrm>
            <a:custGeom>
              <a:avLst/>
              <a:gdLst/>
              <a:ahLst/>
              <a:cxnLst/>
              <a:rect l="l" t="t" r="r" b="b"/>
              <a:pathLst>
                <a:path w="160020" h="693420">
                  <a:moveTo>
                    <a:pt x="160020" y="0"/>
                  </a:moveTo>
                  <a:lnTo>
                    <a:pt x="0" y="0"/>
                  </a:lnTo>
                  <a:lnTo>
                    <a:pt x="0" y="693419"/>
                  </a:lnTo>
                  <a:lnTo>
                    <a:pt x="160020" y="693419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927092" y="3825240"/>
              <a:ext cx="160020" cy="693420"/>
            </a:xfrm>
            <a:custGeom>
              <a:avLst/>
              <a:gdLst/>
              <a:ahLst/>
              <a:cxnLst/>
              <a:rect l="l" t="t" r="r" b="b"/>
              <a:pathLst>
                <a:path w="160020" h="693420">
                  <a:moveTo>
                    <a:pt x="0" y="693419"/>
                  </a:moveTo>
                  <a:lnTo>
                    <a:pt x="160020" y="693419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69341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213603" y="3881628"/>
              <a:ext cx="158750" cy="637540"/>
            </a:xfrm>
            <a:custGeom>
              <a:avLst/>
              <a:gdLst/>
              <a:ahLst/>
              <a:cxnLst/>
              <a:rect l="l" t="t" r="r" b="b"/>
              <a:pathLst>
                <a:path w="158750" h="637539">
                  <a:moveTo>
                    <a:pt x="158496" y="0"/>
                  </a:moveTo>
                  <a:lnTo>
                    <a:pt x="0" y="0"/>
                  </a:lnTo>
                  <a:lnTo>
                    <a:pt x="0" y="637032"/>
                  </a:lnTo>
                  <a:lnTo>
                    <a:pt x="158496" y="637032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213603" y="3881628"/>
              <a:ext cx="158750" cy="637540"/>
            </a:xfrm>
            <a:custGeom>
              <a:avLst/>
              <a:gdLst/>
              <a:ahLst/>
              <a:cxnLst/>
              <a:rect l="l" t="t" r="r" b="b"/>
              <a:pathLst>
                <a:path w="158750" h="637539">
                  <a:moveTo>
                    <a:pt x="0" y="637032"/>
                  </a:moveTo>
                  <a:lnTo>
                    <a:pt x="158496" y="637032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63703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98592" y="3933444"/>
              <a:ext cx="160020" cy="585470"/>
            </a:xfrm>
            <a:custGeom>
              <a:avLst/>
              <a:gdLst/>
              <a:ahLst/>
              <a:cxnLst/>
              <a:rect l="l" t="t" r="r" b="b"/>
              <a:pathLst>
                <a:path w="160020" h="585470">
                  <a:moveTo>
                    <a:pt x="160020" y="0"/>
                  </a:moveTo>
                  <a:lnTo>
                    <a:pt x="0" y="0"/>
                  </a:lnTo>
                  <a:lnTo>
                    <a:pt x="0" y="585215"/>
                  </a:lnTo>
                  <a:lnTo>
                    <a:pt x="160020" y="585215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98592" y="3933444"/>
              <a:ext cx="160020" cy="585470"/>
            </a:xfrm>
            <a:custGeom>
              <a:avLst/>
              <a:gdLst/>
              <a:ahLst/>
              <a:cxnLst/>
              <a:rect l="l" t="t" r="r" b="b"/>
              <a:pathLst>
                <a:path w="160020" h="585470">
                  <a:moveTo>
                    <a:pt x="0" y="585215"/>
                  </a:moveTo>
                  <a:lnTo>
                    <a:pt x="160020" y="585215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58521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785103" y="3956304"/>
              <a:ext cx="158750" cy="562610"/>
            </a:xfrm>
            <a:custGeom>
              <a:avLst/>
              <a:gdLst/>
              <a:ahLst/>
              <a:cxnLst/>
              <a:rect l="l" t="t" r="r" b="b"/>
              <a:pathLst>
                <a:path w="158750" h="562610">
                  <a:moveTo>
                    <a:pt x="158496" y="0"/>
                  </a:moveTo>
                  <a:lnTo>
                    <a:pt x="0" y="0"/>
                  </a:lnTo>
                  <a:lnTo>
                    <a:pt x="0" y="562356"/>
                  </a:lnTo>
                  <a:lnTo>
                    <a:pt x="158496" y="562356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785103" y="3956304"/>
              <a:ext cx="158750" cy="562610"/>
            </a:xfrm>
            <a:custGeom>
              <a:avLst/>
              <a:gdLst/>
              <a:ahLst/>
              <a:cxnLst/>
              <a:rect l="l" t="t" r="r" b="b"/>
              <a:pathLst>
                <a:path w="158750" h="562610">
                  <a:moveTo>
                    <a:pt x="0" y="562356"/>
                  </a:moveTo>
                  <a:lnTo>
                    <a:pt x="158496" y="562356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5623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070092" y="3983736"/>
              <a:ext cx="160020" cy="535305"/>
            </a:xfrm>
            <a:custGeom>
              <a:avLst/>
              <a:gdLst/>
              <a:ahLst/>
              <a:cxnLst/>
              <a:rect l="l" t="t" r="r" b="b"/>
              <a:pathLst>
                <a:path w="160020" h="535304">
                  <a:moveTo>
                    <a:pt x="160020" y="0"/>
                  </a:moveTo>
                  <a:lnTo>
                    <a:pt x="0" y="0"/>
                  </a:lnTo>
                  <a:lnTo>
                    <a:pt x="0" y="534924"/>
                  </a:lnTo>
                  <a:lnTo>
                    <a:pt x="160020" y="534924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070092" y="3983736"/>
              <a:ext cx="160020" cy="535305"/>
            </a:xfrm>
            <a:custGeom>
              <a:avLst/>
              <a:gdLst/>
              <a:ahLst/>
              <a:cxnLst/>
              <a:rect l="l" t="t" r="r" b="b"/>
              <a:pathLst>
                <a:path w="160020" h="535304">
                  <a:moveTo>
                    <a:pt x="0" y="534924"/>
                  </a:moveTo>
                  <a:lnTo>
                    <a:pt x="160020" y="534924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5349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356603" y="4005072"/>
              <a:ext cx="158750" cy="513715"/>
            </a:xfrm>
            <a:custGeom>
              <a:avLst/>
              <a:gdLst/>
              <a:ahLst/>
              <a:cxnLst/>
              <a:rect l="l" t="t" r="r" b="b"/>
              <a:pathLst>
                <a:path w="158750" h="513714">
                  <a:moveTo>
                    <a:pt x="158496" y="0"/>
                  </a:moveTo>
                  <a:lnTo>
                    <a:pt x="0" y="0"/>
                  </a:lnTo>
                  <a:lnTo>
                    <a:pt x="0" y="513588"/>
                  </a:lnTo>
                  <a:lnTo>
                    <a:pt x="158496" y="513588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356603" y="4005072"/>
              <a:ext cx="158750" cy="513715"/>
            </a:xfrm>
            <a:custGeom>
              <a:avLst/>
              <a:gdLst/>
              <a:ahLst/>
              <a:cxnLst/>
              <a:rect l="l" t="t" r="r" b="b"/>
              <a:pathLst>
                <a:path w="158750" h="513714">
                  <a:moveTo>
                    <a:pt x="0" y="513588"/>
                  </a:moveTo>
                  <a:lnTo>
                    <a:pt x="158496" y="513588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51358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641591" y="4008120"/>
              <a:ext cx="160020" cy="510540"/>
            </a:xfrm>
            <a:custGeom>
              <a:avLst/>
              <a:gdLst/>
              <a:ahLst/>
              <a:cxnLst/>
              <a:rect l="l" t="t" r="r" b="b"/>
              <a:pathLst>
                <a:path w="160020" h="510539">
                  <a:moveTo>
                    <a:pt x="160020" y="0"/>
                  </a:moveTo>
                  <a:lnTo>
                    <a:pt x="0" y="0"/>
                  </a:lnTo>
                  <a:lnTo>
                    <a:pt x="0" y="510539"/>
                  </a:lnTo>
                  <a:lnTo>
                    <a:pt x="160020" y="510539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641591" y="4008120"/>
              <a:ext cx="160020" cy="510540"/>
            </a:xfrm>
            <a:custGeom>
              <a:avLst/>
              <a:gdLst/>
              <a:ahLst/>
              <a:cxnLst/>
              <a:rect l="l" t="t" r="r" b="b"/>
              <a:pathLst>
                <a:path w="160020" h="510539">
                  <a:moveTo>
                    <a:pt x="0" y="510539"/>
                  </a:moveTo>
                  <a:lnTo>
                    <a:pt x="160020" y="510539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51053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928104" y="4066032"/>
              <a:ext cx="158750" cy="452755"/>
            </a:xfrm>
            <a:custGeom>
              <a:avLst/>
              <a:gdLst/>
              <a:ahLst/>
              <a:cxnLst/>
              <a:rect l="l" t="t" r="r" b="b"/>
              <a:pathLst>
                <a:path w="158750" h="452754">
                  <a:moveTo>
                    <a:pt x="158496" y="0"/>
                  </a:moveTo>
                  <a:lnTo>
                    <a:pt x="0" y="0"/>
                  </a:lnTo>
                  <a:lnTo>
                    <a:pt x="0" y="452627"/>
                  </a:lnTo>
                  <a:lnTo>
                    <a:pt x="158496" y="452627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928104" y="4066032"/>
              <a:ext cx="158750" cy="452755"/>
            </a:xfrm>
            <a:custGeom>
              <a:avLst/>
              <a:gdLst/>
              <a:ahLst/>
              <a:cxnLst/>
              <a:rect l="l" t="t" r="r" b="b"/>
              <a:pathLst>
                <a:path w="158750" h="452754">
                  <a:moveTo>
                    <a:pt x="0" y="452627"/>
                  </a:moveTo>
                  <a:lnTo>
                    <a:pt x="158496" y="452627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452627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213091" y="4066032"/>
              <a:ext cx="160020" cy="452755"/>
            </a:xfrm>
            <a:custGeom>
              <a:avLst/>
              <a:gdLst/>
              <a:ahLst/>
              <a:cxnLst/>
              <a:rect l="l" t="t" r="r" b="b"/>
              <a:pathLst>
                <a:path w="160020" h="452754">
                  <a:moveTo>
                    <a:pt x="160020" y="0"/>
                  </a:moveTo>
                  <a:lnTo>
                    <a:pt x="0" y="0"/>
                  </a:lnTo>
                  <a:lnTo>
                    <a:pt x="0" y="452627"/>
                  </a:lnTo>
                  <a:lnTo>
                    <a:pt x="160020" y="452627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213091" y="4066032"/>
              <a:ext cx="160020" cy="452755"/>
            </a:xfrm>
            <a:custGeom>
              <a:avLst/>
              <a:gdLst/>
              <a:ahLst/>
              <a:cxnLst/>
              <a:rect l="l" t="t" r="r" b="b"/>
              <a:pathLst>
                <a:path w="160020" h="452754">
                  <a:moveTo>
                    <a:pt x="0" y="452627"/>
                  </a:moveTo>
                  <a:lnTo>
                    <a:pt x="160020" y="452627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45262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499604" y="4093464"/>
              <a:ext cx="158750" cy="425450"/>
            </a:xfrm>
            <a:custGeom>
              <a:avLst/>
              <a:gdLst/>
              <a:ahLst/>
              <a:cxnLst/>
              <a:rect l="l" t="t" r="r" b="b"/>
              <a:pathLst>
                <a:path w="158750" h="425450">
                  <a:moveTo>
                    <a:pt x="158496" y="0"/>
                  </a:moveTo>
                  <a:lnTo>
                    <a:pt x="0" y="0"/>
                  </a:lnTo>
                  <a:lnTo>
                    <a:pt x="0" y="425195"/>
                  </a:lnTo>
                  <a:lnTo>
                    <a:pt x="158496" y="425195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499604" y="4093464"/>
              <a:ext cx="158750" cy="425450"/>
            </a:xfrm>
            <a:custGeom>
              <a:avLst/>
              <a:gdLst/>
              <a:ahLst/>
              <a:cxnLst/>
              <a:rect l="l" t="t" r="r" b="b"/>
              <a:pathLst>
                <a:path w="158750" h="425450">
                  <a:moveTo>
                    <a:pt x="0" y="425195"/>
                  </a:moveTo>
                  <a:lnTo>
                    <a:pt x="158496" y="425195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42519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784591" y="4104132"/>
              <a:ext cx="160020" cy="414655"/>
            </a:xfrm>
            <a:custGeom>
              <a:avLst/>
              <a:gdLst/>
              <a:ahLst/>
              <a:cxnLst/>
              <a:rect l="l" t="t" r="r" b="b"/>
              <a:pathLst>
                <a:path w="160020" h="414654">
                  <a:moveTo>
                    <a:pt x="160020" y="0"/>
                  </a:moveTo>
                  <a:lnTo>
                    <a:pt x="0" y="0"/>
                  </a:lnTo>
                  <a:lnTo>
                    <a:pt x="0" y="414527"/>
                  </a:lnTo>
                  <a:lnTo>
                    <a:pt x="160020" y="414527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784591" y="4104132"/>
              <a:ext cx="160020" cy="414655"/>
            </a:xfrm>
            <a:custGeom>
              <a:avLst/>
              <a:gdLst/>
              <a:ahLst/>
              <a:cxnLst/>
              <a:rect l="l" t="t" r="r" b="b"/>
              <a:pathLst>
                <a:path w="160020" h="414654">
                  <a:moveTo>
                    <a:pt x="0" y="414527"/>
                  </a:moveTo>
                  <a:lnTo>
                    <a:pt x="160020" y="414527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414527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071104" y="4194048"/>
              <a:ext cx="158750" cy="325120"/>
            </a:xfrm>
            <a:custGeom>
              <a:avLst/>
              <a:gdLst/>
              <a:ahLst/>
              <a:cxnLst/>
              <a:rect l="l" t="t" r="r" b="b"/>
              <a:pathLst>
                <a:path w="158750" h="325120">
                  <a:moveTo>
                    <a:pt x="158496" y="0"/>
                  </a:moveTo>
                  <a:lnTo>
                    <a:pt x="0" y="0"/>
                  </a:lnTo>
                  <a:lnTo>
                    <a:pt x="0" y="324612"/>
                  </a:lnTo>
                  <a:lnTo>
                    <a:pt x="158496" y="324612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071104" y="4194048"/>
              <a:ext cx="158750" cy="325120"/>
            </a:xfrm>
            <a:custGeom>
              <a:avLst/>
              <a:gdLst/>
              <a:ahLst/>
              <a:cxnLst/>
              <a:rect l="l" t="t" r="r" b="b"/>
              <a:pathLst>
                <a:path w="158750" h="325120">
                  <a:moveTo>
                    <a:pt x="0" y="324612"/>
                  </a:moveTo>
                  <a:lnTo>
                    <a:pt x="158496" y="324612"/>
                  </a:lnTo>
                  <a:lnTo>
                    <a:pt x="158496" y="0"/>
                  </a:lnTo>
                  <a:lnTo>
                    <a:pt x="0" y="0"/>
                  </a:lnTo>
                  <a:lnTo>
                    <a:pt x="0" y="32461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356091" y="4253484"/>
              <a:ext cx="160020" cy="265430"/>
            </a:xfrm>
            <a:custGeom>
              <a:avLst/>
              <a:gdLst/>
              <a:ahLst/>
              <a:cxnLst/>
              <a:rect l="l" t="t" r="r" b="b"/>
              <a:pathLst>
                <a:path w="160020" h="265429">
                  <a:moveTo>
                    <a:pt x="160020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60020" y="265175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356091" y="4253484"/>
              <a:ext cx="160020" cy="265430"/>
            </a:xfrm>
            <a:custGeom>
              <a:avLst/>
              <a:gdLst/>
              <a:ahLst/>
              <a:cxnLst/>
              <a:rect l="l" t="t" r="r" b="b"/>
              <a:pathLst>
                <a:path w="160020" h="265429">
                  <a:moveTo>
                    <a:pt x="0" y="265175"/>
                  </a:moveTo>
                  <a:lnTo>
                    <a:pt x="160020" y="265175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26517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927591" y="4460748"/>
              <a:ext cx="160020" cy="58419"/>
            </a:xfrm>
            <a:custGeom>
              <a:avLst/>
              <a:gdLst/>
              <a:ahLst/>
              <a:cxnLst/>
              <a:rect l="l" t="t" r="r" b="b"/>
              <a:pathLst>
                <a:path w="160020" h="58420">
                  <a:moveTo>
                    <a:pt x="160020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160020" y="57912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927591" y="4460748"/>
              <a:ext cx="160020" cy="58419"/>
            </a:xfrm>
            <a:custGeom>
              <a:avLst/>
              <a:gdLst/>
              <a:ahLst/>
              <a:cxnLst/>
              <a:rect l="l" t="t" r="r" b="b"/>
              <a:pathLst>
                <a:path w="160020" h="58420">
                  <a:moveTo>
                    <a:pt x="0" y="57912"/>
                  </a:moveTo>
                  <a:lnTo>
                    <a:pt x="160020" y="57912"/>
                  </a:lnTo>
                  <a:lnTo>
                    <a:pt x="160020" y="0"/>
                  </a:lnTo>
                  <a:lnTo>
                    <a:pt x="0" y="0"/>
                  </a:lnTo>
                  <a:lnTo>
                    <a:pt x="0" y="5791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096" y="4514088"/>
              <a:ext cx="9138285" cy="9525"/>
            </a:xfrm>
            <a:custGeom>
              <a:avLst/>
              <a:gdLst/>
              <a:ahLst/>
              <a:cxnLst/>
              <a:rect l="l" t="t" r="r" b="b"/>
              <a:pathLst>
                <a:path w="9138285" h="9525">
                  <a:moveTo>
                    <a:pt x="8938260" y="0"/>
                  </a:moveTo>
                  <a:lnTo>
                    <a:pt x="0" y="0"/>
                  </a:lnTo>
                  <a:lnTo>
                    <a:pt x="0" y="9156"/>
                  </a:lnTo>
                  <a:lnTo>
                    <a:pt x="8938260" y="9156"/>
                  </a:lnTo>
                  <a:lnTo>
                    <a:pt x="8938260" y="0"/>
                  </a:lnTo>
                  <a:close/>
                </a:path>
                <a:path w="9138285" h="9525">
                  <a:moveTo>
                    <a:pt x="9137904" y="0"/>
                  </a:moveTo>
                  <a:lnTo>
                    <a:pt x="9064752" y="0"/>
                  </a:lnTo>
                  <a:lnTo>
                    <a:pt x="9064752" y="9156"/>
                  </a:lnTo>
                  <a:lnTo>
                    <a:pt x="9137904" y="9156"/>
                  </a:lnTo>
                  <a:lnTo>
                    <a:pt x="91379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048" y="3470147"/>
              <a:ext cx="3394075" cy="693420"/>
            </a:xfrm>
            <a:custGeom>
              <a:avLst/>
              <a:gdLst/>
              <a:ahLst/>
              <a:cxnLst/>
              <a:rect l="l" t="t" r="r" b="b"/>
              <a:pathLst>
                <a:path w="3394075" h="693420">
                  <a:moveTo>
                    <a:pt x="1149096" y="196596"/>
                  </a:moveTo>
                  <a:lnTo>
                    <a:pt x="864108" y="196596"/>
                  </a:lnTo>
                  <a:lnTo>
                    <a:pt x="864108" y="71628"/>
                  </a:lnTo>
                  <a:lnTo>
                    <a:pt x="577596" y="71628"/>
                  </a:lnTo>
                  <a:lnTo>
                    <a:pt x="577596" y="1524"/>
                  </a:lnTo>
                  <a:lnTo>
                    <a:pt x="292595" y="1524"/>
                  </a:lnTo>
                  <a:lnTo>
                    <a:pt x="292595" y="0"/>
                  </a:lnTo>
                  <a:lnTo>
                    <a:pt x="0" y="0"/>
                  </a:lnTo>
                  <a:lnTo>
                    <a:pt x="0" y="182880"/>
                  </a:lnTo>
                  <a:lnTo>
                    <a:pt x="286512" y="182880"/>
                  </a:lnTo>
                  <a:lnTo>
                    <a:pt x="286512" y="184404"/>
                  </a:lnTo>
                  <a:lnTo>
                    <a:pt x="571500" y="184404"/>
                  </a:lnTo>
                  <a:lnTo>
                    <a:pt x="571500" y="254508"/>
                  </a:lnTo>
                  <a:lnTo>
                    <a:pt x="858012" y="254508"/>
                  </a:lnTo>
                  <a:lnTo>
                    <a:pt x="858012" y="379476"/>
                  </a:lnTo>
                  <a:lnTo>
                    <a:pt x="1149096" y="379476"/>
                  </a:lnTo>
                  <a:lnTo>
                    <a:pt x="1149096" y="196596"/>
                  </a:lnTo>
                  <a:close/>
                </a:path>
                <a:path w="3394075" h="693420">
                  <a:moveTo>
                    <a:pt x="3393948" y="512064"/>
                  </a:moveTo>
                  <a:lnTo>
                    <a:pt x="3185160" y="512064"/>
                  </a:lnTo>
                  <a:lnTo>
                    <a:pt x="3185160" y="693420"/>
                  </a:lnTo>
                  <a:lnTo>
                    <a:pt x="3393948" y="693420"/>
                  </a:lnTo>
                  <a:lnTo>
                    <a:pt x="3393948" y="512064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-27025" y="3445764"/>
            <a:ext cx="1185545" cy="41655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95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153 152</a:t>
            </a:r>
            <a:r>
              <a:rPr sz="1200" spc="-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aseline="-25462" dirty="0">
                <a:solidFill>
                  <a:srgbClr val="FFFFFF"/>
                </a:solidFill>
                <a:latin typeface="Tahoma"/>
                <a:cs typeface="Tahoma"/>
              </a:rPr>
              <a:t>141</a:t>
            </a:r>
            <a:endParaRPr sz="1800" baseline="-25462">
              <a:latin typeface="Tahoma"/>
              <a:cs typeface="Tahoma"/>
            </a:endParaRPr>
          </a:p>
          <a:p>
            <a:pPr marR="17780" algn="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121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4223" y="4619146"/>
            <a:ext cx="8872109" cy="2078451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ahoma"/>
                <a:cs typeface="Tahoma"/>
              </a:rPr>
              <a:t>H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vayolu</a:t>
            </a:r>
            <a:endParaRPr sz="1200" dirty="0">
              <a:latin typeface="Tahoma"/>
              <a:cs typeface="Tahoma"/>
            </a:endParaRPr>
          </a:p>
          <a:p>
            <a:pPr marL="725170" marR="6350" indent="494030" algn="r">
              <a:lnSpc>
                <a:spcPct val="156300"/>
              </a:lnSpc>
            </a:pPr>
            <a:r>
              <a:rPr sz="1200" dirty="0">
                <a:latin typeface="Tahoma"/>
                <a:cs typeface="Tahoma"/>
              </a:rPr>
              <a:t>Se</a:t>
            </a:r>
            <a:r>
              <a:rPr sz="1200" spc="-5" dirty="0">
                <a:latin typeface="Tahoma"/>
                <a:cs typeface="Tahoma"/>
              </a:rPr>
              <a:t>ya</a:t>
            </a:r>
            <a:r>
              <a:rPr sz="1200" dirty="0">
                <a:latin typeface="Tahoma"/>
                <a:cs typeface="Tahoma"/>
              </a:rPr>
              <a:t>h</a:t>
            </a:r>
            <a:r>
              <a:rPr sz="1200" spc="-5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t  </a:t>
            </a:r>
            <a:r>
              <a:rPr sz="1200" spc="-5" dirty="0">
                <a:latin typeface="Tahoma"/>
                <a:cs typeface="Tahoma"/>
              </a:rPr>
              <a:t>Bilgi</a:t>
            </a:r>
            <a:r>
              <a:rPr sz="1200" spc="-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hizmet  Kon</a:t>
            </a:r>
            <a:r>
              <a:rPr sz="1200" spc="-5" dirty="0">
                <a:latin typeface="Tahoma"/>
                <a:cs typeface="Tahoma"/>
              </a:rPr>
              <a:t>ak</a:t>
            </a:r>
            <a:r>
              <a:rPr sz="1200" dirty="0">
                <a:latin typeface="Tahoma"/>
                <a:cs typeface="Tahoma"/>
              </a:rPr>
              <a:t>l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ma  Yem</a:t>
            </a:r>
            <a:r>
              <a:rPr sz="1200" spc="5" dirty="0">
                <a:latin typeface="Tahoma"/>
                <a:cs typeface="Tahoma"/>
              </a:rPr>
              <a:t>e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içme  G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yr</a:t>
            </a:r>
            <a:r>
              <a:rPr sz="1200" dirty="0">
                <a:latin typeface="Tahoma"/>
                <a:cs typeface="Tahoma"/>
              </a:rPr>
              <a:t>imenkul  </a:t>
            </a:r>
            <a:r>
              <a:rPr sz="1200" spc="-5" dirty="0">
                <a:latin typeface="Tahoma"/>
                <a:cs typeface="Tahoma"/>
              </a:rPr>
              <a:t>Büro</a:t>
            </a:r>
            <a:r>
              <a:rPr sz="1200" spc="-7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yönetimi 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Su yolu</a:t>
            </a:r>
            <a:r>
              <a:rPr sz="1200" spc="-8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taşıma.</a:t>
            </a:r>
            <a:endParaRPr sz="1200" dirty="0">
              <a:latin typeface="Tahoma"/>
              <a:cs typeface="Tahoma"/>
            </a:endParaRPr>
          </a:p>
          <a:p>
            <a:pPr marL="386080" marR="5715" indent="147320" algn="r">
              <a:lnSpc>
                <a:spcPct val="156100"/>
              </a:lnSpc>
              <a:spcBef>
                <a:spcPts val="5"/>
              </a:spcBef>
            </a:pPr>
            <a:r>
              <a:rPr sz="1200" spc="-5" dirty="0">
                <a:latin typeface="Tahoma"/>
                <a:cs typeface="Tahoma"/>
              </a:rPr>
              <a:t>Taşıma.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için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depo. 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Ulaşım ve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Depolama</a:t>
            </a:r>
            <a:endParaRPr sz="1200" dirty="0">
              <a:latin typeface="Tahoma"/>
              <a:cs typeface="Tahoma"/>
            </a:endParaRPr>
          </a:p>
          <a:p>
            <a:pPr marR="6985" algn="r">
              <a:lnSpc>
                <a:spcPct val="100000"/>
              </a:lnSpc>
              <a:spcBef>
                <a:spcPts val="810"/>
              </a:spcBef>
            </a:pPr>
            <a:r>
              <a:rPr sz="1200" dirty="0">
                <a:latin typeface="Tahoma"/>
                <a:cs typeface="Tahoma"/>
              </a:rPr>
              <a:t>Sinema</a:t>
            </a:r>
            <a:r>
              <a:rPr sz="1200" spc="-8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filmi</a:t>
            </a:r>
            <a:endParaRPr sz="1200" dirty="0">
              <a:latin typeface="Tahoma"/>
              <a:cs typeface="Tahoma"/>
            </a:endParaRPr>
          </a:p>
          <a:p>
            <a:pPr marR="5715" algn="r">
              <a:lnSpc>
                <a:spcPct val="100000"/>
              </a:lnSpc>
              <a:spcBef>
                <a:spcPts val="810"/>
              </a:spcBef>
            </a:pPr>
            <a:r>
              <a:rPr sz="1200" dirty="0">
                <a:latin typeface="Tahoma"/>
                <a:cs typeface="Tahoma"/>
              </a:rPr>
              <a:t>Hi</a:t>
            </a:r>
            <a:r>
              <a:rPr sz="1200" spc="-5" dirty="0">
                <a:latin typeface="Tahoma"/>
                <a:cs typeface="Tahoma"/>
              </a:rPr>
              <a:t>z</a:t>
            </a:r>
            <a:r>
              <a:rPr sz="1200" dirty="0">
                <a:latin typeface="Tahoma"/>
                <a:cs typeface="Tahoma"/>
              </a:rPr>
              <a:t>met</a:t>
            </a:r>
          </a:p>
          <a:p>
            <a:pPr marL="12700" marR="6350" indent="906144" algn="r">
              <a:lnSpc>
                <a:spcPct val="156300"/>
              </a:lnSpc>
            </a:pPr>
            <a:r>
              <a:rPr sz="1200" dirty="0">
                <a:latin typeface="Tahoma"/>
                <a:cs typeface="Tahoma"/>
              </a:rPr>
              <a:t>Kara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taşıma. 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İdari </a:t>
            </a:r>
            <a:r>
              <a:rPr sz="1200" spc="-5" dirty="0">
                <a:latin typeface="Tahoma"/>
                <a:cs typeface="Tahoma"/>
              </a:rPr>
              <a:t>ve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destek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faaliyetleri  Bilgisayar</a:t>
            </a:r>
            <a:r>
              <a:rPr sz="1200" spc="-7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program.</a:t>
            </a:r>
            <a:endParaRPr sz="1200" dirty="0">
              <a:latin typeface="Tahoma"/>
              <a:cs typeface="Tahoma"/>
            </a:endParaRPr>
          </a:p>
          <a:p>
            <a:pPr marL="826769" marR="6350" indent="-216535" algn="r">
              <a:lnSpc>
                <a:spcPct val="156300"/>
              </a:lnSpc>
            </a:pPr>
            <a:r>
              <a:rPr sz="1200" dirty="0">
                <a:latin typeface="Tahoma"/>
                <a:cs typeface="Tahoma"/>
              </a:rPr>
              <a:t>Ki</a:t>
            </a:r>
            <a:r>
              <a:rPr sz="1200" spc="-5" dirty="0">
                <a:latin typeface="Tahoma"/>
                <a:cs typeface="Tahoma"/>
              </a:rPr>
              <a:t>r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l</a:t>
            </a:r>
            <a:r>
              <a:rPr sz="1200" spc="-5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m</a:t>
            </a:r>
            <a:r>
              <a:rPr sz="1200" spc="-5" dirty="0">
                <a:latin typeface="Tahoma"/>
                <a:cs typeface="Tahoma"/>
              </a:rPr>
              <a:t>a-</a:t>
            </a:r>
            <a:r>
              <a:rPr sz="1200" dirty="0">
                <a:latin typeface="Tahoma"/>
                <a:cs typeface="Tahoma"/>
              </a:rPr>
              <a:t>L</a:t>
            </a:r>
            <a:r>
              <a:rPr sz="1200" spc="5" dirty="0">
                <a:latin typeface="Tahoma"/>
                <a:cs typeface="Tahoma"/>
              </a:rPr>
              <a:t>e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sing  </a:t>
            </a:r>
            <a:r>
              <a:rPr sz="1200" spc="-10" dirty="0">
                <a:latin typeface="Tahoma"/>
                <a:cs typeface="Tahoma"/>
              </a:rPr>
              <a:t>İdare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merkezi 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P</a:t>
            </a:r>
            <a:r>
              <a:rPr sz="1200" spc="-10" dirty="0">
                <a:latin typeface="Tahoma"/>
                <a:cs typeface="Tahoma"/>
              </a:rPr>
              <a:t>o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-10" dirty="0">
                <a:latin typeface="Tahoma"/>
                <a:cs typeface="Tahoma"/>
              </a:rPr>
              <a:t>t</a:t>
            </a:r>
            <a:r>
              <a:rPr sz="1200" spc="-5" dirty="0">
                <a:latin typeface="Tahoma"/>
                <a:cs typeface="Tahoma"/>
              </a:rPr>
              <a:t>a-</a:t>
            </a:r>
            <a:r>
              <a:rPr sz="1200" dirty="0">
                <a:latin typeface="Tahoma"/>
                <a:cs typeface="Tahoma"/>
              </a:rPr>
              <a:t>Ku</a:t>
            </a:r>
            <a:r>
              <a:rPr sz="1200" spc="-5" dirty="0">
                <a:latin typeface="Tahoma"/>
                <a:cs typeface="Tahoma"/>
              </a:rPr>
              <a:t>rye  Diğer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mesleki</a:t>
            </a:r>
            <a:endParaRPr sz="1200" dirty="0">
              <a:latin typeface="Tahoma"/>
              <a:cs typeface="Tahoma"/>
            </a:endParaRPr>
          </a:p>
          <a:p>
            <a:pPr marR="6350" algn="r">
              <a:lnSpc>
                <a:spcPct val="100000"/>
              </a:lnSpc>
              <a:spcBef>
                <a:spcPts val="810"/>
              </a:spcBef>
            </a:pPr>
            <a:r>
              <a:rPr sz="1200" dirty="0">
                <a:latin typeface="Tahoma"/>
                <a:cs typeface="Tahoma"/>
              </a:rPr>
              <a:t>Mim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rlı</a:t>
            </a:r>
            <a:r>
              <a:rPr sz="1200" spc="5" dirty="0">
                <a:latin typeface="Tahoma"/>
                <a:cs typeface="Tahoma"/>
              </a:rPr>
              <a:t>k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Müh</a:t>
            </a:r>
            <a:r>
              <a:rPr sz="1200" spc="5" dirty="0">
                <a:latin typeface="Tahoma"/>
                <a:cs typeface="Tahoma"/>
              </a:rPr>
              <a:t>e</a:t>
            </a:r>
            <a:r>
              <a:rPr sz="1200" dirty="0">
                <a:latin typeface="Tahoma"/>
                <a:cs typeface="Tahoma"/>
              </a:rPr>
              <a:t>ndis.</a:t>
            </a:r>
          </a:p>
          <a:p>
            <a:pPr marL="558800" marR="7620" indent="538480" algn="r">
              <a:lnSpc>
                <a:spcPts val="2250"/>
              </a:lnSpc>
              <a:spcBef>
                <a:spcPts val="210"/>
              </a:spcBef>
            </a:pPr>
            <a:r>
              <a:rPr sz="1200" dirty="0">
                <a:latin typeface="Tahoma"/>
                <a:cs typeface="Tahoma"/>
              </a:rPr>
              <a:t>Y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y</a:t>
            </a:r>
            <a:r>
              <a:rPr sz="1200" dirty="0">
                <a:latin typeface="Tahoma"/>
                <a:cs typeface="Tahoma"/>
              </a:rPr>
              <a:t>ımcılık  Mesleki</a:t>
            </a:r>
            <a:r>
              <a:rPr sz="1200" spc="-7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faaliyetler</a:t>
            </a:r>
            <a:endParaRPr sz="1200" dirty="0">
              <a:latin typeface="Tahoma"/>
              <a:cs typeface="Tahoma"/>
            </a:endParaRPr>
          </a:p>
          <a:p>
            <a:pPr marL="593725" marR="5715" indent="387350" algn="r">
              <a:lnSpc>
                <a:spcPts val="2250"/>
              </a:lnSpc>
            </a:pPr>
            <a:r>
              <a:rPr sz="1200" spc="-5" dirty="0">
                <a:latin typeface="Tahoma"/>
                <a:cs typeface="Tahoma"/>
              </a:rPr>
              <a:t>Bilgi</a:t>
            </a:r>
            <a:r>
              <a:rPr sz="1200" spc="-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hizmet  Ve</a:t>
            </a:r>
            <a:r>
              <a:rPr sz="1200" spc="-10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</a:t>
            </a:r>
            <a:r>
              <a:rPr sz="1200" spc="-5" dirty="0">
                <a:latin typeface="Tahoma"/>
                <a:cs typeface="Tahoma"/>
              </a:rPr>
              <a:t>rin</a:t>
            </a:r>
            <a:r>
              <a:rPr sz="1200" spc="5" dirty="0">
                <a:latin typeface="Tahoma"/>
                <a:cs typeface="Tahoma"/>
              </a:rPr>
              <a:t>e</a:t>
            </a:r>
            <a:r>
              <a:rPr sz="1200" spc="-5" dirty="0">
                <a:latin typeface="Tahoma"/>
                <a:cs typeface="Tahoma"/>
              </a:rPr>
              <a:t>rlik  </a:t>
            </a:r>
            <a:r>
              <a:rPr sz="1200" dirty="0">
                <a:latin typeface="Tahoma"/>
                <a:cs typeface="Tahoma"/>
              </a:rPr>
              <a:t>Huku</a:t>
            </a:r>
            <a:r>
              <a:rPr sz="1200" spc="5" dirty="0">
                <a:latin typeface="Tahoma"/>
                <a:cs typeface="Tahoma"/>
              </a:rPr>
              <a:t>k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Muhas</a:t>
            </a:r>
            <a:r>
              <a:rPr sz="1200" spc="5" dirty="0">
                <a:latin typeface="Tahoma"/>
                <a:cs typeface="Tahoma"/>
              </a:rPr>
              <a:t>e</a:t>
            </a:r>
            <a:r>
              <a:rPr sz="1200" dirty="0">
                <a:latin typeface="Tahoma"/>
                <a:cs typeface="Tahoma"/>
              </a:rPr>
              <a:t>be</a:t>
            </a:r>
          </a:p>
          <a:p>
            <a:pPr marL="1179830" marR="6985" indent="-11430" algn="r">
              <a:lnSpc>
                <a:spcPts val="2250"/>
              </a:lnSpc>
              <a:spcBef>
                <a:spcPts val="5"/>
              </a:spcBef>
            </a:pPr>
            <a:r>
              <a:rPr sz="1200" spc="-5" dirty="0">
                <a:latin typeface="Tahoma"/>
                <a:cs typeface="Tahoma"/>
              </a:rPr>
              <a:t>İstihd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m  Güvenlik</a:t>
            </a:r>
          </a:p>
          <a:p>
            <a:pPr marR="6350" algn="r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latin typeface="Tahoma"/>
                <a:cs typeface="Tahoma"/>
              </a:rPr>
              <a:t>Re</a:t>
            </a:r>
            <a:r>
              <a:rPr sz="1200" spc="5" dirty="0">
                <a:latin typeface="Tahoma"/>
                <a:cs typeface="Tahoma"/>
              </a:rPr>
              <a:t>k</a:t>
            </a:r>
            <a:r>
              <a:rPr sz="1200" dirty="0">
                <a:latin typeface="Tahoma"/>
                <a:cs typeface="Tahoma"/>
              </a:rPr>
              <a:t>l</a:t>
            </a:r>
            <a:r>
              <a:rPr sz="1200" spc="-5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mcılık</a:t>
            </a:r>
          </a:p>
          <a:p>
            <a:pPr marL="511175" marR="5080" indent="426720" algn="r">
              <a:lnSpc>
                <a:spcPct val="156300"/>
              </a:lnSpc>
            </a:pPr>
            <a:r>
              <a:rPr sz="1200" spc="-5" dirty="0">
                <a:latin typeface="Tahoma"/>
                <a:cs typeface="Tahoma"/>
              </a:rPr>
              <a:t>Pr</a:t>
            </a:r>
            <a:r>
              <a:rPr sz="1200" spc="-10" dirty="0">
                <a:latin typeface="Tahoma"/>
                <a:cs typeface="Tahoma"/>
              </a:rPr>
              <a:t>o</a:t>
            </a:r>
            <a:r>
              <a:rPr sz="1200" dirty="0">
                <a:latin typeface="Tahoma"/>
                <a:cs typeface="Tahoma"/>
              </a:rPr>
              <a:t>g</a:t>
            </a:r>
            <a:r>
              <a:rPr sz="1200" spc="-5" dirty="0">
                <a:latin typeface="Tahoma"/>
                <a:cs typeface="Tahoma"/>
              </a:rPr>
              <a:t>r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mcılık  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el</a:t>
            </a:r>
            <a:r>
              <a:rPr sz="1200" spc="5" dirty="0">
                <a:latin typeface="Tahoma"/>
                <a:cs typeface="Tahoma"/>
              </a:rPr>
              <a:t>e</a:t>
            </a:r>
            <a:r>
              <a:rPr sz="1200" spc="-5" dirty="0">
                <a:latin typeface="Tahoma"/>
                <a:cs typeface="Tahoma"/>
              </a:rPr>
              <a:t>komün</a:t>
            </a:r>
            <a:r>
              <a:rPr sz="1200" dirty="0">
                <a:latin typeface="Tahoma"/>
                <a:cs typeface="Tahoma"/>
              </a:rPr>
              <a:t>i</a:t>
            </a:r>
            <a:r>
              <a:rPr sz="1200" spc="-5" dirty="0">
                <a:latin typeface="Tahoma"/>
                <a:cs typeface="Tahoma"/>
              </a:rPr>
              <a:t>ka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yon  </a:t>
            </a:r>
            <a:r>
              <a:rPr sz="1200" dirty="0">
                <a:latin typeface="Tahoma"/>
                <a:cs typeface="Tahoma"/>
              </a:rPr>
              <a:t>Bina</a:t>
            </a:r>
            <a:r>
              <a:rPr sz="1200" spc="-5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hizmetleri  Bilimsel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araştırma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187196" y="3886200"/>
            <a:ext cx="210820" cy="182880"/>
          </a:xfrm>
          <a:custGeom>
            <a:avLst/>
            <a:gdLst/>
            <a:ahLst/>
            <a:cxnLst/>
            <a:rect l="l" t="t" r="r" b="b"/>
            <a:pathLst>
              <a:path w="210819" h="182879">
                <a:moveTo>
                  <a:pt x="210312" y="0"/>
                </a:moveTo>
                <a:lnTo>
                  <a:pt x="0" y="0"/>
                </a:lnTo>
                <a:lnTo>
                  <a:pt x="0" y="182880"/>
                </a:lnTo>
                <a:lnTo>
                  <a:pt x="210312" y="182880"/>
                </a:lnTo>
                <a:lnTo>
                  <a:pt x="210312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195527" y="3872865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86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473708" y="3889247"/>
            <a:ext cx="6495415" cy="513715"/>
          </a:xfrm>
          <a:custGeom>
            <a:avLst/>
            <a:gdLst/>
            <a:ahLst/>
            <a:cxnLst/>
            <a:rect l="l" t="t" r="r" b="b"/>
            <a:pathLst>
              <a:path w="6495415" h="513714">
                <a:moveTo>
                  <a:pt x="208788" y="0"/>
                </a:moveTo>
                <a:lnTo>
                  <a:pt x="0" y="0"/>
                </a:lnTo>
                <a:lnTo>
                  <a:pt x="0" y="182880"/>
                </a:lnTo>
                <a:lnTo>
                  <a:pt x="208788" y="182880"/>
                </a:lnTo>
                <a:lnTo>
                  <a:pt x="208788" y="0"/>
                </a:lnTo>
                <a:close/>
              </a:path>
              <a:path w="6495415" h="513714">
                <a:moveTo>
                  <a:pt x="6495288" y="330708"/>
                </a:moveTo>
                <a:lnTo>
                  <a:pt x="6286500" y="330708"/>
                </a:lnTo>
                <a:lnTo>
                  <a:pt x="6286500" y="513588"/>
                </a:lnTo>
                <a:lnTo>
                  <a:pt x="6495288" y="513588"/>
                </a:lnTo>
                <a:lnTo>
                  <a:pt x="6495288" y="330708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7768843" y="420636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33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758696" y="3890771"/>
            <a:ext cx="495300" cy="186055"/>
          </a:xfrm>
          <a:custGeom>
            <a:avLst/>
            <a:gdLst/>
            <a:ahLst/>
            <a:cxnLst/>
            <a:rect l="l" t="t" r="r" b="b"/>
            <a:pathLst>
              <a:path w="495300" h="186054">
                <a:moveTo>
                  <a:pt x="210312" y="0"/>
                </a:moveTo>
                <a:lnTo>
                  <a:pt x="0" y="0"/>
                </a:lnTo>
                <a:lnTo>
                  <a:pt x="0" y="182880"/>
                </a:lnTo>
                <a:lnTo>
                  <a:pt x="210312" y="182880"/>
                </a:lnTo>
                <a:lnTo>
                  <a:pt x="210312" y="0"/>
                </a:lnTo>
                <a:close/>
              </a:path>
              <a:path w="495300" h="186054">
                <a:moveTo>
                  <a:pt x="495300" y="3048"/>
                </a:moveTo>
                <a:lnTo>
                  <a:pt x="286512" y="3048"/>
                </a:lnTo>
                <a:lnTo>
                  <a:pt x="286512" y="185928"/>
                </a:lnTo>
                <a:lnTo>
                  <a:pt x="495300" y="185928"/>
                </a:lnTo>
                <a:lnTo>
                  <a:pt x="495300" y="3048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1481455" y="3880866"/>
            <a:ext cx="764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aseline="2314" dirty="0">
                <a:solidFill>
                  <a:srgbClr val="FFFFFF"/>
                </a:solidFill>
                <a:latin typeface="Tahoma"/>
                <a:cs typeface="Tahoma"/>
              </a:rPr>
              <a:t>86 85</a:t>
            </a:r>
            <a:r>
              <a:rPr sz="1800" spc="412" baseline="23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85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330196" y="3907535"/>
            <a:ext cx="3352800" cy="410209"/>
          </a:xfrm>
          <a:custGeom>
            <a:avLst/>
            <a:gdLst/>
            <a:ahLst/>
            <a:cxnLst/>
            <a:rect l="l" t="t" r="r" b="b"/>
            <a:pathLst>
              <a:path w="3352800" h="410210">
                <a:moveTo>
                  <a:pt x="210312" y="0"/>
                </a:moveTo>
                <a:lnTo>
                  <a:pt x="0" y="0"/>
                </a:lnTo>
                <a:lnTo>
                  <a:pt x="0" y="181356"/>
                </a:lnTo>
                <a:lnTo>
                  <a:pt x="210312" y="181356"/>
                </a:lnTo>
                <a:lnTo>
                  <a:pt x="210312" y="0"/>
                </a:lnTo>
                <a:close/>
              </a:path>
              <a:path w="3352800" h="410210">
                <a:moveTo>
                  <a:pt x="3352800" y="228600"/>
                </a:moveTo>
                <a:lnTo>
                  <a:pt x="3144012" y="228600"/>
                </a:lnTo>
                <a:lnTo>
                  <a:pt x="3144012" y="409956"/>
                </a:lnTo>
                <a:lnTo>
                  <a:pt x="3352800" y="409956"/>
                </a:lnTo>
                <a:lnTo>
                  <a:pt x="3352800" y="2286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5482590" y="4121607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47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616707" y="3909059"/>
            <a:ext cx="208915" cy="181610"/>
          </a:xfrm>
          <a:custGeom>
            <a:avLst/>
            <a:gdLst/>
            <a:ahLst/>
            <a:cxnLst/>
            <a:rect l="l" t="t" r="r" b="b"/>
            <a:pathLst>
              <a:path w="208914" h="181610">
                <a:moveTo>
                  <a:pt x="208787" y="0"/>
                </a:moveTo>
                <a:lnTo>
                  <a:pt x="0" y="0"/>
                </a:lnTo>
                <a:lnTo>
                  <a:pt x="0" y="181356"/>
                </a:lnTo>
                <a:lnTo>
                  <a:pt x="208787" y="181356"/>
                </a:lnTo>
                <a:lnTo>
                  <a:pt x="20878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2338832" y="3894531"/>
            <a:ext cx="4794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83</a:t>
            </a:r>
            <a:r>
              <a:rPr sz="120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83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901695" y="3963923"/>
            <a:ext cx="210820" cy="182880"/>
          </a:xfrm>
          <a:custGeom>
            <a:avLst/>
            <a:gdLst/>
            <a:ahLst/>
            <a:cxnLst/>
            <a:rect l="l" t="t" r="r" b="b"/>
            <a:pathLst>
              <a:path w="210819" h="182879">
                <a:moveTo>
                  <a:pt x="210312" y="0"/>
                </a:moveTo>
                <a:lnTo>
                  <a:pt x="0" y="0"/>
                </a:lnTo>
                <a:lnTo>
                  <a:pt x="0" y="182880"/>
                </a:lnTo>
                <a:lnTo>
                  <a:pt x="210312" y="182880"/>
                </a:lnTo>
                <a:lnTo>
                  <a:pt x="210312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2910332" y="395058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74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473196" y="3983735"/>
            <a:ext cx="210820" cy="181610"/>
          </a:xfrm>
          <a:custGeom>
            <a:avLst/>
            <a:gdLst/>
            <a:ahLst/>
            <a:cxnLst/>
            <a:rect l="l" t="t" r="r" b="b"/>
            <a:pathLst>
              <a:path w="210820" h="181610">
                <a:moveTo>
                  <a:pt x="210312" y="0"/>
                </a:moveTo>
                <a:lnTo>
                  <a:pt x="0" y="0"/>
                </a:lnTo>
                <a:lnTo>
                  <a:pt x="0" y="181356"/>
                </a:lnTo>
                <a:lnTo>
                  <a:pt x="210312" y="181356"/>
                </a:lnTo>
                <a:lnTo>
                  <a:pt x="210312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3196208" y="3969511"/>
            <a:ext cx="479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71</a:t>
            </a:r>
            <a:r>
              <a:rPr sz="120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71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759708" y="3997452"/>
            <a:ext cx="208915" cy="182880"/>
          </a:xfrm>
          <a:custGeom>
            <a:avLst/>
            <a:gdLst/>
            <a:ahLst/>
            <a:cxnLst/>
            <a:rect l="l" t="t" r="r" b="b"/>
            <a:pathLst>
              <a:path w="208914" h="182879">
                <a:moveTo>
                  <a:pt x="208787" y="0"/>
                </a:moveTo>
                <a:lnTo>
                  <a:pt x="0" y="0"/>
                </a:lnTo>
                <a:lnTo>
                  <a:pt x="0" y="182880"/>
                </a:lnTo>
                <a:lnTo>
                  <a:pt x="208787" y="182880"/>
                </a:lnTo>
                <a:lnTo>
                  <a:pt x="20878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3767709" y="3983863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69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044696" y="4055363"/>
            <a:ext cx="495300" cy="184785"/>
          </a:xfrm>
          <a:custGeom>
            <a:avLst/>
            <a:gdLst/>
            <a:ahLst/>
            <a:cxnLst/>
            <a:rect l="l" t="t" r="r" b="b"/>
            <a:pathLst>
              <a:path w="495300" h="184785">
                <a:moveTo>
                  <a:pt x="210312" y="0"/>
                </a:moveTo>
                <a:lnTo>
                  <a:pt x="0" y="0"/>
                </a:lnTo>
                <a:lnTo>
                  <a:pt x="0" y="182880"/>
                </a:lnTo>
                <a:lnTo>
                  <a:pt x="210312" y="182880"/>
                </a:lnTo>
                <a:lnTo>
                  <a:pt x="210312" y="0"/>
                </a:lnTo>
                <a:close/>
              </a:path>
              <a:path w="495300" h="184785">
                <a:moveTo>
                  <a:pt x="495300" y="3048"/>
                </a:moveTo>
                <a:lnTo>
                  <a:pt x="286512" y="3048"/>
                </a:lnTo>
                <a:lnTo>
                  <a:pt x="286512" y="184404"/>
                </a:lnTo>
                <a:lnTo>
                  <a:pt x="495300" y="184404"/>
                </a:lnTo>
                <a:lnTo>
                  <a:pt x="495300" y="3048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4053585" y="4044188"/>
            <a:ext cx="479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59</a:t>
            </a:r>
            <a:r>
              <a:rPr sz="120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59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4616196" y="4070603"/>
            <a:ext cx="210820" cy="182880"/>
          </a:xfrm>
          <a:custGeom>
            <a:avLst/>
            <a:gdLst/>
            <a:ahLst/>
            <a:cxnLst/>
            <a:rect l="l" t="t" r="r" b="b"/>
            <a:pathLst>
              <a:path w="210820" h="182879">
                <a:moveTo>
                  <a:pt x="210312" y="0"/>
                </a:moveTo>
                <a:lnTo>
                  <a:pt x="0" y="0"/>
                </a:lnTo>
                <a:lnTo>
                  <a:pt x="0" y="182880"/>
                </a:lnTo>
                <a:lnTo>
                  <a:pt x="210312" y="182880"/>
                </a:lnTo>
                <a:lnTo>
                  <a:pt x="210312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4625085" y="4057015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57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045195" y="4265676"/>
            <a:ext cx="210820" cy="182880"/>
          </a:xfrm>
          <a:custGeom>
            <a:avLst/>
            <a:gdLst/>
            <a:ahLst/>
            <a:cxnLst/>
            <a:rect l="l" t="t" r="r" b="b"/>
            <a:pathLst>
              <a:path w="210820" h="182879">
                <a:moveTo>
                  <a:pt x="210311" y="0"/>
                </a:moveTo>
                <a:lnTo>
                  <a:pt x="0" y="0"/>
                </a:lnTo>
                <a:lnTo>
                  <a:pt x="0" y="182880"/>
                </a:lnTo>
                <a:lnTo>
                  <a:pt x="210311" y="182880"/>
                </a:lnTo>
                <a:lnTo>
                  <a:pt x="21031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8054720" y="4252341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26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4902708" y="4081271"/>
            <a:ext cx="1638300" cy="271780"/>
          </a:xfrm>
          <a:custGeom>
            <a:avLst/>
            <a:gdLst/>
            <a:ahLst/>
            <a:cxnLst/>
            <a:rect l="l" t="t" r="r" b="b"/>
            <a:pathLst>
              <a:path w="1638300" h="271779">
                <a:moveTo>
                  <a:pt x="208788" y="0"/>
                </a:moveTo>
                <a:lnTo>
                  <a:pt x="0" y="0"/>
                </a:lnTo>
                <a:lnTo>
                  <a:pt x="0" y="182880"/>
                </a:lnTo>
                <a:lnTo>
                  <a:pt x="208788" y="182880"/>
                </a:lnTo>
                <a:lnTo>
                  <a:pt x="208788" y="0"/>
                </a:lnTo>
                <a:close/>
              </a:path>
              <a:path w="1638300" h="271779">
                <a:moveTo>
                  <a:pt x="1638287" y="88392"/>
                </a:moveTo>
                <a:lnTo>
                  <a:pt x="1427988" y="88392"/>
                </a:lnTo>
                <a:lnTo>
                  <a:pt x="1427988" y="271272"/>
                </a:lnTo>
                <a:lnTo>
                  <a:pt x="1638287" y="271272"/>
                </a:lnTo>
                <a:lnTo>
                  <a:pt x="1638287" y="88392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4911090" y="4067936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55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187696" y="4108703"/>
            <a:ext cx="210820" cy="182880"/>
          </a:xfrm>
          <a:custGeom>
            <a:avLst/>
            <a:gdLst/>
            <a:ahLst/>
            <a:cxnLst/>
            <a:rect l="l" t="t" r="r" b="b"/>
            <a:pathLst>
              <a:path w="210820" h="182879">
                <a:moveTo>
                  <a:pt x="210312" y="0"/>
                </a:moveTo>
                <a:lnTo>
                  <a:pt x="0" y="0"/>
                </a:lnTo>
                <a:lnTo>
                  <a:pt x="0" y="182880"/>
                </a:lnTo>
                <a:lnTo>
                  <a:pt x="210312" y="182880"/>
                </a:lnTo>
                <a:lnTo>
                  <a:pt x="210312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5196966" y="4095115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51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617207" y="4172711"/>
            <a:ext cx="208915" cy="181610"/>
          </a:xfrm>
          <a:custGeom>
            <a:avLst/>
            <a:gdLst/>
            <a:ahLst/>
            <a:cxnLst/>
            <a:rect l="l" t="t" r="r" b="b"/>
            <a:pathLst>
              <a:path w="208915" h="181610">
                <a:moveTo>
                  <a:pt x="208788" y="0"/>
                </a:moveTo>
                <a:lnTo>
                  <a:pt x="0" y="0"/>
                </a:lnTo>
                <a:lnTo>
                  <a:pt x="0" y="181356"/>
                </a:lnTo>
                <a:lnTo>
                  <a:pt x="208788" y="181356"/>
                </a:lnTo>
                <a:lnTo>
                  <a:pt x="20878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6339966" y="4158488"/>
            <a:ext cx="479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41</a:t>
            </a:r>
            <a:r>
              <a:rPr sz="120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41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759196" y="4146803"/>
            <a:ext cx="210820" cy="182880"/>
          </a:xfrm>
          <a:custGeom>
            <a:avLst/>
            <a:gdLst/>
            <a:ahLst/>
            <a:cxnLst/>
            <a:rect l="l" t="t" r="r" b="b"/>
            <a:pathLst>
              <a:path w="210820" h="182879">
                <a:moveTo>
                  <a:pt x="210312" y="0"/>
                </a:moveTo>
                <a:lnTo>
                  <a:pt x="0" y="0"/>
                </a:lnTo>
                <a:lnTo>
                  <a:pt x="0" y="182880"/>
                </a:lnTo>
                <a:lnTo>
                  <a:pt x="210312" y="182880"/>
                </a:lnTo>
                <a:lnTo>
                  <a:pt x="210312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5768466" y="4133215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45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045708" y="4160520"/>
            <a:ext cx="208915" cy="182880"/>
          </a:xfrm>
          <a:custGeom>
            <a:avLst/>
            <a:gdLst/>
            <a:ahLst/>
            <a:cxnLst/>
            <a:rect l="l" t="t" r="r" b="b"/>
            <a:pathLst>
              <a:path w="208914" h="182879">
                <a:moveTo>
                  <a:pt x="208787" y="0"/>
                </a:moveTo>
                <a:lnTo>
                  <a:pt x="0" y="0"/>
                </a:lnTo>
                <a:lnTo>
                  <a:pt x="0" y="182879"/>
                </a:lnTo>
                <a:lnTo>
                  <a:pt x="208787" y="182879"/>
                </a:lnTo>
                <a:lnTo>
                  <a:pt x="20878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6054090" y="4147566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43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188708" y="4201667"/>
            <a:ext cx="495300" cy="195580"/>
          </a:xfrm>
          <a:custGeom>
            <a:avLst/>
            <a:gdLst/>
            <a:ahLst/>
            <a:cxnLst/>
            <a:rect l="l" t="t" r="r" b="b"/>
            <a:pathLst>
              <a:path w="495300" h="195579">
                <a:moveTo>
                  <a:pt x="208788" y="0"/>
                </a:moveTo>
                <a:lnTo>
                  <a:pt x="0" y="0"/>
                </a:lnTo>
                <a:lnTo>
                  <a:pt x="0" y="182880"/>
                </a:lnTo>
                <a:lnTo>
                  <a:pt x="208788" y="182880"/>
                </a:lnTo>
                <a:lnTo>
                  <a:pt x="208788" y="0"/>
                </a:lnTo>
                <a:close/>
              </a:path>
              <a:path w="495300" h="195579">
                <a:moveTo>
                  <a:pt x="495300" y="13716"/>
                </a:moveTo>
                <a:lnTo>
                  <a:pt x="284988" y="13716"/>
                </a:lnTo>
                <a:lnTo>
                  <a:pt x="284988" y="195072"/>
                </a:lnTo>
                <a:lnTo>
                  <a:pt x="495300" y="195072"/>
                </a:lnTo>
                <a:lnTo>
                  <a:pt x="495300" y="13716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7483220" y="420141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34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331707" y="4294632"/>
            <a:ext cx="208915" cy="182880"/>
          </a:xfrm>
          <a:custGeom>
            <a:avLst/>
            <a:gdLst/>
            <a:ahLst/>
            <a:cxnLst/>
            <a:rect l="l" t="t" r="r" b="b"/>
            <a:pathLst>
              <a:path w="208915" h="182879">
                <a:moveTo>
                  <a:pt x="208788" y="0"/>
                </a:moveTo>
                <a:lnTo>
                  <a:pt x="0" y="0"/>
                </a:lnTo>
                <a:lnTo>
                  <a:pt x="0" y="182880"/>
                </a:lnTo>
                <a:lnTo>
                  <a:pt x="208788" y="182880"/>
                </a:lnTo>
                <a:lnTo>
                  <a:pt x="20878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8340597" y="4280661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21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8616695" y="4255008"/>
            <a:ext cx="210820" cy="26860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4191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33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21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8944356" y="4398264"/>
            <a:ext cx="127000" cy="182880"/>
          </a:xfrm>
          <a:custGeom>
            <a:avLst/>
            <a:gdLst/>
            <a:ahLst/>
            <a:cxnLst/>
            <a:rect l="l" t="t" r="r" b="b"/>
            <a:pathLst>
              <a:path w="127000" h="182879">
                <a:moveTo>
                  <a:pt x="126492" y="0"/>
                </a:moveTo>
                <a:lnTo>
                  <a:pt x="0" y="0"/>
                </a:lnTo>
                <a:lnTo>
                  <a:pt x="0" y="182880"/>
                </a:lnTo>
                <a:lnTo>
                  <a:pt x="126492" y="182880"/>
                </a:lnTo>
                <a:lnTo>
                  <a:pt x="126492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8954769" y="4385564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902195" y="4200144"/>
            <a:ext cx="210820" cy="182880"/>
          </a:xfrm>
          <a:custGeom>
            <a:avLst/>
            <a:gdLst/>
            <a:ahLst/>
            <a:cxnLst/>
            <a:rect l="l" t="t" r="r" b="b"/>
            <a:pathLst>
              <a:path w="210820" h="182879">
                <a:moveTo>
                  <a:pt x="210311" y="0"/>
                </a:moveTo>
                <a:lnTo>
                  <a:pt x="0" y="0"/>
                </a:lnTo>
                <a:lnTo>
                  <a:pt x="0" y="182879"/>
                </a:lnTo>
                <a:lnTo>
                  <a:pt x="210311" y="182879"/>
                </a:lnTo>
                <a:lnTo>
                  <a:pt x="21031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 txBox="1"/>
          <p:nvPr/>
        </p:nvSpPr>
        <p:spPr>
          <a:xfrm>
            <a:off x="6911467" y="4188714"/>
            <a:ext cx="479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36</a:t>
            </a:r>
            <a:r>
              <a:rPr sz="120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36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132" y="959942"/>
            <a:ext cx="8372475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400"/>
              </a:lnSpc>
              <a:spcBef>
                <a:spcPts val="105"/>
              </a:spcBef>
            </a:pPr>
            <a:r>
              <a:rPr dirty="0"/>
              <a:t>Perakende </a:t>
            </a:r>
            <a:r>
              <a:rPr spc="-5" dirty="0"/>
              <a:t>satışlar dördüncü çeyrekte artış</a:t>
            </a:r>
            <a:r>
              <a:rPr spc="-125" dirty="0"/>
              <a:t> </a:t>
            </a:r>
            <a:r>
              <a:rPr dirty="0"/>
              <a:t>yönlü</a:t>
            </a:r>
          </a:p>
          <a:p>
            <a:pPr marL="12700" marR="5080">
              <a:lnSpc>
                <a:spcPct val="100000"/>
              </a:lnSpc>
            </a:pPr>
            <a:r>
              <a:rPr sz="1800" b="0" spc="-5" dirty="0">
                <a:latin typeface="Tahoma"/>
                <a:cs typeface="Tahoma"/>
              </a:rPr>
              <a:t>Ekim-Kasım dönemi itibarıyla </a:t>
            </a:r>
            <a:r>
              <a:rPr sz="1800" b="0" dirty="0">
                <a:latin typeface="Tahoma"/>
                <a:cs typeface="Tahoma"/>
              </a:rPr>
              <a:t>geçen </a:t>
            </a:r>
            <a:r>
              <a:rPr sz="1800" b="0" spc="-5" dirty="0">
                <a:latin typeface="Tahoma"/>
                <a:cs typeface="Tahoma"/>
              </a:rPr>
              <a:t>çeyreğe </a:t>
            </a:r>
            <a:r>
              <a:rPr sz="1800" b="0" dirty="0">
                <a:latin typeface="Tahoma"/>
                <a:cs typeface="Tahoma"/>
              </a:rPr>
              <a:t>göre </a:t>
            </a:r>
            <a:r>
              <a:rPr sz="1800" b="0" spc="-5" dirty="0">
                <a:latin typeface="Tahoma"/>
                <a:cs typeface="Tahoma"/>
              </a:rPr>
              <a:t>%4,2, </a:t>
            </a:r>
            <a:r>
              <a:rPr sz="1800" b="0" dirty="0">
                <a:latin typeface="Tahoma"/>
                <a:cs typeface="Tahoma"/>
              </a:rPr>
              <a:t>geçen </a:t>
            </a:r>
            <a:r>
              <a:rPr sz="1800" b="0" spc="-5" dirty="0">
                <a:latin typeface="Tahoma"/>
                <a:cs typeface="Tahoma"/>
              </a:rPr>
              <a:t>yıla </a:t>
            </a:r>
            <a:r>
              <a:rPr sz="1800" b="0" dirty="0">
                <a:latin typeface="Tahoma"/>
                <a:cs typeface="Tahoma"/>
              </a:rPr>
              <a:t>göre ise </a:t>
            </a:r>
            <a:r>
              <a:rPr sz="1800" b="0" spc="-5" dirty="0">
                <a:latin typeface="Tahoma"/>
                <a:cs typeface="Tahoma"/>
              </a:rPr>
              <a:t>%16,3  oranında </a:t>
            </a:r>
            <a:r>
              <a:rPr sz="1800" b="0" dirty="0">
                <a:latin typeface="Tahoma"/>
                <a:cs typeface="Tahoma"/>
              </a:rPr>
              <a:t>artış gerçekleşti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46134" y="147015"/>
            <a:ext cx="5588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9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2153411"/>
            <a:ext cx="9139555" cy="523240"/>
          </a:xfrm>
          <a:custGeom>
            <a:avLst/>
            <a:gdLst/>
            <a:ahLst/>
            <a:cxnLst/>
            <a:rect l="l" t="t" r="r" b="b"/>
            <a:pathLst>
              <a:path w="9139555" h="523239">
                <a:moveTo>
                  <a:pt x="9139428" y="0"/>
                </a:moveTo>
                <a:lnTo>
                  <a:pt x="0" y="0"/>
                </a:lnTo>
                <a:lnTo>
                  <a:pt x="0" y="522731"/>
                </a:lnTo>
                <a:lnTo>
                  <a:pt x="9139428" y="52273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303" y="6242710"/>
            <a:ext cx="4611370" cy="57975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200" dirty="0">
                <a:latin typeface="Tahoma"/>
                <a:cs typeface="Tahoma"/>
              </a:rPr>
              <a:t>* </a:t>
            </a:r>
            <a:r>
              <a:rPr sz="1200" spc="-5" dirty="0">
                <a:latin typeface="Tahoma"/>
                <a:cs typeface="Tahoma"/>
              </a:rPr>
              <a:t>Ç4 Ekim ve </a:t>
            </a:r>
            <a:r>
              <a:rPr sz="1200" spc="-10" dirty="0">
                <a:latin typeface="Tahoma"/>
                <a:cs typeface="Tahoma"/>
              </a:rPr>
              <a:t>Kasım </a:t>
            </a:r>
            <a:r>
              <a:rPr sz="1200" dirty="0">
                <a:latin typeface="Tahoma"/>
                <a:cs typeface="Tahoma"/>
              </a:rPr>
              <a:t>2021 </a:t>
            </a:r>
            <a:r>
              <a:rPr sz="1200" spc="-5" dirty="0">
                <a:latin typeface="Tahoma"/>
                <a:cs typeface="Tahoma"/>
              </a:rPr>
              <a:t>verilerini</a:t>
            </a:r>
            <a:r>
              <a:rPr sz="1200" spc="-15" dirty="0">
                <a:latin typeface="Tahoma"/>
                <a:cs typeface="Tahoma"/>
              </a:rPr>
              <a:t> içermektedir.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 Ticaret </a:t>
            </a:r>
            <a:r>
              <a:rPr sz="1200" spc="-10" dirty="0">
                <a:latin typeface="Tahoma"/>
                <a:cs typeface="Tahoma"/>
              </a:rPr>
              <a:t>ve </a:t>
            </a:r>
            <a:r>
              <a:rPr sz="1200" spc="-5" dirty="0">
                <a:latin typeface="Tahoma"/>
                <a:cs typeface="Tahoma"/>
              </a:rPr>
              <a:t>Hizmet İstatistikleri, </a:t>
            </a:r>
            <a:r>
              <a:rPr sz="1200" spc="-20" dirty="0">
                <a:latin typeface="Tahoma"/>
                <a:cs typeface="Tahoma"/>
              </a:rPr>
              <a:t>TEPAV</a:t>
            </a:r>
            <a:r>
              <a:rPr sz="1200" spc="17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5216" y="2863595"/>
            <a:ext cx="8379459" cy="2486025"/>
            <a:chOff x="585216" y="2863595"/>
            <a:chExt cx="8379459" cy="2486025"/>
          </a:xfrm>
        </p:grpSpPr>
        <p:sp>
          <p:nvSpPr>
            <p:cNvPr id="7" name="object 7"/>
            <p:cNvSpPr/>
            <p:nvPr/>
          </p:nvSpPr>
          <p:spPr>
            <a:xfrm>
              <a:off x="585216" y="2868167"/>
              <a:ext cx="8361045" cy="2476500"/>
            </a:xfrm>
            <a:custGeom>
              <a:avLst/>
              <a:gdLst/>
              <a:ahLst/>
              <a:cxnLst/>
              <a:rect l="l" t="t" r="r" b="b"/>
              <a:pathLst>
                <a:path w="8361045" h="2476500">
                  <a:moveTo>
                    <a:pt x="67056" y="2476500"/>
                  </a:moveTo>
                  <a:lnTo>
                    <a:pt x="67056" y="0"/>
                  </a:lnTo>
                </a:path>
                <a:path w="8361045" h="2476500">
                  <a:moveTo>
                    <a:pt x="0" y="2476500"/>
                  </a:moveTo>
                  <a:lnTo>
                    <a:pt x="67056" y="2476500"/>
                  </a:lnTo>
                </a:path>
                <a:path w="8361045" h="2476500">
                  <a:moveTo>
                    <a:pt x="0" y="2063496"/>
                  </a:moveTo>
                  <a:lnTo>
                    <a:pt x="67056" y="2063496"/>
                  </a:lnTo>
                </a:path>
                <a:path w="8361045" h="2476500">
                  <a:moveTo>
                    <a:pt x="0" y="1652016"/>
                  </a:moveTo>
                  <a:lnTo>
                    <a:pt x="67056" y="1652016"/>
                  </a:lnTo>
                </a:path>
                <a:path w="8361045" h="2476500">
                  <a:moveTo>
                    <a:pt x="0" y="1239012"/>
                  </a:moveTo>
                  <a:lnTo>
                    <a:pt x="67056" y="1239012"/>
                  </a:lnTo>
                </a:path>
                <a:path w="8361045" h="2476500">
                  <a:moveTo>
                    <a:pt x="0" y="826008"/>
                  </a:moveTo>
                  <a:lnTo>
                    <a:pt x="67056" y="826008"/>
                  </a:lnTo>
                </a:path>
                <a:path w="8361045" h="2476500">
                  <a:moveTo>
                    <a:pt x="0" y="413004"/>
                  </a:moveTo>
                  <a:lnTo>
                    <a:pt x="67056" y="413004"/>
                  </a:lnTo>
                </a:path>
                <a:path w="8361045" h="2476500">
                  <a:moveTo>
                    <a:pt x="0" y="0"/>
                  </a:moveTo>
                  <a:lnTo>
                    <a:pt x="67056" y="0"/>
                  </a:lnTo>
                </a:path>
                <a:path w="8361045" h="2476500">
                  <a:moveTo>
                    <a:pt x="67056" y="2476500"/>
                  </a:moveTo>
                  <a:lnTo>
                    <a:pt x="8360663" y="24765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2462" y="3149599"/>
              <a:ext cx="8293734" cy="1925955"/>
            </a:xfrm>
            <a:custGeom>
              <a:avLst/>
              <a:gdLst/>
              <a:ahLst/>
              <a:cxnLst/>
              <a:rect l="l" t="t" r="r" b="b"/>
              <a:pathLst>
                <a:path w="8293734" h="1925954">
                  <a:moveTo>
                    <a:pt x="0" y="1231392"/>
                  </a:moveTo>
                  <a:lnTo>
                    <a:pt x="50260" y="1230380"/>
                  </a:lnTo>
                  <a:lnTo>
                    <a:pt x="100521" y="1228526"/>
                  </a:lnTo>
                  <a:lnTo>
                    <a:pt x="150782" y="1226145"/>
                  </a:lnTo>
                  <a:lnTo>
                    <a:pt x="201043" y="1223553"/>
                  </a:lnTo>
                  <a:lnTo>
                    <a:pt x="251304" y="1221066"/>
                  </a:lnTo>
                  <a:lnTo>
                    <a:pt x="301564" y="1219001"/>
                  </a:lnTo>
                  <a:lnTo>
                    <a:pt x="351825" y="1217674"/>
                  </a:lnTo>
                  <a:lnTo>
                    <a:pt x="402086" y="1217400"/>
                  </a:lnTo>
                  <a:lnTo>
                    <a:pt x="452347" y="1218495"/>
                  </a:lnTo>
                  <a:lnTo>
                    <a:pt x="502608" y="1221275"/>
                  </a:lnTo>
                  <a:lnTo>
                    <a:pt x="552869" y="1226058"/>
                  </a:lnTo>
                  <a:lnTo>
                    <a:pt x="603132" y="1232460"/>
                  </a:lnTo>
                  <a:lnTo>
                    <a:pt x="653395" y="1239861"/>
                  </a:lnTo>
                  <a:lnTo>
                    <a:pt x="703656" y="1248324"/>
                  </a:lnTo>
                  <a:lnTo>
                    <a:pt x="753917" y="1257909"/>
                  </a:lnTo>
                  <a:lnTo>
                    <a:pt x="804177" y="1268677"/>
                  </a:lnTo>
                  <a:lnTo>
                    <a:pt x="854436" y="1280690"/>
                  </a:lnTo>
                  <a:lnTo>
                    <a:pt x="904694" y="1294008"/>
                  </a:lnTo>
                  <a:lnTo>
                    <a:pt x="954952" y="1308694"/>
                  </a:lnTo>
                  <a:lnTo>
                    <a:pt x="1005210" y="1324808"/>
                  </a:lnTo>
                  <a:lnTo>
                    <a:pt x="1055468" y="1342412"/>
                  </a:lnTo>
                  <a:lnTo>
                    <a:pt x="1105725" y="1361567"/>
                  </a:lnTo>
                  <a:lnTo>
                    <a:pt x="1148251" y="1380625"/>
                  </a:lnTo>
                  <a:lnTo>
                    <a:pt x="1190776" y="1403479"/>
                  </a:lnTo>
                  <a:lnTo>
                    <a:pt x="1233303" y="1429287"/>
                  </a:lnTo>
                  <a:lnTo>
                    <a:pt x="1275831" y="1457208"/>
                  </a:lnTo>
                  <a:lnTo>
                    <a:pt x="1318360" y="1486404"/>
                  </a:lnTo>
                  <a:lnTo>
                    <a:pt x="1360890" y="1516032"/>
                  </a:lnTo>
                  <a:lnTo>
                    <a:pt x="1403423" y="1545254"/>
                  </a:lnTo>
                  <a:lnTo>
                    <a:pt x="1445958" y="1573227"/>
                  </a:lnTo>
                  <a:lnTo>
                    <a:pt x="1488496" y="1599113"/>
                  </a:lnTo>
                  <a:lnTo>
                    <a:pt x="1531037" y="1622071"/>
                  </a:lnTo>
                  <a:lnTo>
                    <a:pt x="1573582" y="1641260"/>
                  </a:lnTo>
                  <a:lnTo>
                    <a:pt x="1616130" y="1655839"/>
                  </a:lnTo>
                  <a:lnTo>
                    <a:pt x="1658683" y="1664970"/>
                  </a:lnTo>
                  <a:lnTo>
                    <a:pt x="1704752" y="1668536"/>
                  </a:lnTo>
                  <a:lnTo>
                    <a:pt x="1750821" y="1666516"/>
                  </a:lnTo>
                  <a:lnTo>
                    <a:pt x="1796891" y="1659737"/>
                  </a:lnTo>
                  <a:lnTo>
                    <a:pt x="1842960" y="1649024"/>
                  </a:lnTo>
                  <a:lnTo>
                    <a:pt x="1889029" y="1635205"/>
                  </a:lnTo>
                  <a:lnTo>
                    <a:pt x="1935098" y="1619107"/>
                  </a:lnTo>
                  <a:lnTo>
                    <a:pt x="1981168" y="1601556"/>
                  </a:lnTo>
                  <a:lnTo>
                    <a:pt x="2027237" y="1583379"/>
                  </a:lnTo>
                  <a:lnTo>
                    <a:pt x="2073306" y="1565403"/>
                  </a:lnTo>
                  <a:lnTo>
                    <a:pt x="2119375" y="1548456"/>
                  </a:lnTo>
                  <a:lnTo>
                    <a:pt x="2165445" y="1533363"/>
                  </a:lnTo>
                  <a:lnTo>
                    <a:pt x="2211514" y="1520952"/>
                  </a:lnTo>
                  <a:lnTo>
                    <a:pt x="2261771" y="1508954"/>
                  </a:lnTo>
                  <a:lnTo>
                    <a:pt x="2312029" y="1496651"/>
                  </a:lnTo>
                  <a:lnTo>
                    <a:pt x="2362286" y="1484247"/>
                  </a:lnTo>
                  <a:lnTo>
                    <a:pt x="2412543" y="1471945"/>
                  </a:lnTo>
                  <a:lnTo>
                    <a:pt x="2462801" y="1459951"/>
                  </a:lnTo>
                  <a:lnTo>
                    <a:pt x="2513058" y="1448469"/>
                  </a:lnTo>
                  <a:lnTo>
                    <a:pt x="2563316" y="1437703"/>
                  </a:lnTo>
                  <a:lnTo>
                    <a:pt x="2613573" y="1427858"/>
                  </a:lnTo>
                  <a:lnTo>
                    <a:pt x="2663830" y="1419138"/>
                  </a:lnTo>
                  <a:lnTo>
                    <a:pt x="2714088" y="1411747"/>
                  </a:lnTo>
                  <a:lnTo>
                    <a:pt x="2764345" y="1405889"/>
                  </a:lnTo>
                  <a:lnTo>
                    <a:pt x="2814602" y="1402581"/>
                  </a:lnTo>
                  <a:lnTo>
                    <a:pt x="2864860" y="1402158"/>
                  </a:lnTo>
                  <a:lnTo>
                    <a:pt x="2915120" y="1403908"/>
                  </a:lnTo>
                  <a:lnTo>
                    <a:pt x="2965381" y="1407122"/>
                  </a:lnTo>
                  <a:lnTo>
                    <a:pt x="3015644" y="1411086"/>
                  </a:lnTo>
                  <a:lnTo>
                    <a:pt x="3065910" y="1415092"/>
                  </a:lnTo>
                  <a:lnTo>
                    <a:pt x="3116179" y="1418427"/>
                  </a:lnTo>
                  <a:lnTo>
                    <a:pt x="3166453" y="1420381"/>
                  </a:lnTo>
                  <a:lnTo>
                    <a:pt x="3216731" y="1420242"/>
                  </a:lnTo>
                  <a:lnTo>
                    <a:pt x="3267014" y="1417299"/>
                  </a:lnTo>
                  <a:lnTo>
                    <a:pt x="3317303" y="1410843"/>
                  </a:lnTo>
                  <a:lnTo>
                    <a:pt x="3363372" y="1401169"/>
                  </a:lnTo>
                  <a:lnTo>
                    <a:pt x="3409441" y="1388147"/>
                  </a:lnTo>
                  <a:lnTo>
                    <a:pt x="3455511" y="1372439"/>
                  </a:lnTo>
                  <a:lnTo>
                    <a:pt x="3501580" y="1354709"/>
                  </a:lnTo>
                  <a:lnTo>
                    <a:pt x="3547649" y="1335618"/>
                  </a:lnTo>
                  <a:lnTo>
                    <a:pt x="3593718" y="1315831"/>
                  </a:lnTo>
                  <a:lnTo>
                    <a:pt x="3639788" y="1296009"/>
                  </a:lnTo>
                  <a:lnTo>
                    <a:pt x="3685857" y="1276815"/>
                  </a:lnTo>
                  <a:lnTo>
                    <a:pt x="3731926" y="1258913"/>
                  </a:lnTo>
                  <a:lnTo>
                    <a:pt x="3777995" y="1242964"/>
                  </a:lnTo>
                  <a:lnTo>
                    <a:pt x="3824065" y="1229633"/>
                  </a:lnTo>
                  <a:lnTo>
                    <a:pt x="3870134" y="1219581"/>
                  </a:lnTo>
                  <a:lnTo>
                    <a:pt x="3916203" y="1210349"/>
                  </a:lnTo>
                  <a:lnTo>
                    <a:pt x="3962273" y="1199650"/>
                  </a:lnTo>
                  <a:lnTo>
                    <a:pt x="4008342" y="1188404"/>
                  </a:lnTo>
                  <a:lnTo>
                    <a:pt x="4054411" y="1177529"/>
                  </a:lnTo>
                  <a:lnTo>
                    <a:pt x="4100480" y="1167946"/>
                  </a:lnTo>
                  <a:lnTo>
                    <a:pt x="4146550" y="1160573"/>
                  </a:lnTo>
                  <a:lnTo>
                    <a:pt x="4192619" y="1156330"/>
                  </a:lnTo>
                  <a:lnTo>
                    <a:pt x="4238688" y="1156137"/>
                  </a:lnTo>
                  <a:lnTo>
                    <a:pt x="4284757" y="1160912"/>
                  </a:lnTo>
                  <a:lnTo>
                    <a:pt x="4330827" y="1171576"/>
                  </a:lnTo>
                  <a:lnTo>
                    <a:pt x="4376896" y="1189048"/>
                  </a:lnTo>
                  <a:lnTo>
                    <a:pt x="4422965" y="1214247"/>
                  </a:lnTo>
                  <a:lnTo>
                    <a:pt x="4475616" y="1260717"/>
                  </a:lnTo>
                  <a:lnTo>
                    <a:pt x="4501941" y="1292489"/>
                  </a:lnTo>
                  <a:lnTo>
                    <a:pt x="4528267" y="1328934"/>
                  </a:lnTo>
                  <a:lnTo>
                    <a:pt x="4554593" y="1369291"/>
                  </a:lnTo>
                  <a:lnTo>
                    <a:pt x="4580920" y="1412797"/>
                  </a:lnTo>
                  <a:lnTo>
                    <a:pt x="4607247" y="1458689"/>
                  </a:lnTo>
                  <a:lnTo>
                    <a:pt x="4633574" y="1506204"/>
                  </a:lnTo>
                  <a:lnTo>
                    <a:pt x="4659903" y="1554581"/>
                  </a:lnTo>
                  <a:lnTo>
                    <a:pt x="4686232" y="1603056"/>
                  </a:lnTo>
                  <a:lnTo>
                    <a:pt x="4712561" y="1650867"/>
                  </a:lnTo>
                  <a:lnTo>
                    <a:pt x="4738892" y="1697251"/>
                  </a:lnTo>
                  <a:lnTo>
                    <a:pt x="4765224" y="1741446"/>
                  </a:lnTo>
                  <a:lnTo>
                    <a:pt x="4791557" y="1782689"/>
                  </a:lnTo>
                  <a:lnTo>
                    <a:pt x="4817891" y="1820218"/>
                  </a:lnTo>
                  <a:lnTo>
                    <a:pt x="4844226" y="1853270"/>
                  </a:lnTo>
                  <a:lnTo>
                    <a:pt x="4870562" y="1881082"/>
                  </a:lnTo>
                  <a:lnTo>
                    <a:pt x="4923239" y="1917938"/>
                  </a:lnTo>
                  <a:lnTo>
                    <a:pt x="4949580" y="1925456"/>
                  </a:lnTo>
                  <a:lnTo>
                    <a:pt x="4975923" y="1924685"/>
                  </a:lnTo>
                  <a:lnTo>
                    <a:pt x="5023995" y="1900798"/>
                  </a:lnTo>
                  <a:lnTo>
                    <a:pt x="5072068" y="1851113"/>
                  </a:lnTo>
                  <a:lnTo>
                    <a:pt x="5096104" y="1818075"/>
                  </a:lnTo>
                  <a:lnTo>
                    <a:pt x="5120140" y="1780361"/>
                  </a:lnTo>
                  <a:lnTo>
                    <a:pt x="5144176" y="1738564"/>
                  </a:lnTo>
                  <a:lnTo>
                    <a:pt x="5168212" y="1693276"/>
                  </a:lnTo>
                  <a:lnTo>
                    <a:pt x="5192248" y="1645087"/>
                  </a:lnTo>
                  <a:lnTo>
                    <a:pt x="5216284" y="1594589"/>
                  </a:lnTo>
                  <a:lnTo>
                    <a:pt x="5240320" y="1542374"/>
                  </a:lnTo>
                  <a:lnTo>
                    <a:pt x="5264357" y="1489034"/>
                  </a:lnTo>
                  <a:lnTo>
                    <a:pt x="5288393" y="1435160"/>
                  </a:lnTo>
                  <a:lnTo>
                    <a:pt x="5312429" y="1381344"/>
                  </a:lnTo>
                  <a:lnTo>
                    <a:pt x="5336465" y="1328177"/>
                  </a:lnTo>
                  <a:lnTo>
                    <a:pt x="5360501" y="1276250"/>
                  </a:lnTo>
                  <a:lnTo>
                    <a:pt x="5384537" y="1226156"/>
                  </a:lnTo>
                  <a:lnTo>
                    <a:pt x="5408573" y="1178487"/>
                  </a:lnTo>
                  <a:lnTo>
                    <a:pt x="5432609" y="1133832"/>
                  </a:lnTo>
                  <a:lnTo>
                    <a:pt x="5456646" y="1092785"/>
                  </a:lnTo>
                  <a:lnTo>
                    <a:pt x="5480682" y="1055937"/>
                  </a:lnTo>
                  <a:lnTo>
                    <a:pt x="5504718" y="1023879"/>
                  </a:lnTo>
                  <a:lnTo>
                    <a:pt x="5571279" y="959110"/>
                  </a:lnTo>
                  <a:lnTo>
                    <a:pt x="5613805" y="928419"/>
                  </a:lnTo>
                  <a:lnTo>
                    <a:pt x="5656330" y="904262"/>
                  </a:lnTo>
                  <a:lnTo>
                    <a:pt x="5698856" y="885768"/>
                  </a:lnTo>
                  <a:lnTo>
                    <a:pt x="5741381" y="872067"/>
                  </a:lnTo>
                  <a:lnTo>
                    <a:pt x="5783907" y="862289"/>
                  </a:lnTo>
                  <a:lnTo>
                    <a:pt x="5826432" y="855563"/>
                  </a:lnTo>
                  <a:lnTo>
                    <a:pt x="5868958" y="851020"/>
                  </a:lnTo>
                  <a:lnTo>
                    <a:pt x="5911483" y="847788"/>
                  </a:lnTo>
                  <a:lnTo>
                    <a:pt x="5954009" y="844999"/>
                  </a:lnTo>
                  <a:lnTo>
                    <a:pt x="5996534" y="841781"/>
                  </a:lnTo>
                  <a:lnTo>
                    <a:pt x="6039060" y="837265"/>
                  </a:lnTo>
                  <a:lnTo>
                    <a:pt x="6081585" y="830580"/>
                  </a:lnTo>
                  <a:lnTo>
                    <a:pt x="6131842" y="821896"/>
                  </a:lnTo>
                  <a:lnTo>
                    <a:pt x="6182100" y="814820"/>
                  </a:lnTo>
                  <a:lnTo>
                    <a:pt x="6232360" y="809132"/>
                  </a:lnTo>
                  <a:lnTo>
                    <a:pt x="6282621" y="804612"/>
                  </a:lnTo>
                  <a:lnTo>
                    <a:pt x="6332884" y="801042"/>
                  </a:lnTo>
                  <a:lnTo>
                    <a:pt x="6383150" y="798201"/>
                  </a:lnTo>
                  <a:lnTo>
                    <a:pt x="6433419" y="795871"/>
                  </a:lnTo>
                  <a:lnTo>
                    <a:pt x="6483693" y="793833"/>
                  </a:lnTo>
                  <a:lnTo>
                    <a:pt x="6533971" y="791866"/>
                  </a:lnTo>
                  <a:lnTo>
                    <a:pt x="6584254" y="789752"/>
                  </a:lnTo>
                  <a:lnTo>
                    <a:pt x="6634543" y="787273"/>
                  </a:lnTo>
                  <a:lnTo>
                    <a:pt x="6680612" y="786542"/>
                  </a:lnTo>
                  <a:lnTo>
                    <a:pt x="6726682" y="788806"/>
                  </a:lnTo>
                  <a:lnTo>
                    <a:pt x="6772751" y="793128"/>
                  </a:lnTo>
                  <a:lnTo>
                    <a:pt x="6818820" y="798571"/>
                  </a:lnTo>
                  <a:lnTo>
                    <a:pt x="6864889" y="804197"/>
                  </a:lnTo>
                  <a:lnTo>
                    <a:pt x="6910959" y="809069"/>
                  </a:lnTo>
                  <a:lnTo>
                    <a:pt x="6957028" y="812250"/>
                  </a:lnTo>
                  <a:lnTo>
                    <a:pt x="7003097" y="812804"/>
                  </a:lnTo>
                  <a:lnTo>
                    <a:pt x="7049166" y="809793"/>
                  </a:lnTo>
                  <a:lnTo>
                    <a:pt x="7095236" y="802280"/>
                  </a:lnTo>
                  <a:lnTo>
                    <a:pt x="7141305" y="789328"/>
                  </a:lnTo>
                  <a:lnTo>
                    <a:pt x="7187374" y="770001"/>
                  </a:lnTo>
                  <a:lnTo>
                    <a:pt x="7221926" y="750427"/>
                  </a:lnTo>
                  <a:lnTo>
                    <a:pt x="7256478" y="726293"/>
                  </a:lnTo>
                  <a:lnTo>
                    <a:pt x="7291030" y="698188"/>
                  </a:lnTo>
                  <a:lnTo>
                    <a:pt x="7325582" y="666702"/>
                  </a:lnTo>
                  <a:lnTo>
                    <a:pt x="7360134" y="632424"/>
                  </a:lnTo>
                  <a:lnTo>
                    <a:pt x="7394686" y="595943"/>
                  </a:lnTo>
                  <a:lnTo>
                    <a:pt x="7429238" y="557849"/>
                  </a:lnTo>
                  <a:lnTo>
                    <a:pt x="7463790" y="518731"/>
                  </a:lnTo>
                  <a:lnTo>
                    <a:pt x="7498341" y="479178"/>
                  </a:lnTo>
                  <a:lnTo>
                    <a:pt x="7532893" y="439781"/>
                  </a:lnTo>
                  <a:lnTo>
                    <a:pt x="7567445" y="401127"/>
                  </a:lnTo>
                  <a:lnTo>
                    <a:pt x="7601997" y="363807"/>
                  </a:lnTo>
                  <a:lnTo>
                    <a:pt x="7636549" y="328410"/>
                  </a:lnTo>
                  <a:lnTo>
                    <a:pt x="7671101" y="295525"/>
                  </a:lnTo>
                  <a:lnTo>
                    <a:pt x="7705653" y="265741"/>
                  </a:lnTo>
                  <a:lnTo>
                    <a:pt x="7740205" y="239649"/>
                  </a:lnTo>
                  <a:lnTo>
                    <a:pt x="7786274" y="209486"/>
                  </a:lnTo>
                  <a:lnTo>
                    <a:pt x="7832344" y="182862"/>
                  </a:lnTo>
                  <a:lnTo>
                    <a:pt x="7878415" y="159269"/>
                  </a:lnTo>
                  <a:lnTo>
                    <a:pt x="7924487" y="138204"/>
                  </a:lnTo>
                  <a:lnTo>
                    <a:pt x="7970560" y="119159"/>
                  </a:lnTo>
                  <a:lnTo>
                    <a:pt x="8016636" y="101631"/>
                  </a:lnTo>
                  <a:lnTo>
                    <a:pt x="8062715" y="85114"/>
                  </a:lnTo>
                  <a:lnTo>
                    <a:pt x="8108797" y="69102"/>
                  </a:lnTo>
                  <a:lnTo>
                    <a:pt x="8154882" y="53089"/>
                  </a:lnTo>
                  <a:lnTo>
                    <a:pt x="8200971" y="36572"/>
                  </a:lnTo>
                  <a:lnTo>
                    <a:pt x="8247065" y="19044"/>
                  </a:lnTo>
                  <a:lnTo>
                    <a:pt x="8293163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6535" y="2184857"/>
            <a:ext cx="8293100" cy="32848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0395"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Perakende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satış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hacim endeksi,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ve takvim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etkisinden arındırılmış,</a:t>
            </a:r>
            <a:r>
              <a:rPr sz="1400" b="1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2015=100,</a:t>
            </a:r>
            <a:endParaRPr sz="1400">
              <a:latin typeface="Tahoma"/>
              <a:cs typeface="Tahoma"/>
            </a:endParaRPr>
          </a:p>
          <a:p>
            <a:pPr marL="623570" algn="ctr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Ç1 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Ç4*</a:t>
            </a:r>
            <a:endParaRPr sz="1400">
              <a:latin typeface="Tahoma"/>
              <a:cs typeface="Tahoma"/>
            </a:endParaRPr>
          </a:p>
          <a:p>
            <a:pPr marR="7926070" algn="ctr">
              <a:lnSpc>
                <a:spcPct val="100000"/>
              </a:lnSpc>
              <a:spcBef>
                <a:spcPts val="865"/>
              </a:spcBef>
            </a:pPr>
            <a:r>
              <a:rPr sz="1600" spc="-5" dirty="0">
                <a:latin typeface="Tahoma"/>
                <a:cs typeface="Tahoma"/>
              </a:rPr>
              <a:t>150</a:t>
            </a:r>
            <a:endParaRPr sz="1600">
              <a:latin typeface="Tahoma"/>
              <a:cs typeface="Tahoma"/>
            </a:endParaRPr>
          </a:p>
          <a:p>
            <a:pPr marR="7926070" algn="ctr">
              <a:lnSpc>
                <a:spcPct val="100000"/>
              </a:lnSpc>
              <a:spcBef>
                <a:spcPts val="1330"/>
              </a:spcBef>
            </a:pPr>
            <a:r>
              <a:rPr sz="1600" spc="-5" dirty="0">
                <a:latin typeface="Tahoma"/>
                <a:cs typeface="Tahoma"/>
              </a:rPr>
              <a:t>140</a:t>
            </a:r>
            <a:endParaRPr sz="1600">
              <a:latin typeface="Tahoma"/>
              <a:cs typeface="Tahoma"/>
            </a:endParaRPr>
          </a:p>
          <a:p>
            <a:pPr marR="7926070" algn="ctr">
              <a:lnSpc>
                <a:spcPct val="100000"/>
              </a:lnSpc>
              <a:spcBef>
                <a:spcPts val="1330"/>
              </a:spcBef>
            </a:pPr>
            <a:r>
              <a:rPr sz="1600" spc="-5" dirty="0">
                <a:latin typeface="Tahoma"/>
                <a:cs typeface="Tahoma"/>
              </a:rPr>
              <a:t>130</a:t>
            </a:r>
            <a:endParaRPr sz="1600">
              <a:latin typeface="Tahoma"/>
              <a:cs typeface="Tahoma"/>
            </a:endParaRPr>
          </a:p>
          <a:p>
            <a:pPr marR="7926070" algn="ctr">
              <a:lnSpc>
                <a:spcPct val="100000"/>
              </a:lnSpc>
              <a:spcBef>
                <a:spcPts val="1330"/>
              </a:spcBef>
            </a:pPr>
            <a:r>
              <a:rPr sz="1600" spc="-5" dirty="0">
                <a:latin typeface="Tahoma"/>
                <a:cs typeface="Tahoma"/>
              </a:rPr>
              <a:t>120</a:t>
            </a:r>
            <a:endParaRPr sz="1600">
              <a:latin typeface="Tahoma"/>
              <a:cs typeface="Tahoma"/>
            </a:endParaRPr>
          </a:p>
          <a:p>
            <a:pPr marR="7926070" algn="ctr">
              <a:lnSpc>
                <a:spcPct val="100000"/>
              </a:lnSpc>
              <a:spcBef>
                <a:spcPts val="1335"/>
              </a:spcBef>
            </a:pPr>
            <a:r>
              <a:rPr sz="1600" spc="-5" dirty="0">
                <a:latin typeface="Tahoma"/>
                <a:cs typeface="Tahoma"/>
              </a:rPr>
              <a:t>110</a:t>
            </a:r>
            <a:endParaRPr sz="1600">
              <a:latin typeface="Tahoma"/>
              <a:cs typeface="Tahoma"/>
            </a:endParaRPr>
          </a:p>
          <a:p>
            <a:pPr marR="7926070" algn="ctr">
              <a:lnSpc>
                <a:spcPct val="100000"/>
              </a:lnSpc>
              <a:spcBef>
                <a:spcPts val="1330"/>
              </a:spcBef>
            </a:pPr>
            <a:r>
              <a:rPr sz="1600" spc="-5" dirty="0">
                <a:latin typeface="Tahoma"/>
                <a:cs typeface="Tahoma"/>
              </a:rPr>
              <a:t>100</a:t>
            </a:r>
            <a:endParaRPr sz="1600">
              <a:latin typeface="Tahoma"/>
              <a:cs typeface="Tahoma"/>
            </a:endParaRPr>
          </a:p>
          <a:p>
            <a:pPr marL="123189">
              <a:lnSpc>
                <a:spcPct val="100000"/>
              </a:lnSpc>
              <a:spcBef>
                <a:spcPts val="1330"/>
              </a:spcBef>
            </a:pPr>
            <a:r>
              <a:rPr sz="1600" spc="-5" dirty="0">
                <a:latin typeface="Tahoma"/>
                <a:cs typeface="Tahoma"/>
              </a:rPr>
              <a:t>90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29207" y="5401895"/>
            <a:ext cx="270510" cy="7766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Tahoma"/>
                <a:cs typeface="Tahoma"/>
              </a:rPr>
              <a:t>2019-Ç1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7857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2018-Ç1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0511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2018-Ç2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82089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2019-Ç2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24611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2018-Ç3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12431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0166" y="5401895"/>
            <a:ext cx="270510" cy="7766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Tahoma"/>
                <a:cs typeface="Tahoma"/>
              </a:rPr>
              <a:t>2020-Ç4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77189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2018-Ç4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8766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2019-Ç4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36189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2019-Ç3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05625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41470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94047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48149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2020-Ç3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53048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59726" y="5401879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2021-Ç3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572" y="0"/>
            <a:ext cx="9149080" cy="6884034"/>
            <a:chOff x="-4572" y="0"/>
            <a:chExt cx="9149080" cy="6884034"/>
          </a:xfrm>
        </p:grpSpPr>
        <p:sp>
          <p:nvSpPr>
            <p:cNvPr id="3" name="object 3"/>
            <p:cNvSpPr/>
            <p:nvPr/>
          </p:nvSpPr>
          <p:spPr>
            <a:xfrm>
              <a:off x="0" y="537972"/>
              <a:ext cx="9143935" cy="1478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183" y="67056"/>
              <a:ext cx="1214616" cy="4312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343662" y="0"/>
                  </a:moveTo>
                  <a:lnTo>
                    <a:pt x="0" y="0"/>
                  </a:lnTo>
                  <a:lnTo>
                    <a:pt x="0" y="318528"/>
                  </a:lnTo>
                  <a:lnTo>
                    <a:pt x="0" y="518160"/>
                  </a:lnTo>
                  <a:lnTo>
                    <a:pt x="0" y="999744"/>
                  </a:lnTo>
                  <a:lnTo>
                    <a:pt x="343662" y="999744"/>
                  </a:lnTo>
                  <a:lnTo>
                    <a:pt x="343662" y="518160"/>
                  </a:lnTo>
                  <a:lnTo>
                    <a:pt x="343662" y="318528"/>
                  </a:lnTo>
                  <a:lnTo>
                    <a:pt x="343662" y="0"/>
                  </a:lnTo>
                  <a:close/>
                </a:path>
                <a:path w="9133840" h="1000125">
                  <a:moveTo>
                    <a:pt x="576834" y="0"/>
                  </a:moveTo>
                  <a:lnTo>
                    <a:pt x="538734" y="0"/>
                  </a:lnTo>
                  <a:lnTo>
                    <a:pt x="538734" y="318528"/>
                  </a:lnTo>
                  <a:lnTo>
                    <a:pt x="538734" y="518160"/>
                  </a:lnTo>
                  <a:lnTo>
                    <a:pt x="538734" y="999744"/>
                  </a:lnTo>
                  <a:lnTo>
                    <a:pt x="576834" y="999744"/>
                  </a:lnTo>
                  <a:lnTo>
                    <a:pt x="576834" y="518160"/>
                  </a:lnTo>
                  <a:lnTo>
                    <a:pt x="576834" y="318528"/>
                  </a:lnTo>
                  <a:lnTo>
                    <a:pt x="576834" y="0"/>
                  </a:lnTo>
                  <a:close/>
                </a:path>
                <a:path w="9133840" h="1000125">
                  <a:moveTo>
                    <a:pt x="9133332" y="0"/>
                  </a:moveTo>
                  <a:lnTo>
                    <a:pt x="770382" y="0"/>
                  </a:lnTo>
                  <a:lnTo>
                    <a:pt x="770382" y="318528"/>
                  </a:lnTo>
                  <a:lnTo>
                    <a:pt x="770382" y="518160"/>
                  </a:lnTo>
                  <a:lnTo>
                    <a:pt x="770382" y="999744"/>
                  </a:lnTo>
                  <a:lnTo>
                    <a:pt x="3633216" y="999744"/>
                  </a:lnTo>
                  <a:lnTo>
                    <a:pt x="3633216" y="518160"/>
                  </a:lnTo>
                  <a:lnTo>
                    <a:pt x="3633216" y="318528"/>
                  </a:lnTo>
                  <a:lnTo>
                    <a:pt x="8887955" y="318528"/>
                  </a:lnTo>
                  <a:lnTo>
                    <a:pt x="8887955" y="518160"/>
                  </a:lnTo>
                  <a:lnTo>
                    <a:pt x="8887955" y="999744"/>
                  </a:lnTo>
                  <a:lnTo>
                    <a:pt x="9133332" y="999744"/>
                  </a:lnTo>
                  <a:lnTo>
                    <a:pt x="9133332" y="518160"/>
                  </a:lnTo>
                  <a:lnTo>
                    <a:pt x="9133332" y="318528"/>
                  </a:lnTo>
                  <a:lnTo>
                    <a:pt x="9133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0" y="999744"/>
                  </a:moveTo>
                  <a:lnTo>
                    <a:pt x="9133332" y="999744"/>
                  </a:lnTo>
                  <a:lnTo>
                    <a:pt x="9133332" y="0"/>
                  </a:lnTo>
                  <a:lnTo>
                    <a:pt x="0" y="0"/>
                  </a:lnTo>
                  <a:lnTo>
                    <a:pt x="0" y="9997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45051" y="518160"/>
              <a:ext cx="1792224" cy="6370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1950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5072" y="6858000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0" y="6858000"/>
                  </a:moveTo>
                  <a:lnTo>
                    <a:pt x="195072" y="6858000"/>
                  </a:lnTo>
                  <a:lnTo>
                    <a:pt x="19507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1935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3548" y="6858000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0" y="6858000"/>
                  </a:moveTo>
                  <a:lnTo>
                    <a:pt x="193548" y="6858000"/>
                  </a:lnTo>
                  <a:lnTo>
                    <a:pt x="19354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43927" y="463296"/>
              <a:ext cx="1621535" cy="7635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20739" y="449579"/>
              <a:ext cx="775715" cy="7757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33216" y="316992"/>
              <a:ext cx="5255260" cy="1092835"/>
            </a:xfrm>
            <a:custGeom>
              <a:avLst/>
              <a:gdLst/>
              <a:ahLst/>
              <a:cxnLst/>
              <a:rect l="l" t="t" r="r" b="b"/>
              <a:pathLst>
                <a:path w="5255259" h="1092835">
                  <a:moveTo>
                    <a:pt x="5254751" y="0"/>
                  </a:moveTo>
                  <a:lnTo>
                    <a:pt x="0" y="0"/>
                  </a:lnTo>
                  <a:lnTo>
                    <a:pt x="0" y="1092707"/>
                  </a:lnTo>
                  <a:lnTo>
                    <a:pt x="5254751" y="1092707"/>
                  </a:lnTo>
                  <a:lnTo>
                    <a:pt x="5254751" y="0"/>
                  </a:lnTo>
                  <a:close/>
                </a:path>
              </a:pathLst>
            </a:custGeom>
            <a:solidFill>
              <a:srgbClr val="FFFFFF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02537" y="2620818"/>
            <a:ext cx="5952490" cy="28067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E60000"/>
              </a:buClr>
              <a:buSzPct val="83928"/>
              <a:buFont typeface="Wingdings"/>
              <a:buChar char=""/>
              <a:tabLst>
                <a:tab pos="356235" algn="l"/>
              </a:tabLst>
            </a:pPr>
            <a:r>
              <a:rPr sz="2800" spc="-10" dirty="0">
                <a:latin typeface="Tahoma"/>
                <a:cs typeface="Tahoma"/>
              </a:rPr>
              <a:t>Dış</a:t>
            </a:r>
            <a:r>
              <a:rPr sz="2800" spc="5" dirty="0">
                <a:latin typeface="Tahoma"/>
                <a:cs typeface="Tahoma"/>
              </a:rPr>
              <a:t> </a:t>
            </a:r>
            <a:r>
              <a:rPr sz="2800" spc="-5" dirty="0">
                <a:latin typeface="Tahoma"/>
                <a:cs typeface="Tahoma"/>
              </a:rPr>
              <a:t>ticaret</a:t>
            </a:r>
            <a:endParaRPr sz="2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80"/>
              </a:spcBef>
            </a:pPr>
            <a:r>
              <a:rPr sz="2150" spc="-5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2400" spc="-5" dirty="0">
                <a:latin typeface="Tahoma"/>
                <a:cs typeface="Tahoma"/>
              </a:rPr>
              <a:t>İhracat </a:t>
            </a:r>
            <a:r>
              <a:rPr sz="2400" dirty="0">
                <a:latin typeface="Tahoma"/>
                <a:cs typeface="Tahoma"/>
              </a:rPr>
              <a:t>ve ithalat</a:t>
            </a:r>
            <a:endParaRPr sz="2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75"/>
              </a:spcBef>
            </a:pPr>
            <a:r>
              <a:rPr sz="2150" spc="-5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2400" spc="-5" dirty="0">
                <a:latin typeface="Tahoma"/>
                <a:cs typeface="Tahoma"/>
              </a:rPr>
              <a:t>İhracatın </a:t>
            </a:r>
            <a:r>
              <a:rPr sz="2400" dirty="0">
                <a:latin typeface="Tahoma"/>
                <a:cs typeface="Tahoma"/>
              </a:rPr>
              <a:t>ithalatı </a:t>
            </a:r>
            <a:r>
              <a:rPr sz="2400" spc="-5" dirty="0">
                <a:latin typeface="Tahoma"/>
                <a:cs typeface="Tahoma"/>
              </a:rPr>
              <a:t>karşılama</a:t>
            </a:r>
            <a:r>
              <a:rPr sz="2400" spc="-1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oranı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E60000"/>
              </a:buClr>
              <a:buSzPct val="83928"/>
              <a:buFont typeface="Wingdings"/>
              <a:buChar char=""/>
              <a:tabLst>
                <a:tab pos="356235" algn="l"/>
              </a:tabLst>
            </a:pPr>
            <a:r>
              <a:rPr sz="2800" spc="-5" dirty="0">
                <a:latin typeface="Tahoma"/>
                <a:cs typeface="Tahoma"/>
              </a:rPr>
              <a:t>Cari </a:t>
            </a:r>
            <a:r>
              <a:rPr sz="2800" spc="-10" dirty="0">
                <a:latin typeface="Tahoma"/>
                <a:cs typeface="Tahoma"/>
              </a:rPr>
              <a:t>açık </a:t>
            </a:r>
            <a:r>
              <a:rPr sz="2800" spc="-5" dirty="0">
                <a:latin typeface="Tahoma"/>
                <a:cs typeface="Tahoma"/>
              </a:rPr>
              <a:t>ve</a:t>
            </a:r>
            <a:r>
              <a:rPr sz="2800" spc="5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finansmanı</a:t>
            </a:r>
            <a:endParaRPr sz="2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80"/>
              </a:spcBef>
            </a:pPr>
            <a:r>
              <a:rPr sz="215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2400" dirty="0">
                <a:latin typeface="Tahoma"/>
                <a:cs typeface="Tahoma"/>
              </a:rPr>
              <a:t>Cari </a:t>
            </a:r>
            <a:r>
              <a:rPr sz="2400" spc="-5" dirty="0">
                <a:latin typeface="Tahoma"/>
                <a:cs typeface="Tahoma"/>
              </a:rPr>
              <a:t>işlemler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dengesi</a:t>
            </a:r>
            <a:endParaRPr sz="2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80"/>
              </a:spcBef>
            </a:pPr>
            <a:r>
              <a:rPr sz="215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2400" dirty="0">
                <a:latin typeface="Tahoma"/>
                <a:cs typeface="Tahoma"/>
              </a:rPr>
              <a:t>Cari açığın </a:t>
            </a:r>
            <a:r>
              <a:rPr sz="2400" spc="-5" dirty="0">
                <a:latin typeface="Tahoma"/>
                <a:cs typeface="Tahoma"/>
              </a:rPr>
              <a:t>temel finansman</a:t>
            </a:r>
            <a:r>
              <a:rPr sz="2400" spc="-2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kaynakları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50036" y="1571244"/>
            <a:ext cx="7905115" cy="65087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82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80"/>
              </a:spcBef>
            </a:pPr>
            <a:r>
              <a:rPr sz="3600" spc="-5" dirty="0"/>
              <a:t>Dış Ticaret </a:t>
            </a:r>
            <a:r>
              <a:rPr sz="3600" dirty="0"/>
              <a:t>ve </a:t>
            </a:r>
            <a:r>
              <a:rPr sz="3600" spc="-5" dirty="0"/>
              <a:t>Cari</a:t>
            </a:r>
            <a:r>
              <a:rPr sz="3600" spc="-55" dirty="0"/>
              <a:t> </a:t>
            </a:r>
            <a:r>
              <a:rPr sz="3600" dirty="0"/>
              <a:t>Açık</a:t>
            </a:r>
            <a:endParaRPr sz="360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2sCwQEbVI8N6qsr.fVBO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bJXL57UHYDEZCVMR20n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fiiqP0Nl5b6ECHkPjJM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VDAtyiDErWvqR_lr3aY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wh66L4c9rSlbF4TjS5X2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tyGQPgMmL6SHWnw3SbB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AAI_ajcCI8eGxstCeYh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2jj3hMJjq4tPzo5emeR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7nQyO1kneypSrUP96es8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660Qc_vmq.7QfhHnTU5l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..Ho0_YWHlmtpm2.Cn5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wOZc9aioCo1w.b1onSb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mrERtOfjSASOgfMnctC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2RHtIMeyGzZ2NeJP4Mh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i9Rk6f2JdLVTsIiyCB_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.h_.syk_0dbOu6FNcOr6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dQAw4yqCoSWwb7Bd5Qj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_zi5_BvkM.nA3toVrztf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MiOx08wWZMve5TDGuOqU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x14.LlXegH922juSArt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O4yJcYJpl9G7XpyAd3Z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Lm5TwbPijrCz52OZF2F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DHdeuX39AboFl0cwzJf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TIY47D.CrwUrwvJ62h8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U3LH8jPV6kt8vrgA9jx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ve2aXsq6rlRtqt5d0Nm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zx0oLeAqz3.N2CBVzet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VtpredvHmARuHGxfxJ0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QAJ_FpHzqfc6MBjbLjuu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EGF_8KCp0EFLndHLBCR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3_VAgSx8jH36Tti4yuqq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zFkwLEq3mkfXwpc3qCn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OjSZJLio5uilushZPH5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GSdX0f1aX_GsTTMP3hY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Eyj5x4cWwUf_0jOaxy.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jFa8kEEE5js2U7pbJ.E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zXGQxyYL4fj.JoRMfGMr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9SEcwAI0lp_oTKs7xgaX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UI0K686ipnmRLyEvKtmG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Hl2Cq_YIhg1DAUYUZ_2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GXZ49DgHgFvbpYIDcOs_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aPYeIa7iskmUbD4HvuG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HPsp4CxHc6vQwW1xdMe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1o2EBT7ccEmwT7kH4x2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KGruNswxHIhFgKPzcTs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95hgOTTFGnGkExq_2Db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Wf_5J._nAl12uaNfEDt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QX2KkIikxH7IsCIcsnw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.88ePgb9dDMG9Msv2__m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c3pXO1M4QbMNM9XFdPj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hdgsDkPKqrBoDSOR06p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0foucX5XmOyOXJzUHVk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6PXJ.lj3aPFOM5wzSE8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SkJfKnA.tRjn.WWDAO_y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LQ0E3tBxySvfNNWQ4WF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4HCOB6Hsp7xjamAR3Wg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UDylWr.eT841Z1ghoBH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6ZUrQmGcsly0Dg4KnMNP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17Uk_lIlH2uvAysQVnH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HXm5WwM.cNhSVMyi7k9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5hT1FrTiMFNqsKbvfwi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nQ6K.vk.OaSJ.ky3y7n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QRavG1vVc6uOfwV7XqX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K6y6GoaWo93mKu2CO.C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bnXX_htuQq6Tr25GgR6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IPaV91MxzRpG8Kj6qpX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QHcKLkf1hPad8BWH3oH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xzkXvumkBYrW4KQPTrB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xa3l6T5.FGFJWXVM7Uk1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1qaivIj1WKoc1OBv8FDJ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4opcHIsNApLBOnYEUK2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LvFa6Uq8dL3ITwJCpB1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iX8PIFuETxq8Rp8QOT4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NrCiLySBgj8y6hW7ciV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Aw_5ok3SzvUqIFw8gAP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tYmd7x2fxJYRtIJYKIL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0Thsxm1bmO5bU.qYXl8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dMW5Rq3aGG4E2CkGg.1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Af4AaXSvdZCxgLctwk2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whb5WSua3CcAZoEYdxH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6gd8cvkNysa4eFiS7GD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W.YuFoovCQs3n7qK1JS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L4gNnt8eba6Koo11Vs0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5uIxllHJO4XZ82APlBr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0rpBBlOZKa9_nBwYnHDp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tNtPg9J26k9rEwlW322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FhQ0zay_Uo3woSDa5hz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9DdNydymPFx_dSimXG3N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4_n2Ru1s36q5eBWzH72Ww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fNcuWXC1WpZ11RHa6b4v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JYHxGZOgKa.Z85UZIYS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L1E6ZeGSTanD7yAThRd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tpK.6kLdOuqdvsCWoBg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ZDcFwLdFFBMYe2lD3q9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75EZz6N2.no9ZF5xRps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.CEg2YiWnov9e1BYrel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8IzY9I9n.NkVWKrE7Qa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HsiNka6cZAPRnQcDkrd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TvDcrEA6eRQOswBxXOT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zba78Z85Pf9Ew3YY38B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ey2G0MCY3rjQsb8ybBH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0cD4DcQjiFcC6VRlZ74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D7FMBi7CAlhaKOQIse5Q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XM2mGPzcOQLV9iPOoPj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O4k2hhJu5Wwkh5.PsMr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lO7kvRvFd5rdET0N9Rw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JSmEIOGZbGDK8W0Ri5k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yvXtdlJGYnog9qFifG2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lcvdGYiOzHgOKID3eH1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EYX8MXDEmBb2ykqPUpf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bVaX8bck_KJfFfSR3msj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NEycYcNbQueyk6z81.M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gkz.lhda3K_8fdFqzBE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tQiQuGT_SdagNT5tpzz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NrCiLySBgj8y6hW7ciV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0Thsxm1bmO5bU.qYXl8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dMW5Rq3aGG4E2CkGg.1Q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W.YuFoovCQs3n7qK1JSQ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Af4AaXSvdZCxgLctwk2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6gd8cvkNysa4eFiS7GD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Aw_5ok3SzvUqIFw8gAPQ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5uIxllHJO4XZ82APlBr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L4gNnt8eba6Koo11Vs0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1Y.uVraybF2g3dx24_42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tNtPg9J26k9rEwlW322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tYmd7x2fxJYRtIJYKIL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8KQLhWqwa4TIb6MvOns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VHG7EUVLJGVv0.LbOtE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P2734fN.d0y8yl3oJnQ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kdUVa6mzOg_K3i2SflJw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._ifWQ4HCqLmEw7tVmr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PQbnMStnlRBdGTjsa.M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FBiyL0w_rcqa9Jrbiqc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pW6HTCnv3TFN4wPLIq_g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kB5eoAV9rqIPIYrrfNw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Stiincs48_Bk1lI.Fxn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2JthOhUrSoddz.d3xzQ.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oDYafToV0DHsG8hfOiV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gyI9tRjL7ynBRKTcRJd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7C63L8r6n3Nck7D6_Ylaw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YjKbP3o3EFGLDsYD_Pj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TcTcMxtSRLQEaoZ_QuYQ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Mm_2rmTEuMC0asGngPl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6K_gPWu6sIyC9CvSGztJ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1KV5_wR3GLeNGKX0JS9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4BRdopuTWxxwqH4yHiq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.fSYiwQbbnPXiUtLTV4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utXsXQ1fzFU1xM2mIM2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lkGhXI2vhkhUQGP6DIb_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P9goQJHjQMA1OIFngk.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bl5iTYbkw1hZXunW_wTQ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U.Yy.cAUibvBtp49SSE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6C9hPItNj01THr9y3YM0g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bhcWRR6zjTKzWPSL5apQ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4LwrjiqywM2YNW2HbsoY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8Pa8T6JH9_3f7JnUwVZQ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bOOC_9ZF03qMhqEVm_G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4ufRJ0Hw15l4eiKFzzn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j3L0b2HeQlYS1lfj27U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.inhkH8awwND7JMxFzq3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C_YKOGQ0kZ3ueaksjfb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vqi3ii1K9w1vQoj3P9bG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8xJFn.hJf5_DKj1ot6l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D38.P7L4_ic3CyVrP8o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wmbqHFsn3GUQMntvb3bQ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FG2k04L5Z4NqNIf3jn3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vXvRJkLSsAv2AIEBOIx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18LvLZZaNm.YxRuqH5V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BJ2UaFiMUvCZenTB96o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IFnEhejYKILk2N9WL38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6FlcJx7l62QGnOW4_a4P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AVb2JOk2RqJ.Qg9ZvB1F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TA2ZqThnMVC3WSN6DYz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PJd4GzuvxOrAQ8GvM.H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kQMmoUBUqUafpuzU6UL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ScqobYF3bhSEPFVQfUEq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76XcS7U3bf5pMl9djqqt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dfBzCmgMBSwp6qzaJHd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6Rm.FABzahuEZPShHc1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Swv5EJnwyGZikUfZm_2Y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0fpBJS5RG_RGY4WvcKj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Ifj2sqRkyIejVLmXL3q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FlScz3Nqiioj_GIKP5D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vWBW1bq2Cenl0Rr5rca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uHyOPrFjjbYv6KokPky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bhGmh9JbBBC8OlLbz.uh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maMf.Nz8d1yLm0vJYfh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yTNrtHF_rA4yllXns6IQ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.arfx.YVItfVb40ih7__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AW5I7951bqAyHubgRhgK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7QW7jS3wc5620F952ZD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4p.KhGABK0JdHYM3ROl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EGF_8KCp0EFLndHLBCR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bZdVm6SqVYCnhDlaO2x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9aZhQBhMWqfkJmpUGikg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qVZozm3dZBK.sMEEILE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kdyb6oT7wIBVgNyCxBT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4pr1Hw5Cm7OY53DakZ7I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AtKrG0C5.ThZKx3p72u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_.7B9UHI4qvlOaF9pUrB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o0mitmQkuAjzunfWqfU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jwZs6p9SJcwIsiK6F5G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2Z1C.nmo8FSNJIbo3Ei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Rfr4zkbM2E8QXnWrBhL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SaQZC2Usfwq1PXrQ0zU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NvXXNiNFOIF6361EqHz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sYd9FMRmGjvZaBiIz8K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lJtnkWISSMgsPrVa2ys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2U6nPYR7xbs6l8FIyX.I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RnHliL4TvjUW7Sy5mYV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bQLhfmaRCREAU3To_8Y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zUcfJtqyMQhBU6APoez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ojHHtNdI_a9RHXLAPIb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uD5qqFVHTN4rir7Fw5Ur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0BCdeVze_Hg_zcfMhy8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uAW_R_d_n6hR9yLvDVZ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6tLJHJpsf0591id6QWL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4yLQ5GYmwxxil3sWHx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0kSeWQ0o.xydWigFZ6i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waCWAt27NXBPs35drxA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DYKe0aTpuc8ruejJ4uk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o0mitmQkuAjzunfWqf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Z_PkqrlkJfTMl.bif3L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YgJ_q5UftFf5mBmsoEb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AgAOnHs9JkzEHEfmbFL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.dRlD34QKvSLvCPOTfdi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EsyM3LfLHUeR6lGNzea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8H6h7LtkIBSIn19WgNlM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lTnOahXZIVxDwCiwlh3P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UVj5YfuOLw9ZL.hIOtm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IpqL2NjTsoDF6GQJGUJ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nwKRB.ubevnEVWTQJur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fZ3RG0Kthr9yeEPZGOql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eh8QdVaJu2uTub7DnOU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cqjFaeho1siArn9T6lX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dDK62wxP6p6ZAA9J0Qi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MJGn7Tr0tS5E6a6sDJxT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B0rduThAMtH8_0TfjR5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Fn.QeY9Zqce11Y8RT.h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</TotalTime>
  <Words>4573</Words>
  <Application>Microsoft Office PowerPoint</Application>
  <PresentationFormat>Ekran Gösterisi (4:3)</PresentationFormat>
  <Paragraphs>1381</Paragraphs>
  <Slides>55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58" baseType="lpstr">
      <vt:lpstr>Office Theme</vt:lpstr>
      <vt:lpstr>Default Design</vt:lpstr>
      <vt:lpstr>think-cell Slide</vt:lpstr>
      <vt:lpstr>PowerPoint Sunusu</vt:lpstr>
      <vt:lpstr>PowerPoint Sunusu</vt:lpstr>
      <vt:lpstr>Büyüme, Üretim ve Satışlar</vt:lpstr>
      <vt:lpstr>2021 yılı üçüncü çeyrek büyüme oranı %7,4 düzeyinde gerçekleşti Bir önceki çeyreğe göre ihracat ve yatırımlarda önemli bir düşüş gözleniyor</vt:lpstr>
      <vt:lpstr>Dördüncü çeyreğe ait sanayi üretim artışı bir önceki dönemin  üzerinde görünüyor</vt:lpstr>
      <vt:lpstr>Son üç çeyrekte en hızlı ciro artışları hizmet sektöründe</vt:lpstr>
      <vt:lpstr>Havayolu, bilgi hizmetleri, seyahat ve konaklama sektörlerinde ciro  artışları %100’ün üzerinde</vt:lpstr>
      <vt:lpstr>Perakende satışlar dördüncü çeyrekte artış yönlü Ekim-Kasım dönemi itibarıyla geçen çeyreğe göre %4,2, geçen yıla göre ise %16,3  oranında artış gerçekleşti</vt:lpstr>
      <vt:lpstr>Dış Ticaret ve Cari Açık</vt:lpstr>
      <vt:lpstr>Kasım ayında ihracatın ithalatı karşılama oranı Mart 2020’den bu yana  en yüksek seviyede</vt:lpstr>
      <vt:lpstr>Kasım ayında cari işlemler dengesindeki gerileme sınırlı Altın hariç cari açık 2,1 milyar dolar arttı</vt:lpstr>
      <vt:lpstr>Kasım ayında sermaye girişlerinin %65’i kısa vadeli Uzun vadeli sermaye girişleri 15,8 milyar dolar, kısa vadeli sermaye girişleri ise 28,9 milyar dolar  düzeyinde gerçekleşti</vt:lpstr>
      <vt:lpstr>İstihdam ve İşsizlik</vt:lpstr>
      <vt:lpstr>Kasım ayında geçen aya göre istihdam edilenlerin sayısı 228 bin kişi arttı</vt:lpstr>
      <vt:lpstr>Kasım ayında işsizlik oranı %11,2 seviyesinde sabit kaldı İşgücüne katılım oranı %52,5’e, tarım dışı işsizlik oranı ise 13,1’e yükseldi</vt:lpstr>
      <vt:lpstr>Kasım ayında geniş tanımlı işsizlik oranları geçen aya göre geriledi</vt:lpstr>
      <vt:lpstr>Kadın işsizlik oranı bir önceki aya kıyasla 0,6 puan arttı Genç işsizlik oranı ise 1,7 puan artarak %22,3 seviyesinde gerçekleşti</vt:lpstr>
      <vt:lpstr>Ekonomik Güven Endeksi</vt:lpstr>
      <vt:lpstr>Ekonomik Güven Endeksi Aralık ayında geriledi Tüm endekslerde genel bir düşüş hakim</vt:lpstr>
      <vt:lpstr>Enflasyon</vt:lpstr>
      <vt:lpstr>Tüketici fiyatları enflasyonu Aralık ayında son üç yılın en yüksek değerine  ulaştı</vt:lpstr>
      <vt:lpstr>En yüksek yıllık artış ulaştırma kaleminde gerçekleşti ve %50’yi aştı  Gıda ve alkolsüz içecekler, mobilya ve ev aletleri ile lokanta ve oteller kalemlerinde  artışlar %40’ın üzerinde</vt:lpstr>
      <vt:lpstr>Üretici fiyatları enflasyonu ise 2002 Haziran ayından beri gözlenen  en yüksek düzeyde Genel endekste yıllık enflasyon oranı %79,89, imalat alt endeksinde ise %77,44  düzeyinde gerçekleşti</vt:lpstr>
      <vt:lpstr>Üretici fiyatlarındaki en yüksek yıllık artış %122,76 ile enerji  kaleminde gerçekleşti Yıllık enflasyon oranı ara malları ve elektrik, gaz üretimi ve dağıtımında da %90’ı aştı</vt:lpstr>
      <vt:lpstr>Kredi ve Mevduat</vt:lpstr>
      <vt:lpstr>Kasım ayında yıllık kredi büyümesi %32 seviyesinde gerçekleşti  Artış oranları tüketici kredilerinde %12,5, işletme kredilerinde %36,2, kredi  kartlarında %46,7 oldu</vt:lpstr>
      <vt:lpstr>En düşük kredi artışı %4,3 ile konut kredisinde</vt:lpstr>
      <vt:lpstr>Takipteki kredilerin oranı Kasım 2021’de %3,2 düzeyinde</vt:lpstr>
      <vt:lpstr>Aralık ayında karşılıksız çek oranlarında düşük düzeyler korundu  Karşılıksız çek dönüşüm oranları adet olarak %0,9, tutar olarak %1,0 seviyesinde  gerçekleşti</vt:lpstr>
      <vt:lpstr>Aralık ayında mevduat faiz oranı 1,04 puan, ticari kredi faiz oranı ise  2,99 puan yükseldi</vt:lpstr>
      <vt:lpstr>Tüketici kredisi faiz oranları %24 seviyesine yükseldi  Aralık ayında faiz oranı taşıt kredilerinde 3,4 puan, ihtiyaç kredilerinde  3,1 puan, konut kredilerinde 0,2 puan arttı</vt:lpstr>
      <vt:lpstr>Aralık ayında toplam mevduatlar bir önceki aya göre %5,1 artarak 5,2 trilyon TL’ye ulaştı</vt:lpstr>
      <vt:lpstr>YP mevduatlar bir önceki aya göre 4,4 milyar dolar artarak 264 milyar dolar seviyesine yükseldi</vt:lpstr>
      <vt:lpstr>TCMB Piyasa Katılımcıları Anketi:  Seçilmiş Göstergeler</vt:lpstr>
      <vt:lpstr>Piyasanın yıl sonu enflasyon beklentisi 5,9 puan yükseldi</vt:lpstr>
      <vt:lpstr>Döviz kuru beklentileri de artış yönlü</vt:lpstr>
      <vt:lpstr>Ocak ayında 2022 yılı büyüme beklentisi 0,4 puan geriledi ve %3,7  olarak gerçekleşti</vt:lpstr>
      <vt:lpstr>PowerPoint Sunusu</vt:lpstr>
      <vt:lpstr>Gaziantep ili toplam nüfus sayısı 2020 yılında 2,1 milyon Toplam nüfus 10 yılda Türkiye ortalamasının üzerinde arttı</vt:lpstr>
      <vt:lpstr>Gaziantep ili en fazla göçü Şanlıurfa’dan alırken  en fazla göçü  İstanbul’a verdi. 2020 yılında Gaziantep’in verdiği toplam göç 41179 kişi 2020 yılında Gaziantep’in aldığı toplam göç 42040 kişi </vt:lpstr>
      <vt:lpstr>PowerPoint Sunusu</vt:lpstr>
      <vt:lpstr>Gaziantep, dış ticarette rekabet gücünü artırabilir</vt:lpstr>
      <vt:lpstr>Gaziantep’de sektörel krediler içerisinde en büyük payı tekstil sektörü aldı Kredi performans oranı en yüksek olan sektörler: İnşaat ve Toptan Ticaret ve Komisyonculuk alanlarıdır.</vt:lpstr>
      <vt:lpstr>Ücretli çalışan istihdamında pandeminin olumsuz etkisi telafi edildi</vt:lpstr>
      <vt:lpstr>İşsizlik ödeneğine başvurular COVID-19 etkisiyle Nisan’da en yüksek seviyesini görse de Kasım 2021 itibarıyla 3100 seviyesinde gerçekleşti.</vt:lpstr>
      <vt:lpstr>Gaziantep, yatırım ve teşviklerden 2020’de daha çok yararlandı</vt:lpstr>
      <vt:lpstr>PowerPoint Sunusu</vt:lpstr>
      <vt:lpstr>Çevre illerine kıyasla Gaziantep’te Sanayi ve İmalat sektörleriyle ön plana çıkıyor. Gaziantep İnşaat ve Gayrimenkul sektörlerinin GSYH’deki payı daha düşük.</vt:lpstr>
      <vt:lpstr>Tarım alanı bakımından Şanlıurfa Gaziantep’in önünde Meyveler, içecek ve baharat üretimine ayrılan tarım alanları ile sebze bahçeleri alanı oranlarında, Gaziantep’te Şanlıurafa’dan daha yüksek</vt:lpstr>
      <vt:lpstr>PowerPoint Sunusu</vt:lpstr>
      <vt:lpstr>Çevre illerine kıyasla Gaziantep’te elektrik tüketimi sanayide odaklanmıştır </vt:lpstr>
      <vt:lpstr>2020 yılında Gaziantep’te bulunan turizm belgeli konaklama tesislerine geliş sayısı 430 bin oldu </vt:lpstr>
      <vt:lpstr>2008 yılı ile kıyaslandığında Gaziantep’in nüfusun eğitim seviyesi yükselmiş 2019 yılında bitirilen eğitim durumu açısından lise ve dengi meslek okulu ön plana çıkıyor</vt:lpstr>
      <vt:lpstr>2008 yılı ile kıyaslandığında Gaziantep’te nüfusun eğitim seviyesi yükselmiş 2008’de nüfusun yüzde 7’si yüksekokul veya fakülte seviyesinde eğitime sahipken 2019’da bu oran yüzde 16’ya çıktı</vt:lpstr>
      <vt:lpstr>Hastane yatak sayısı artış eğilimde 2002’den bu yana yatak sayılarında yüzde 64’lik bir artış var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Volkan ERDEM</dc:creator>
  <cp:lastModifiedBy>hbozkurt</cp:lastModifiedBy>
  <cp:revision>54</cp:revision>
  <dcterms:created xsi:type="dcterms:W3CDTF">2022-01-27T08:15:23Z</dcterms:created>
  <dcterms:modified xsi:type="dcterms:W3CDTF">2022-02-21T13:38:37Z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2022-01-27T00:00:00Z</vt:filetime>
  </property>
</Properties>
</file>